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0"/>
  </p:notesMasterIdLst>
  <p:sldIdLst>
    <p:sldId id="256" r:id="rId2"/>
    <p:sldId id="257" r:id="rId3"/>
    <p:sldId id="275" r:id="rId4"/>
    <p:sldId id="273" r:id="rId5"/>
    <p:sldId id="276" r:id="rId6"/>
    <p:sldId id="279" r:id="rId7"/>
    <p:sldId id="277" r:id="rId8"/>
    <p:sldId id="316" r:id="rId9"/>
    <p:sldId id="416" r:id="rId10"/>
    <p:sldId id="521" r:id="rId11"/>
    <p:sldId id="281" r:id="rId12"/>
    <p:sldId id="283" r:id="rId13"/>
    <p:sldId id="284" r:id="rId14"/>
    <p:sldId id="285" r:id="rId15"/>
    <p:sldId id="529" r:id="rId16"/>
    <p:sldId id="286" r:id="rId17"/>
    <p:sldId id="287" r:id="rId18"/>
    <p:sldId id="528" r:id="rId19"/>
    <p:sldId id="289" r:id="rId20"/>
    <p:sldId id="290" r:id="rId21"/>
    <p:sldId id="291" r:id="rId22"/>
    <p:sldId id="530" r:id="rId23"/>
    <p:sldId id="531" r:id="rId24"/>
    <p:sldId id="292" r:id="rId25"/>
    <p:sldId id="293" r:id="rId26"/>
    <p:sldId id="614" r:id="rId27"/>
    <p:sldId id="615" r:id="rId28"/>
    <p:sldId id="611" r:id="rId29"/>
    <p:sldId id="617" r:id="rId30"/>
    <p:sldId id="297" r:id="rId31"/>
    <p:sldId id="298" r:id="rId32"/>
    <p:sldId id="618" r:id="rId33"/>
    <p:sldId id="300" r:id="rId34"/>
    <p:sldId id="523" r:id="rId35"/>
    <p:sldId id="534" r:id="rId36"/>
    <p:sldId id="621" r:id="rId37"/>
    <p:sldId id="496" r:id="rId38"/>
    <p:sldId id="301" r:id="rId39"/>
    <p:sldId id="622" r:id="rId40"/>
    <p:sldId id="623" r:id="rId41"/>
    <p:sldId id="625" r:id="rId42"/>
    <p:sldId id="629" r:id="rId43"/>
    <p:sldId id="628" r:id="rId44"/>
    <p:sldId id="484" r:id="rId45"/>
    <p:sldId id="631" r:id="rId46"/>
    <p:sldId id="548" r:id="rId47"/>
    <p:sldId id="535" r:id="rId48"/>
    <p:sldId id="305" r:id="rId49"/>
    <p:sldId id="306" r:id="rId50"/>
    <p:sldId id="308" r:id="rId51"/>
    <p:sldId id="345" r:id="rId52"/>
    <p:sldId id="307" r:id="rId53"/>
    <p:sldId id="344" r:id="rId54"/>
    <p:sldId id="310" r:id="rId55"/>
    <p:sldId id="311" r:id="rId56"/>
    <p:sldId id="312" r:id="rId57"/>
    <p:sldId id="313" r:id="rId58"/>
    <p:sldId id="314" r:id="rId59"/>
    <p:sldId id="315" r:id="rId60"/>
    <p:sldId id="318" r:id="rId61"/>
    <p:sldId id="634" r:id="rId62"/>
    <p:sldId id="633" r:id="rId63"/>
    <p:sldId id="317" r:id="rId64"/>
    <p:sldId id="319" r:id="rId65"/>
    <p:sldId id="321" r:id="rId66"/>
    <p:sldId id="322" r:id="rId67"/>
    <p:sldId id="320" r:id="rId68"/>
    <p:sldId id="323" r:id="rId69"/>
    <p:sldId id="324" r:id="rId70"/>
    <p:sldId id="325" r:id="rId71"/>
    <p:sldId id="327" r:id="rId72"/>
    <p:sldId id="328" r:id="rId73"/>
    <p:sldId id="326" r:id="rId74"/>
    <p:sldId id="552" r:id="rId75"/>
    <p:sldId id="329" r:id="rId76"/>
    <p:sldId id="550" r:id="rId77"/>
    <p:sldId id="330" r:id="rId78"/>
    <p:sldId id="331" r:id="rId79"/>
    <p:sldId id="332" r:id="rId80"/>
    <p:sldId id="333" r:id="rId81"/>
    <p:sldId id="635" r:id="rId82"/>
    <p:sldId id="636" r:id="rId83"/>
    <p:sldId id="334" r:id="rId84"/>
    <p:sldId id="335" r:id="rId85"/>
    <p:sldId id="336" r:id="rId86"/>
    <p:sldId id="343" r:id="rId87"/>
    <p:sldId id="566" r:id="rId88"/>
    <p:sldId id="337" r:id="rId89"/>
    <p:sldId id="558" r:id="rId90"/>
    <p:sldId id="637" r:id="rId91"/>
    <p:sldId id="475" r:id="rId92"/>
    <p:sldId id="341" r:id="rId93"/>
    <p:sldId id="606" r:id="rId94"/>
    <p:sldId id="583" r:id="rId95"/>
    <p:sldId id="338" r:id="rId96"/>
    <p:sldId id="578" r:id="rId97"/>
    <p:sldId id="339" r:id="rId98"/>
    <p:sldId id="406" r:id="rId99"/>
    <p:sldId id="638" r:id="rId100"/>
    <p:sldId id="568" r:id="rId101"/>
    <p:sldId id="348" r:id="rId102"/>
    <p:sldId id="399" r:id="rId103"/>
    <p:sldId id="562" r:id="rId104"/>
    <p:sldId id="563" r:id="rId105"/>
    <p:sldId id="425" r:id="rId106"/>
    <p:sldId id="598" r:id="rId107"/>
    <p:sldId id="599" r:id="rId108"/>
    <p:sldId id="600" r:id="rId109"/>
    <p:sldId id="601" r:id="rId110"/>
    <p:sldId id="409" r:id="rId111"/>
    <p:sldId id="410" r:id="rId112"/>
    <p:sldId id="608" r:id="rId113"/>
    <p:sldId id="609" r:id="rId114"/>
    <p:sldId id="610" r:id="rId115"/>
    <p:sldId id="570" r:id="rId116"/>
    <p:sldId id="642" r:id="rId117"/>
    <p:sldId id="573" r:id="rId118"/>
    <p:sldId id="429" r:id="rId119"/>
    <p:sldId id="571" r:id="rId120"/>
    <p:sldId id="596" r:id="rId121"/>
    <p:sldId id="594" r:id="rId122"/>
    <p:sldId id="572" r:id="rId123"/>
    <p:sldId id="574" r:id="rId124"/>
    <p:sldId id="575" r:id="rId125"/>
    <p:sldId id="576" r:id="rId126"/>
    <p:sldId id="431" r:id="rId127"/>
    <p:sldId id="432" r:id="rId128"/>
    <p:sldId id="435" r:id="rId129"/>
    <p:sldId id="433" r:id="rId130"/>
    <p:sldId id="434" r:id="rId131"/>
    <p:sldId id="436" r:id="rId132"/>
    <p:sldId id="580" r:id="rId133"/>
    <p:sldId id="411" r:id="rId134"/>
    <p:sldId id="593" r:id="rId135"/>
    <p:sldId id="412" r:id="rId136"/>
    <p:sldId id="590" r:id="rId137"/>
    <p:sldId id="591" r:id="rId138"/>
    <p:sldId id="455" r:id="rId139"/>
    <p:sldId id="438" r:id="rId140"/>
    <p:sldId id="643" r:id="rId141"/>
    <p:sldId id="645" r:id="rId142"/>
    <p:sldId id="453" r:id="rId143"/>
    <p:sldId id="452" r:id="rId144"/>
    <p:sldId id="648" r:id="rId145"/>
    <p:sldId id="646" r:id="rId146"/>
    <p:sldId id="659" r:id="rId147"/>
    <p:sldId id="658" r:id="rId148"/>
    <p:sldId id="660" r:id="rId149"/>
    <p:sldId id="647" r:id="rId150"/>
    <p:sldId id="649" r:id="rId151"/>
    <p:sldId id="582" r:id="rId152"/>
    <p:sldId id="351" r:id="rId153"/>
    <p:sldId id="650" r:id="rId154"/>
    <p:sldId id="350" r:id="rId155"/>
    <p:sldId id="352" r:id="rId156"/>
    <p:sldId id="353" r:id="rId157"/>
    <p:sldId id="651" r:id="rId158"/>
    <p:sldId id="652" r:id="rId159"/>
    <p:sldId id="358" r:id="rId160"/>
    <p:sldId id="357" r:id="rId161"/>
    <p:sldId id="356" r:id="rId162"/>
    <p:sldId id="359" r:id="rId163"/>
    <p:sldId id="360" r:id="rId164"/>
    <p:sldId id="653" r:id="rId165"/>
    <p:sldId id="654" r:id="rId166"/>
    <p:sldId id="655" r:id="rId167"/>
    <p:sldId id="656" r:id="rId168"/>
    <p:sldId id="363" r:id="rId169"/>
    <p:sldId id="661" r:id="rId170"/>
    <p:sldId id="364" r:id="rId171"/>
    <p:sldId id="365" r:id="rId172"/>
    <p:sldId id="366" r:id="rId173"/>
    <p:sldId id="368" r:id="rId174"/>
    <p:sldId id="371" r:id="rId175"/>
    <p:sldId id="372" r:id="rId176"/>
    <p:sldId id="370" r:id="rId177"/>
    <p:sldId id="373" r:id="rId178"/>
    <p:sldId id="662" r:id="rId179"/>
  </p:sldIdLst>
  <p:sldSz cx="11522075" cy="6480175"/>
  <p:notesSz cx="6858000" cy="9144000"/>
  <p:defaultTextStyle>
    <a:defPPr>
      <a:defRPr lang="ru-RU"/>
    </a:defPPr>
    <a:lvl1pPr algn="l" defTabSz="1022350" rtl="0" eaLnBrk="0" fontAlgn="base" hangingPunct="0">
      <a:spcBef>
        <a:spcPct val="0"/>
      </a:spcBef>
      <a:spcAft>
        <a:spcPct val="0"/>
      </a:spcAft>
      <a:defRPr sz="2000" kern="1200">
        <a:solidFill>
          <a:schemeClr val="tx1"/>
        </a:solidFill>
        <a:latin typeface="Calibri" panose="020F0502020204030204" pitchFamily="34" charset="0"/>
        <a:ea typeface="+mn-ea"/>
        <a:cs typeface="+mn-cs"/>
      </a:defRPr>
    </a:lvl1pPr>
    <a:lvl2pPr marL="511175" indent="-53975" algn="l" defTabSz="1022350" rtl="0" eaLnBrk="0" fontAlgn="base" hangingPunct="0">
      <a:spcBef>
        <a:spcPct val="0"/>
      </a:spcBef>
      <a:spcAft>
        <a:spcPct val="0"/>
      </a:spcAft>
      <a:defRPr sz="2000" kern="1200">
        <a:solidFill>
          <a:schemeClr val="tx1"/>
        </a:solidFill>
        <a:latin typeface="Calibri" panose="020F0502020204030204" pitchFamily="34" charset="0"/>
        <a:ea typeface="+mn-ea"/>
        <a:cs typeface="+mn-cs"/>
      </a:defRPr>
    </a:lvl2pPr>
    <a:lvl3pPr marL="1022350" indent="-107950" algn="l" defTabSz="1022350" rtl="0" eaLnBrk="0" fontAlgn="base" hangingPunct="0">
      <a:spcBef>
        <a:spcPct val="0"/>
      </a:spcBef>
      <a:spcAft>
        <a:spcPct val="0"/>
      </a:spcAft>
      <a:defRPr sz="2000" kern="1200">
        <a:solidFill>
          <a:schemeClr val="tx1"/>
        </a:solidFill>
        <a:latin typeface="Calibri" panose="020F0502020204030204" pitchFamily="34" charset="0"/>
        <a:ea typeface="+mn-ea"/>
        <a:cs typeface="+mn-cs"/>
      </a:defRPr>
    </a:lvl3pPr>
    <a:lvl4pPr marL="1533525" indent="-161925" algn="l" defTabSz="1022350" rtl="0" eaLnBrk="0" fontAlgn="base" hangingPunct="0">
      <a:spcBef>
        <a:spcPct val="0"/>
      </a:spcBef>
      <a:spcAft>
        <a:spcPct val="0"/>
      </a:spcAft>
      <a:defRPr sz="2000" kern="1200">
        <a:solidFill>
          <a:schemeClr val="tx1"/>
        </a:solidFill>
        <a:latin typeface="Calibri" panose="020F0502020204030204" pitchFamily="34" charset="0"/>
        <a:ea typeface="+mn-ea"/>
        <a:cs typeface="+mn-cs"/>
      </a:defRPr>
    </a:lvl4pPr>
    <a:lvl5pPr marL="2044700" indent="-215900" algn="l" defTabSz="1022350" rtl="0" eaLnBrk="0" fontAlgn="base" hangingPunct="0">
      <a:spcBef>
        <a:spcPct val="0"/>
      </a:spcBef>
      <a:spcAft>
        <a:spcPct val="0"/>
      </a:spcAft>
      <a:defRPr sz="2000" kern="1200">
        <a:solidFill>
          <a:schemeClr val="tx1"/>
        </a:solidFill>
        <a:latin typeface="Calibri" panose="020F0502020204030204" pitchFamily="34" charset="0"/>
        <a:ea typeface="+mn-ea"/>
        <a:cs typeface="+mn-cs"/>
      </a:defRPr>
    </a:lvl5pPr>
    <a:lvl6pPr marL="2286000" algn="l" defTabSz="914400" rtl="0" eaLnBrk="1" latinLnBrk="0" hangingPunct="1">
      <a:defRPr sz="2000" kern="1200">
        <a:solidFill>
          <a:schemeClr val="tx1"/>
        </a:solidFill>
        <a:latin typeface="Calibri" panose="020F0502020204030204" pitchFamily="34" charset="0"/>
        <a:ea typeface="+mn-ea"/>
        <a:cs typeface="+mn-cs"/>
      </a:defRPr>
    </a:lvl6pPr>
    <a:lvl7pPr marL="2743200" algn="l" defTabSz="914400" rtl="0" eaLnBrk="1" latinLnBrk="0" hangingPunct="1">
      <a:defRPr sz="2000" kern="1200">
        <a:solidFill>
          <a:schemeClr val="tx1"/>
        </a:solidFill>
        <a:latin typeface="Calibri" panose="020F0502020204030204" pitchFamily="34" charset="0"/>
        <a:ea typeface="+mn-ea"/>
        <a:cs typeface="+mn-cs"/>
      </a:defRPr>
    </a:lvl7pPr>
    <a:lvl8pPr marL="3200400" algn="l" defTabSz="914400" rtl="0" eaLnBrk="1" latinLnBrk="0" hangingPunct="1">
      <a:defRPr sz="2000" kern="1200">
        <a:solidFill>
          <a:schemeClr val="tx1"/>
        </a:solidFill>
        <a:latin typeface="Calibri" panose="020F0502020204030204" pitchFamily="34" charset="0"/>
        <a:ea typeface="+mn-ea"/>
        <a:cs typeface="+mn-cs"/>
      </a:defRPr>
    </a:lvl8pPr>
    <a:lvl9pPr marL="3657600" algn="l" defTabSz="914400" rtl="0" eaLnBrk="1" latinLnBrk="0" hangingPunct="1">
      <a:defRPr sz="2000"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041">
          <p15:clr>
            <a:srgbClr val="A4A3A4"/>
          </p15:clr>
        </p15:guide>
        <p15:guide id="2" pos="681">
          <p15:clr>
            <a:srgbClr val="A4A3A4"/>
          </p15:clr>
        </p15:guide>
        <p15:guide id="3" pos="67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66"/>
    <a:srgbClr val="4970B5"/>
    <a:srgbClr val="3D6595"/>
    <a:srgbClr val="3B4555"/>
    <a:srgbClr val="335D6A"/>
    <a:srgbClr val="2A52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49" autoAdjust="0"/>
    <p:restoredTop sz="94069" autoAdjust="0"/>
  </p:normalViewPr>
  <p:slideViewPr>
    <p:cSldViewPr>
      <p:cViewPr varScale="1">
        <p:scale>
          <a:sx n="86" d="100"/>
          <a:sy n="86" d="100"/>
        </p:scale>
        <p:origin x="78" y="60"/>
      </p:cViewPr>
      <p:guideLst>
        <p:guide orient="horz" pos="2041"/>
        <p:guide pos="681"/>
        <p:guide pos="679"/>
      </p:guideLst>
    </p:cSldViewPr>
  </p:slideViewPr>
  <p:outlineViewPr>
    <p:cViewPr>
      <p:scale>
        <a:sx n="33" d="100"/>
        <a:sy n="33" d="100"/>
      </p:scale>
      <p:origin x="0" y="0"/>
    </p:cViewPr>
  </p:outlineViewPr>
  <p:notesTextViewPr>
    <p:cViewPr>
      <p:scale>
        <a:sx n="300" d="100"/>
        <a:sy n="300" d="100"/>
      </p:scale>
      <p:origin x="0" y="0"/>
    </p:cViewPr>
  </p:notesTextViewPr>
  <p:sorterViewPr>
    <p:cViewPr>
      <p:scale>
        <a:sx n="60" d="100"/>
        <a:sy n="60" d="100"/>
      </p:scale>
      <p:origin x="0" y="829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presProps" Target="pres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viewProps" Target="viewProps.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notesMaster" Target="notesMasters/notesMaster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0"/>
      <c:rotY val="10"/>
      <c:depthPercent val="80"/>
      <c:rAngAx val="1"/>
    </c:view3D>
    <c:floor>
      <c:thickness val="0"/>
    </c:floor>
    <c:sideWall>
      <c:thickness val="0"/>
    </c:sideWall>
    <c:backWall>
      <c:thickness val="0"/>
    </c:backWall>
    <c:plotArea>
      <c:layout>
        <c:manualLayout>
          <c:layoutTarget val="inner"/>
          <c:xMode val="edge"/>
          <c:yMode val="edge"/>
          <c:x val="0"/>
          <c:y val="1.9558529385232295E-4"/>
          <c:w val="0.99998575350612695"/>
          <c:h val="0.82800570324717526"/>
        </c:manualLayout>
      </c:layout>
      <c:bar3DChart>
        <c:barDir val="col"/>
        <c:grouping val="stacked"/>
        <c:varyColors val="0"/>
        <c:ser>
          <c:idx val="0"/>
          <c:order val="0"/>
          <c:tx>
            <c:strRef>
              <c:f>Лист1!$D$1</c:f>
              <c:strCache>
                <c:ptCount val="1"/>
                <c:pt idx="0">
                  <c:v>Ряд 3</c:v>
                </c:pt>
              </c:strCache>
            </c:strRef>
          </c:tx>
          <c:invertIfNegative val="0"/>
          <c:cat>
            <c:numRef>
              <c:f>Лист1!$A$2:$A$6</c:f>
              <c:numCache>
                <c:formatCode>\О\с\н\о\в\н\о\й</c:formatCode>
                <c:ptCount val="5"/>
                <c:pt idx="0">
                  <c:v>2015</c:v>
                </c:pt>
                <c:pt idx="1">
                  <c:v>2016</c:v>
                </c:pt>
                <c:pt idx="2">
                  <c:v>2017</c:v>
                </c:pt>
                <c:pt idx="3">
                  <c:v>2018</c:v>
                </c:pt>
                <c:pt idx="4">
                  <c:v>2019</c:v>
                </c:pt>
              </c:numCache>
            </c:numRef>
          </c:cat>
          <c:val>
            <c:numRef>
              <c:f>Лист1!$D$2:$D$6</c:f>
              <c:numCache>
                <c:formatCode>\О\с\н\о\в\н\о\й</c:formatCode>
                <c:ptCount val="5"/>
                <c:pt idx="0">
                  <c:v>1955</c:v>
                </c:pt>
                <c:pt idx="1">
                  <c:v>2800</c:v>
                </c:pt>
                <c:pt idx="2">
                  <c:v>4100</c:v>
                </c:pt>
                <c:pt idx="3">
                  <c:v>4340</c:v>
                </c:pt>
                <c:pt idx="4">
                  <c:v>3726</c:v>
                </c:pt>
              </c:numCache>
            </c:numRef>
          </c:val>
          <c:extLst>
            <c:ext xmlns:c16="http://schemas.microsoft.com/office/drawing/2014/chart" uri="{C3380CC4-5D6E-409C-BE32-E72D297353CC}">
              <c16:uniqueId val="{00000000-35EE-4FCB-9DA3-C6741FE80B3C}"/>
            </c:ext>
          </c:extLst>
        </c:ser>
        <c:dLbls>
          <c:showLegendKey val="0"/>
          <c:showVal val="0"/>
          <c:showCatName val="0"/>
          <c:showSerName val="0"/>
          <c:showPercent val="0"/>
          <c:showBubbleSize val="0"/>
        </c:dLbls>
        <c:gapWidth val="98"/>
        <c:gapDepth val="160"/>
        <c:shape val="cylinder"/>
        <c:axId val="1288296463"/>
        <c:axId val="1"/>
        <c:axId val="0"/>
      </c:bar3DChart>
      <c:catAx>
        <c:axId val="1288296463"/>
        <c:scaling>
          <c:orientation val="minMax"/>
        </c:scaling>
        <c:delete val="0"/>
        <c:axPos val="b"/>
        <c:numFmt formatCode="\О\с\н\о\в\н\о\й" sourceLinked="1"/>
        <c:majorTickMark val="out"/>
        <c:minorTickMark val="none"/>
        <c:tickLblPos val="nextTo"/>
        <c:txPr>
          <a:bodyPr rot="60000"/>
          <a:lstStyle/>
          <a:p>
            <a:pPr>
              <a:defRPr/>
            </a:pPr>
            <a:endParaRPr lang="ru-RU"/>
          </a:p>
        </c:txPr>
        <c:crossAx val="1"/>
        <c:crosses val="autoZero"/>
        <c:auto val="1"/>
        <c:lblAlgn val="ctr"/>
        <c:lblOffset val="100"/>
        <c:noMultiLvlLbl val="0"/>
      </c:catAx>
      <c:valAx>
        <c:axId val="1"/>
        <c:scaling>
          <c:orientation val="minMax"/>
        </c:scaling>
        <c:delete val="1"/>
        <c:axPos val="l"/>
        <c:numFmt formatCode="\О\с\н\о\в\н\о\й" sourceLinked="1"/>
        <c:majorTickMark val="out"/>
        <c:minorTickMark val="none"/>
        <c:tickLblPos val="nextTo"/>
        <c:crossAx val="1288296463"/>
        <c:crosses val="autoZero"/>
        <c:crossBetween val="between"/>
      </c:valAx>
      <c:spPr>
        <a:noFill/>
        <a:ln w="25356">
          <a:noFill/>
        </a:ln>
      </c:spPr>
    </c:plotArea>
    <c:plotVisOnly val="1"/>
    <c:dispBlanksAs val="gap"/>
    <c:showDLblsOverMax val="0"/>
  </c:chart>
  <c:txPr>
    <a:bodyPr/>
    <a:lstStyle/>
    <a:p>
      <a:pPr>
        <a:defRPr sz="1797"/>
      </a:pPr>
      <a:endParaRPr lang="ru-RU"/>
    </a:p>
  </c:txPr>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image" Target="../media/image6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0EF3C67F-69AD-4C35-B3C6-24EB7D1C2248}"/>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defTabSz="1022482" eaLnBrk="1" fontAlgn="auto" hangingPunct="1">
              <a:spcBef>
                <a:spcPts val="0"/>
              </a:spcBef>
              <a:spcAft>
                <a:spcPts val="0"/>
              </a:spcAft>
              <a:defRPr sz="1200">
                <a:latin typeface="+mn-lt"/>
              </a:defRPr>
            </a:lvl1pPr>
          </a:lstStyle>
          <a:p>
            <a:pPr>
              <a:defRPr/>
            </a:pPr>
            <a:endParaRPr lang="ru-RU"/>
          </a:p>
        </p:txBody>
      </p:sp>
      <p:sp>
        <p:nvSpPr>
          <p:cNvPr id="3" name="Дата 2">
            <a:extLst>
              <a:ext uri="{FF2B5EF4-FFF2-40B4-BE49-F238E27FC236}">
                <a16:creationId xmlns:a16="http://schemas.microsoft.com/office/drawing/2014/main" id="{9E365B97-2AD5-40CC-9886-F6F242887A84}"/>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defTabSz="1022482" eaLnBrk="1" fontAlgn="auto" hangingPunct="1">
              <a:spcBef>
                <a:spcPts val="0"/>
              </a:spcBef>
              <a:spcAft>
                <a:spcPts val="0"/>
              </a:spcAft>
              <a:defRPr sz="1200" smtClean="0">
                <a:latin typeface="+mn-lt"/>
              </a:defRPr>
            </a:lvl1pPr>
          </a:lstStyle>
          <a:p>
            <a:pPr>
              <a:defRPr/>
            </a:pPr>
            <a:fld id="{3995586A-4643-4B46-8D32-1E0C1DD70C46}" type="datetimeFigureOut">
              <a:rPr lang="ru-RU"/>
              <a:pPr>
                <a:defRPr/>
              </a:pPr>
              <a:t>18.10.2021</a:t>
            </a:fld>
            <a:endParaRPr lang="ru-RU"/>
          </a:p>
        </p:txBody>
      </p:sp>
      <p:sp>
        <p:nvSpPr>
          <p:cNvPr id="4" name="Образ слайда 3">
            <a:extLst>
              <a:ext uri="{FF2B5EF4-FFF2-40B4-BE49-F238E27FC236}">
                <a16:creationId xmlns:a16="http://schemas.microsoft.com/office/drawing/2014/main" id="{662A224E-FD11-49BA-9FA1-A74EB662AC7C}"/>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a:extLst>
              <a:ext uri="{FF2B5EF4-FFF2-40B4-BE49-F238E27FC236}">
                <a16:creationId xmlns:a16="http://schemas.microsoft.com/office/drawing/2014/main" id="{950BCB6C-60A1-4C8B-87DB-A54BBDA139DB}"/>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a:extLst>
              <a:ext uri="{FF2B5EF4-FFF2-40B4-BE49-F238E27FC236}">
                <a16:creationId xmlns:a16="http://schemas.microsoft.com/office/drawing/2014/main" id="{0D711056-E0BA-448F-8992-F6CF145CBB1A}"/>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1022482" eaLnBrk="1" fontAlgn="auto" hangingPunct="1">
              <a:spcBef>
                <a:spcPts val="0"/>
              </a:spcBef>
              <a:spcAft>
                <a:spcPts val="0"/>
              </a:spcAft>
              <a:defRPr sz="1200">
                <a:latin typeface="+mn-lt"/>
              </a:defRPr>
            </a:lvl1pPr>
          </a:lstStyle>
          <a:p>
            <a:pPr>
              <a:defRPr/>
            </a:pPr>
            <a:endParaRPr lang="ru-RU"/>
          </a:p>
        </p:txBody>
      </p:sp>
      <p:sp>
        <p:nvSpPr>
          <p:cNvPr id="7" name="Номер слайда 6">
            <a:extLst>
              <a:ext uri="{FF2B5EF4-FFF2-40B4-BE49-F238E27FC236}">
                <a16:creationId xmlns:a16="http://schemas.microsoft.com/office/drawing/2014/main" id="{EAEECD73-4348-44A1-B82B-7E94E737952C}"/>
              </a:ext>
            </a:extLst>
          </p:cNvPr>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1022482" eaLnBrk="1" fontAlgn="auto" hangingPunct="1">
              <a:spcBef>
                <a:spcPts val="0"/>
              </a:spcBef>
              <a:spcAft>
                <a:spcPts val="0"/>
              </a:spcAft>
              <a:defRPr sz="1200" smtClean="0">
                <a:latin typeface="+mn-lt"/>
              </a:defRPr>
            </a:lvl1pPr>
          </a:lstStyle>
          <a:p>
            <a:pPr>
              <a:defRPr/>
            </a:pPr>
            <a:fld id="{C54E8FF8-ABD2-4A85-8F84-9E48DC8FBA55}"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Образ слайда 1">
            <a:extLst>
              <a:ext uri="{FF2B5EF4-FFF2-40B4-BE49-F238E27FC236}">
                <a16:creationId xmlns:a16="http://schemas.microsoft.com/office/drawing/2014/main" id="{A2D5AEC3-914D-4319-BCF6-74AA424461F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Заметки 2">
            <a:extLst>
              <a:ext uri="{FF2B5EF4-FFF2-40B4-BE49-F238E27FC236}">
                <a16:creationId xmlns:a16="http://schemas.microsoft.com/office/drawing/2014/main" id="{8741B076-2B22-45A2-B893-B563B850694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a:p>
        </p:txBody>
      </p:sp>
      <p:sp>
        <p:nvSpPr>
          <p:cNvPr id="4100" name="Номер слайда 3">
            <a:extLst>
              <a:ext uri="{FF2B5EF4-FFF2-40B4-BE49-F238E27FC236}">
                <a16:creationId xmlns:a16="http://schemas.microsoft.com/office/drawing/2014/main" id="{06B8A344-5554-454D-BC8E-0BAF3619A51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defTabSz="1022350" fontAlgn="base">
              <a:spcBef>
                <a:spcPct val="0"/>
              </a:spcBef>
              <a:spcAft>
                <a:spcPct val="0"/>
              </a:spcAft>
            </a:pPr>
            <a:fld id="{5F8271B9-2DDB-435F-9C12-6305D86A4747}" type="slidenum">
              <a:rPr lang="ru-RU" altLang="ru-RU" sz="1200"/>
              <a:pPr defTabSz="1022350" fontAlgn="base">
                <a:spcBef>
                  <a:spcPct val="0"/>
                </a:spcBef>
                <a:spcAft>
                  <a:spcPct val="0"/>
                </a:spcAft>
              </a:pPr>
              <a:t>1</a:t>
            </a:fld>
            <a:endParaRPr lang="ru-RU" altLang="ru-RU"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Образ слайда 1">
            <a:extLst>
              <a:ext uri="{FF2B5EF4-FFF2-40B4-BE49-F238E27FC236}">
                <a16:creationId xmlns:a16="http://schemas.microsoft.com/office/drawing/2014/main" id="{7BC5FF3A-DC8F-4142-8912-1D21BF36CDA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Заметки 2">
            <a:extLst>
              <a:ext uri="{FF2B5EF4-FFF2-40B4-BE49-F238E27FC236}">
                <a16:creationId xmlns:a16="http://schemas.microsoft.com/office/drawing/2014/main" id="{43CAD843-95A2-4C4D-AE97-788E63BC8D7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a:p>
        </p:txBody>
      </p:sp>
      <p:sp>
        <p:nvSpPr>
          <p:cNvPr id="8196" name="Номер слайда 3">
            <a:extLst>
              <a:ext uri="{FF2B5EF4-FFF2-40B4-BE49-F238E27FC236}">
                <a16:creationId xmlns:a16="http://schemas.microsoft.com/office/drawing/2014/main" id="{1FF4417C-69E8-4713-8CE8-6D6ACB20DBE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defTabSz="1022350" fontAlgn="base">
              <a:spcBef>
                <a:spcPct val="0"/>
              </a:spcBef>
              <a:spcAft>
                <a:spcPct val="0"/>
              </a:spcAft>
            </a:pPr>
            <a:fld id="{F8AFD9E4-B461-4705-A245-308038754899}" type="slidenum">
              <a:rPr lang="ru-RU" altLang="ru-RU" sz="1200"/>
              <a:pPr defTabSz="1022350" fontAlgn="base">
                <a:spcBef>
                  <a:spcPct val="0"/>
                </a:spcBef>
                <a:spcAft>
                  <a:spcPct val="0"/>
                </a:spcAft>
              </a:pPr>
              <a:t>4</a:t>
            </a:fld>
            <a:endParaRPr lang="ru-RU" altLang="ru-RU"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a:extLst>
              <a:ext uri="{FF2B5EF4-FFF2-40B4-BE49-F238E27FC236}">
                <a16:creationId xmlns:a16="http://schemas.microsoft.com/office/drawing/2014/main" id="{21961A00-214D-41E3-A078-C2A275AD56D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a:extLst>
              <a:ext uri="{FF2B5EF4-FFF2-40B4-BE49-F238E27FC236}">
                <a16:creationId xmlns:a16="http://schemas.microsoft.com/office/drawing/2014/main" id="{29464CA0-34E2-4008-8FEE-553BB5BA79A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a:p>
        </p:txBody>
      </p:sp>
      <p:sp>
        <p:nvSpPr>
          <p:cNvPr id="14340" name="Номер слайда 3">
            <a:extLst>
              <a:ext uri="{FF2B5EF4-FFF2-40B4-BE49-F238E27FC236}">
                <a16:creationId xmlns:a16="http://schemas.microsoft.com/office/drawing/2014/main" id="{6C36D74D-50AC-400B-B096-5829F124365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defTabSz="1022350" fontAlgn="base">
              <a:spcBef>
                <a:spcPct val="0"/>
              </a:spcBef>
              <a:spcAft>
                <a:spcPct val="0"/>
              </a:spcAft>
            </a:pPr>
            <a:fld id="{84056915-E671-450E-A001-5EBD16EE91BC}" type="slidenum">
              <a:rPr lang="ru-RU" altLang="ru-RU" sz="1200"/>
              <a:pPr defTabSz="1022350" fontAlgn="base">
                <a:spcBef>
                  <a:spcPct val="0"/>
                </a:spcBef>
                <a:spcAft>
                  <a:spcPct val="0"/>
                </a:spcAft>
              </a:pPr>
              <a:t>9</a:t>
            </a:fld>
            <a:endParaRPr lang="ru-RU" altLang="ru-RU"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Образ слайда 1">
            <a:extLst>
              <a:ext uri="{FF2B5EF4-FFF2-40B4-BE49-F238E27FC236}">
                <a16:creationId xmlns:a16="http://schemas.microsoft.com/office/drawing/2014/main" id="{301F5381-89A4-4CD3-AB58-93632E57CCB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Заметки 2">
            <a:extLst>
              <a:ext uri="{FF2B5EF4-FFF2-40B4-BE49-F238E27FC236}">
                <a16:creationId xmlns:a16="http://schemas.microsoft.com/office/drawing/2014/main" id="{9687C915-0F51-482B-BCFA-084C3012C5E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a:p>
        </p:txBody>
      </p:sp>
      <p:sp>
        <p:nvSpPr>
          <p:cNvPr id="40964" name="Номер слайда 3">
            <a:extLst>
              <a:ext uri="{FF2B5EF4-FFF2-40B4-BE49-F238E27FC236}">
                <a16:creationId xmlns:a16="http://schemas.microsoft.com/office/drawing/2014/main" id="{7C0F350D-A677-43E2-9F52-1601C24A3A8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defTabSz="1022350" fontAlgn="base">
              <a:spcBef>
                <a:spcPct val="0"/>
              </a:spcBef>
              <a:spcAft>
                <a:spcPct val="0"/>
              </a:spcAft>
            </a:pPr>
            <a:fld id="{EDF9E954-5CFC-4D3A-ABFC-B27626AD03EC}" type="slidenum">
              <a:rPr lang="ru-RU" altLang="ru-RU" sz="1200"/>
              <a:pPr defTabSz="1022350" fontAlgn="base">
                <a:spcBef>
                  <a:spcPct val="0"/>
                </a:spcBef>
                <a:spcAft>
                  <a:spcPct val="0"/>
                </a:spcAft>
              </a:pPr>
              <a:t>34</a:t>
            </a:fld>
            <a:endParaRPr lang="ru-RU" altLang="ru-RU"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Образ слайда 1">
            <a:extLst>
              <a:ext uri="{FF2B5EF4-FFF2-40B4-BE49-F238E27FC236}">
                <a16:creationId xmlns:a16="http://schemas.microsoft.com/office/drawing/2014/main" id="{81207D27-8132-4ADC-973D-DABB99030A6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Заметки 2">
            <a:extLst>
              <a:ext uri="{FF2B5EF4-FFF2-40B4-BE49-F238E27FC236}">
                <a16:creationId xmlns:a16="http://schemas.microsoft.com/office/drawing/2014/main" id="{B3293169-24A9-4729-97B8-13D8FE32712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a:p>
        </p:txBody>
      </p:sp>
      <p:sp>
        <p:nvSpPr>
          <p:cNvPr id="47108" name="Номер слайда 3">
            <a:extLst>
              <a:ext uri="{FF2B5EF4-FFF2-40B4-BE49-F238E27FC236}">
                <a16:creationId xmlns:a16="http://schemas.microsoft.com/office/drawing/2014/main" id="{4A9F121A-26B6-4690-9BF0-3E8E2901C5F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defTabSz="1022350" fontAlgn="base">
              <a:spcBef>
                <a:spcPct val="0"/>
              </a:spcBef>
              <a:spcAft>
                <a:spcPct val="0"/>
              </a:spcAft>
            </a:pPr>
            <a:fld id="{9C96349F-C2DE-4A7C-860D-B746A0F60638}" type="slidenum">
              <a:rPr lang="ru-RU" altLang="ru-RU" sz="1200"/>
              <a:pPr defTabSz="1022350" fontAlgn="base">
                <a:spcBef>
                  <a:spcPct val="0"/>
                </a:spcBef>
                <a:spcAft>
                  <a:spcPct val="0"/>
                </a:spcAft>
              </a:pPr>
              <a:t>39</a:t>
            </a:fld>
            <a:endParaRPr lang="ru-RU" altLang="ru-RU"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Образ слайда 1">
            <a:extLst>
              <a:ext uri="{FF2B5EF4-FFF2-40B4-BE49-F238E27FC236}">
                <a16:creationId xmlns:a16="http://schemas.microsoft.com/office/drawing/2014/main" id="{24AC2E4C-8259-4E71-834C-40929BAB264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Заметки 2">
            <a:extLst>
              <a:ext uri="{FF2B5EF4-FFF2-40B4-BE49-F238E27FC236}">
                <a16:creationId xmlns:a16="http://schemas.microsoft.com/office/drawing/2014/main" id="{6E6FC587-4666-4774-9142-9CEBF7DD4A0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a:p>
        </p:txBody>
      </p:sp>
      <p:sp>
        <p:nvSpPr>
          <p:cNvPr id="49156" name="Номер слайда 3">
            <a:extLst>
              <a:ext uri="{FF2B5EF4-FFF2-40B4-BE49-F238E27FC236}">
                <a16:creationId xmlns:a16="http://schemas.microsoft.com/office/drawing/2014/main" id="{561B4D2D-870B-4E71-B87E-6490B7CB265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defTabSz="1022350" fontAlgn="base">
              <a:spcBef>
                <a:spcPct val="0"/>
              </a:spcBef>
              <a:spcAft>
                <a:spcPct val="0"/>
              </a:spcAft>
            </a:pPr>
            <a:fld id="{5A19E7FB-2A96-4703-8BBE-2B72B58D760B}" type="slidenum">
              <a:rPr lang="ru-RU" altLang="ru-RU" sz="1200"/>
              <a:pPr defTabSz="1022350" fontAlgn="base">
                <a:spcBef>
                  <a:spcPct val="0"/>
                </a:spcBef>
                <a:spcAft>
                  <a:spcPct val="0"/>
                </a:spcAft>
              </a:pPr>
              <a:t>40</a:t>
            </a:fld>
            <a:endParaRPr lang="ru-RU" altLang="ru-RU"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Образ слайда 1">
            <a:extLst>
              <a:ext uri="{FF2B5EF4-FFF2-40B4-BE49-F238E27FC236}">
                <a16:creationId xmlns:a16="http://schemas.microsoft.com/office/drawing/2014/main" id="{4EA028BF-10CC-456C-9BD9-EAAB309C816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Заметки 2">
            <a:extLst>
              <a:ext uri="{FF2B5EF4-FFF2-40B4-BE49-F238E27FC236}">
                <a16:creationId xmlns:a16="http://schemas.microsoft.com/office/drawing/2014/main" id="{E4CE134F-88F5-4112-B872-C6C98412C44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a:p>
        </p:txBody>
      </p:sp>
      <p:sp>
        <p:nvSpPr>
          <p:cNvPr id="51204" name="Номер слайда 3">
            <a:extLst>
              <a:ext uri="{FF2B5EF4-FFF2-40B4-BE49-F238E27FC236}">
                <a16:creationId xmlns:a16="http://schemas.microsoft.com/office/drawing/2014/main" id="{2204F6CC-FA2D-48FA-AFC4-0D6A930A5DA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defTabSz="1022350" fontAlgn="base">
              <a:spcBef>
                <a:spcPct val="0"/>
              </a:spcBef>
              <a:spcAft>
                <a:spcPct val="0"/>
              </a:spcAft>
            </a:pPr>
            <a:fld id="{C0AC0E6F-F265-4996-A96C-6E0162AFD396}" type="slidenum">
              <a:rPr lang="ru-RU" altLang="ru-RU" sz="1200"/>
              <a:pPr defTabSz="1022350" fontAlgn="base">
                <a:spcBef>
                  <a:spcPct val="0"/>
                </a:spcBef>
                <a:spcAft>
                  <a:spcPct val="0"/>
                </a:spcAft>
              </a:pPr>
              <a:t>41</a:t>
            </a:fld>
            <a:endParaRPr lang="ru-RU" altLang="ru-RU"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Образ слайда 1">
            <a:extLst>
              <a:ext uri="{FF2B5EF4-FFF2-40B4-BE49-F238E27FC236}">
                <a16:creationId xmlns:a16="http://schemas.microsoft.com/office/drawing/2014/main" id="{6345195A-7A0F-4DDD-AA06-504C57D7ABA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Заметки 2">
            <a:extLst>
              <a:ext uri="{FF2B5EF4-FFF2-40B4-BE49-F238E27FC236}">
                <a16:creationId xmlns:a16="http://schemas.microsoft.com/office/drawing/2014/main" id="{675ED2F6-D87F-475F-B88A-2DEF0F6D759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a:p>
        </p:txBody>
      </p:sp>
      <p:sp>
        <p:nvSpPr>
          <p:cNvPr id="53252" name="Номер слайда 3">
            <a:extLst>
              <a:ext uri="{FF2B5EF4-FFF2-40B4-BE49-F238E27FC236}">
                <a16:creationId xmlns:a16="http://schemas.microsoft.com/office/drawing/2014/main" id="{16C3E9A2-4D93-4A24-9DCA-C952262943D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defTabSz="1022350" fontAlgn="base">
              <a:spcBef>
                <a:spcPct val="0"/>
              </a:spcBef>
              <a:spcAft>
                <a:spcPct val="0"/>
              </a:spcAft>
            </a:pPr>
            <a:fld id="{8EAC75BA-C364-4400-83B2-AA569950717E}" type="slidenum">
              <a:rPr lang="ru-RU" altLang="ru-RU" sz="1200"/>
              <a:pPr defTabSz="1022350" fontAlgn="base">
                <a:spcBef>
                  <a:spcPct val="0"/>
                </a:spcBef>
                <a:spcAft>
                  <a:spcPct val="0"/>
                </a:spcAft>
              </a:pPr>
              <a:t>42</a:t>
            </a:fld>
            <a:endParaRPr lang="ru-RU" altLang="ru-RU"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Образ слайда 1">
            <a:extLst>
              <a:ext uri="{FF2B5EF4-FFF2-40B4-BE49-F238E27FC236}">
                <a16:creationId xmlns:a16="http://schemas.microsoft.com/office/drawing/2014/main" id="{8804BC9D-7272-47D5-8C34-3F43794776D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Заметки 2">
            <a:extLst>
              <a:ext uri="{FF2B5EF4-FFF2-40B4-BE49-F238E27FC236}">
                <a16:creationId xmlns:a16="http://schemas.microsoft.com/office/drawing/2014/main" id="{5347E063-0A1F-4F77-95D1-C4925E4687F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a:p>
        </p:txBody>
      </p:sp>
      <p:sp>
        <p:nvSpPr>
          <p:cNvPr id="55300" name="Номер слайда 3">
            <a:extLst>
              <a:ext uri="{FF2B5EF4-FFF2-40B4-BE49-F238E27FC236}">
                <a16:creationId xmlns:a16="http://schemas.microsoft.com/office/drawing/2014/main" id="{6C9BD4CD-AA71-483D-BC0A-7F4F6C5477F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defTabSz="1022350" fontAlgn="base">
              <a:spcBef>
                <a:spcPct val="0"/>
              </a:spcBef>
              <a:spcAft>
                <a:spcPct val="0"/>
              </a:spcAft>
            </a:pPr>
            <a:fld id="{89D93D81-7C84-4682-9EA6-DEC724B36529}" type="slidenum">
              <a:rPr lang="ru-RU" altLang="ru-RU" sz="1200"/>
              <a:pPr defTabSz="1022350" fontAlgn="base">
                <a:spcBef>
                  <a:spcPct val="0"/>
                </a:spcBef>
                <a:spcAft>
                  <a:spcPct val="0"/>
                </a:spcAft>
              </a:pPr>
              <a:t>43</a:t>
            </a:fld>
            <a:endParaRPr lang="ru-RU" altLang="ru-RU"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Образ слайда 1">
            <a:extLst>
              <a:ext uri="{FF2B5EF4-FFF2-40B4-BE49-F238E27FC236}">
                <a16:creationId xmlns:a16="http://schemas.microsoft.com/office/drawing/2014/main" id="{ADA78426-F699-4235-914C-826AC0C623C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Заметки 2">
            <a:extLst>
              <a:ext uri="{FF2B5EF4-FFF2-40B4-BE49-F238E27FC236}">
                <a16:creationId xmlns:a16="http://schemas.microsoft.com/office/drawing/2014/main" id="{3D350145-365B-4E5E-9458-3BAA48BD52D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a:p>
        </p:txBody>
      </p:sp>
      <p:sp>
        <p:nvSpPr>
          <p:cNvPr id="60420" name="Номер слайда 3">
            <a:extLst>
              <a:ext uri="{FF2B5EF4-FFF2-40B4-BE49-F238E27FC236}">
                <a16:creationId xmlns:a16="http://schemas.microsoft.com/office/drawing/2014/main" id="{8D01F9E4-1A11-4A34-BBAE-02C4FA19082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defTabSz="1022350" fontAlgn="base">
              <a:spcBef>
                <a:spcPct val="0"/>
              </a:spcBef>
              <a:spcAft>
                <a:spcPct val="0"/>
              </a:spcAft>
            </a:pPr>
            <a:fld id="{6931F068-B62B-4A7A-BA88-A01E970A6A09}" type="slidenum">
              <a:rPr lang="ru-RU" altLang="ru-RU" sz="1200"/>
              <a:pPr defTabSz="1022350" fontAlgn="base">
                <a:spcBef>
                  <a:spcPct val="0"/>
                </a:spcBef>
                <a:spcAft>
                  <a:spcPct val="0"/>
                </a:spcAft>
              </a:pPr>
              <a:t>47</a:t>
            </a:fld>
            <a:endParaRPr lang="ru-RU" altLang="ru-RU"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Образ слайда 1">
            <a:extLst>
              <a:ext uri="{FF2B5EF4-FFF2-40B4-BE49-F238E27FC236}">
                <a16:creationId xmlns:a16="http://schemas.microsoft.com/office/drawing/2014/main" id="{03B718B2-E028-428A-A16E-BF60CDD3D97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Заметки 2">
            <a:extLst>
              <a:ext uri="{FF2B5EF4-FFF2-40B4-BE49-F238E27FC236}">
                <a16:creationId xmlns:a16="http://schemas.microsoft.com/office/drawing/2014/main" id="{A956FE03-DD20-4A93-8D40-461F3A2BF5D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a:p>
        </p:txBody>
      </p:sp>
      <p:sp>
        <p:nvSpPr>
          <p:cNvPr id="62468" name="Номер слайда 3">
            <a:extLst>
              <a:ext uri="{FF2B5EF4-FFF2-40B4-BE49-F238E27FC236}">
                <a16:creationId xmlns:a16="http://schemas.microsoft.com/office/drawing/2014/main" id="{70237E19-356A-40CB-AC31-EA656849AA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defTabSz="1022350" fontAlgn="base">
              <a:spcBef>
                <a:spcPct val="0"/>
              </a:spcBef>
              <a:spcAft>
                <a:spcPct val="0"/>
              </a:spcAft>
            </a:pPr>
            <a:fld id="{FBFA44B2-0E99-4F5E-81AE-BEED3C595DAB}" type="slidenum">
              <a:rPr lang="ru-RU" altLang="ru-RU" sz="1200"/>
              <a:pPr defTabSz="1022350" fontAlgn="base">
                <a:spcBef>
                  <a:spcPct val="0"/>
                </a:spcBef>
                <a:spcAft>
                  <a:spcPct val="0"/>
                </a:spcAft>
              </a:pPr>
              <a:t>48</a:t>
            </a:fld>
            <a:endParaRPr lang="ru-RU" altLang="ru-RU"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Образ слайда 1">
            <a:extLst>
              <a:ext uri="{FF2B5EF4-FFF2-40B4-BE49-F238E27FC236}">
                <a16:creationId xmlns:a16="http://schemas.microsoft.com/office/drawing/2014/main" id="{611EC28F-4ADC-441D-8F9D-494565F900E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Заметки 2">
            <a:extLst>
              <a:ext uri="{FF2B5EF4-FFF2-40B4-BE49-F238E27FC236}">
                <a16:creationId xmlns:a16="http://schemas.microsoft.com/office/drawing/2014/main" id="{C0426755-AAE7-4D40-A3B9-8A0B44A5257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a:p>
        </p:txBody>
      </p:sp>
      <p:sp>
        <p:nvSpPr>
          <p:cNvPr id="64516" name="Номер слайда 3">
            <a:extLst>
              <a:ext uri="{FF2B5EF4-FFF2-40B4-BE49-F238E27FC236}">
                <a16:creationId xmlns:a16="http://schemas.microsoft.com/office/drawing/2014/main" id="{C0E416B2-3E4C-42A6-8742-B6E45C1121E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defTabSz="1022350" fontAlgn="base">
              <a:spcBef>
                <a:spcPct val="0"/>
              </a:spcBef>
              <a:spcAft>
                <a:spcPct val="0"/>
              </a:spcAft>
            </a:pPr>
            <a:fld id="{1D8A3FE5-90D7-4546-AC97-98F21C2E7D02}" type="slidenum">
              <a:rPr lang="ru-RU" altLang="ru-RU" sz="1200"/>
              <a:pPr defTabSz="1022350" fontAlgn="base">
                <a:spcBef>
                  <a:spcPct val="0"/>
                </a:spcBef>
                <a:spcAft>
                  <a:spcPct val="0"/>
                </a:spcAft>
              </a:pPr>
              <a:t>49</a:t>
            </a:fld>
            <a:endParaRPr lang="ru-RU" altLang="ru-RU"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Образ слайда 1">
            <a:extLst>
              <a:ext uri="{FF2B5EF4-FFF2-40B4-BE49-F238E27FC236}">
                <a16:creationId xmlns:a16="http://schemas.microsoft.com/office/drawing/2014/main" id="{4D03844A-0A1D-44E4-8A35-95AF6324AB2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Заметки 2">
            <a:extLst>
              <a:ext uri="{FF2B5EF4-FFF2-40B4-BE49-F238E27FC236}">
                <a16:creationId xmlns:a16="http://schemas.microsoft.com/office/drawing/2014/main" id="{E979D46F-5181-40D2-AB6B-D8E2A4DF6CA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a:p>
        </p:txBody>
      </p:sp>
      <p:sp>
        <p:nvSpPr>
          <p:cNvPr id="94212" name="Номер слайда 3">
            <a:extLst>
              <a:ext uri="{FF2B5EF4-FFF2-40B4-BE49-F238E27FC236}">
                <a16:creationId xmlns:a16="http://schemas.microsoft.com/office/drawing/2014/main" id="{8C1613A3-8D6C-4128-87C7-F3D71151E29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defTabSz="1022350" fontAlgn="base">
              <a:spcBef>
                <a:spcPct val="0"/>
              </a:spcBef>
              <a:spcAft>
                <a:spcPct val="0"/>
              </a:spcAft>
            </a:pPr>
            <a:fld id="{EA98CCD7-DC5D-401D-BA08-BB8C8F3E6568}" type="slidenum">
              <a:rPr lang="ru-RU" altLang="ru-RU" sz="1200"/>
              <a:pPr defTabSz="1022350" fontAlgn="base">
                <a:spcBef>
                  <a:spcPct val="0"/>
                </a:spcBef>
                <a:spcAft>
                  <a:spcPct val="0"/>
                </a:spcAft>
              </a:pPr>
              <a:t>77</a:t>
            </a:fld>
            <a:endParaRPr lang="ru-RU" altLang="ru-RU"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Образ слайда 1">
            <a:extLst>
              <a:ext uri="{FF2B5EF4-FFF2-40B4-BE49-F238E27FC236}">
                <a16:creationId xmlns:a16="http://schemas.microsoft.com/office/drawing/2014/main" id="{8B870F0B-3AE2-46C4-B151-3B2CF2AF3C6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Заметки 2">
            <a:extLst>
              <a:ext uri="{FF2B5EF4-FFF2-40B4-BE49-F238E27FC236}">
                <a16:creationId xmlns:a16="http://schemas.microsoft.com/office/drawing/2014/main" id="{ED4F447A-5D64-4A32-ABD9-0D80F9E88F9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a:p>
        </p:txBody>
      </p:sp>
      <p:sp>
        <p:nvSpPr>
          <p:cNvPr id="99332" name="Номер слайда 3">
            <a:extLst>
              <a:ext uri="{FF2B5EF4-FFF2-40B4-BE49-F238E27FC236}">
                <a16:creationId xmlns:a16="http://schemas.microsoft.com/office/drawing/2014/main" id="{D3126782-71C0-4820-90CB-E494610A2BE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defTabSz="1022350" fontAlgn="base">
              <a:spcBef>
                <a:spcPct val="0"/>
              </a:spcBef>
              <a:spcAft>
                <a:spcPct val="0"/>
              </a:spcAft>
            </a:pPr>
            <a:fld id="{59F88598-37ED-4B43-BF9B-8C956BA4ED48}" type="slidenum">
              <a:rPr lang="ru-RU" altLang="ru-RU" sz="1200"/>
              <a:pPr defTabSz="1022350" fontAlgn="base">
                <a:spcBef>
                  <a:spcPct val="0"/>
                </a:spcBef>
                <a:spcAft>
                  <a:spcPct val="0"/>
                </a:spcAft>
              </a:pPr>
              <a:t>81</a:t>
            </a:fld>
            <a:endParaRPr lang="ru-RU" altLang="ru-RU"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Образ слайда 1">
            <a:extLst>
              <a:ext uri="{FF2B5EF4-FFF2-40B4-BE49-F238E27FC236}">
                <a16:creationId xmlns:a16="http://schemas.microsoft.com/office/drawing/2014/main" id="{7D6AF2A6-8227-448E-A38E-FF2FA8504A4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Заметки 2">
            <a:extLst>
              <a:ext uri="{FF2B5EF4-FFF2-40B4-BE49-F238E27FC236}">
                <a16:creationId xmlns:a16="http://schemas.microsoft.com/office/drawing/2014/main" id="{429F8439-428F-41DC-B6D1-478136F39E2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a:p>
        </p:txBody>
      </p:sp>
      <p:sp>
        <p:nvSpPr>
          <p:cNvPr id="101380" name="Номер слайда 3">
            <a:extLst>
              <a:ext uri="{FF2B5EF4-FFF2-40B4-BE49-F238E27FC236}">
                <a16:creationId xmlns:a16="http://schemas.microsoft.com/office/drawing/2014/main" id="{AE7013A5-125E-4404-A386-3FA02F6A49B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defTabSz="1022350" fontAlgn="base">
              <a:spcBef>
                <a:spcPct val="0"/>
              </a:spcBef>
              <a:spcAft>
                <a:spcPct val="0"/>
              </a:spcAft>
            </a:pPr>
            <a:fld id="{D0E324CD-3849-4B3A-8384-A9E26DE48846}" type="slidenum">
              <a:rPr lang="ru-RU" altLang="ru-RU" sz="1200"/>
              <a:pPr defTabSz="1022350" fontAlgn="base">
                <a:spcBef>
                  <a:spcPct val="0"/>
                </a:spcBef>
                <a:spcAft>
                  <a:spcPct val="0"/>
                </a:spcAft>
              </a:pPr>
              <a:t>82</a:t>
            </a:fld>
            <a:endParaRPr lang="ru-RU" altLang="ru-RU"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462BAF00-C210-4E34-94D3-7AE81FCC980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Rectangle 3">
            <a:extLst>
              <a:ext uri="{FF2B5EF4-FFF2-40B4-BE49-F238E27FC236}">
                <a16:creationId xmlns:a16="http://schemas.microsoft.com/office/drawing/2014/main" id="{4A8CBDC4-42B2-4844-9979-D6CC02C7341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ru-RU" altLang="ru-RU">
                <a:latin typeface="Arial" panose="020B0604020202020204" pitchFamily="34" charset="0"/>
              </a:rPr>
              <a:t>Данные  о количестве обращений, поступивших  в городской Совет  ветеранов  за 5 лет</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Образ слайда 1">
            <a:extLst>
              <a:ext uri="{FF2B5EF4-FFF2-40B4-BE49-F238E27FC236}">
                <a16:creationId xmlns:a16="http://schemas.microsoft.com/office/drawing/2014/main" id="{4787195E-CD44-45A6-8B85-3ADDFD6A129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Заметки 2">
            <a:extLst>
              <a:ext uri="{FF2B5EF4-FFF2-40B4-BE49-F238E27FC236}">
                <a16:creationId xmlns:a16="http://schemas.microsoft.com/office/drawing/2014/main" id="{35486F2B-8757-48EA-9356-C11A60A2D8B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a:p>
        </p:txBody>
      </p:sp>
      <p:sp>
        <p:nvSpPr>
          <p:cNvPr id="114692" name="Номер слайда 3">
            <a:extLst>
              <a:ext uri="{FF2B5EF4-FFF2-40B4-BE49-F238E27FC236}">
                <a16:creationId xmlns:a16="http://schemas.microsoft.com/office/drawing/2014/main" id="{BBD53188-0F62-458E-A511-A4445327447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defTabSz="1022350" fontAlgn="base">
              <a:spcBef>
                <a:spcPct val="0"/>
              </a:spcBef>
              <a:spcAft>
                <a:spcPct val="0"/>
              </a:spcAft>
            </a:pPr>
            <a:fld id="{A635BC0A-AC20-4500-9DA2-09ABFC6EB28D}" type="slidenum">
              <a:rPr lang="ru-RU" altLang="ru-RU" sz="1200"/>
              <a:pPr defTabSz="1022350" fontAlgn="base">
                <a:spcBef>
                  <a:spcPct val="0"/>
                </a:spcBef>
                <a:spcAft>
                  <a:spcPct val="0"/>
                </a:spcAft>
              </a:pPr>
              <a:t>93</a:t>
            </a:fld>
            <a:endParaRPr lang="ru-RU" altLang="ru-RU"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Образ слайда 1">
            <a:extLst>
              <a:ext uri="{FF2B5EF4-FFF2-40B4-BE49-F238E27FC236}">
                <a16:creationId xmlns:a16="http://schemas.microsoft.com/office/drawing/2014/main" id="{4BB48960-EDD1-49A4-8711-A79A4E5BCEC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Заметки 2">
            <a:extLst>
              <a:ext uri="{FF2B5EF4-FFF2-40B4-BE49-F238E27FC236}">
                <a16:creationId xmlns:a16="http://schemas.microsoft.com/office/drawing/2014/main" id="{946CCF34-777E-48D2-B133-3E32AB97F83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a:p>
        </p:txBody>
      </p:sp>
      <p:sp>
        <p:nvSpPr>
          <p:cNvPr id="202756" name="Номер слайда 3">
            <a:extLst>
              <a:ext uri="{FF2B5EF4-FFF2-40B4-BE49-F238E27FC236}">
                <a16:creationId xmlns:a16="http://schemas.microsoft.com/office/drawing/2014/main" id="{AC2A29B3-F8FC-4DBD-A897-BAE63D19A1C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defTabSz="1022350" fontAlgn="base">
              <a:spcBef>
                <a:spcPct val="0"/>
              </a:spcBef>
              <a:spcAft>
                <a:spcPct val="0"/>
              </a:spcAft>
            </a:pPr>
            <a:fld id="{E06D19E6-F3F1-43EF-805E-D651EE2D39CF}" type="slidenum">
              <a:rPr lang="ru-RU" altLang="ru-RU" sz="1200"/>
              <a:pPr defTabSz="1022350" fontAlgn="base">
                <a:spcBef>
                  <a:spcPct val="0"/>
                </a:spcBef>
                <a:spcAft>
                  <a:spcPct val="0"/>
                </a:spcAft>
              </a:pPr>
              <a:t>178</a:t>
            </a:fld>
            <a:endParaRPr lang="ru-RU" altLang="ru-RU"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64156" y="2013055"/>
            <a:ext cx="9793764" cy="1389038"/>
          </a:xfrm>
        </p:spPr>
        <p:txBody>
          <a:bodyPr/>
          <a:lstStyle/>
          <a:p>
            <a:r>
              <a:rPr lang="ru-RU"/>
              <a:t>Образец заголовка</a:t>
            </a:r>
          </a:p>
        </p:txBody>
      </p:sp>
      <p:sp>
        <p:nvSpPr>
          <p:cNvPr id="3" name="Подзаголовок 2"/>
          <p:cNvSpPr>
            <a:spLocks noGrp="1"/>
          </p:cNvSpPr>
          <p:nvPr>
            <p:ph type="subTitle" idx="1"/>
          </p:nvPr>
        </p:nvSpPr>
        <p:spPr>
          <a:xfrm>
            <a:off x="1728311" y="3672099"/>
            <a:ext cx="8065453" cy="1656045"/>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a:extLst>
              <a:ext uri="{FF2B5EF4-FFF2-40B4-BE49-F238E27FC236}">
                <a16:creationId xmlns:a16="http://schemas.microsoft.com/office/drawing/2014/main" id="{5D7D031B-7CB5-4108-9AD0-C680D780E778}"/>
              </a:ext>
            </a:extLst>
          </p:cNvPr>
          <p:cNvSpPr>
            <a:spLocks noGrp="1"/>
          </p:cNvSpPr>
          <p:nvPr>
            <p:ph type="dt" sz="half" idx="10"/>
          </p:nvPr>
        </p:nvSpPr>
        <p:spPr/>
        <p:txBody>
          <a:bodyPr/>
          <a:lstStyle>
            <a:lvl1pPr>
              <a:defRPr/>
            </a:lvl1pPr>
          </a:lstStyle>
          <a:p>
            <a:pPr>
              <a:defRPr/>
            </a:pPr>
            <a:fld id="{3A6BF214-C9E0-4767-9EE4-FD0B783F49F9}" type="datetimeFigureOut">
              <a:rPr lang="ru-RU"/>
              <a:pPr>
                <a:defRPr/>
              </a:pPr>
              <a:t>18.10.2021</a:t>
            </a:fld>
            <a:endParaRPr lang="ru-RU"/>
          </a:p>
        </p:txBody>
      </p:sp>
      <p:sp>
        <p:nvSpPr>
          <p:cNvPr id="5" name="Нижний колонтитул 4">
            <a:extLst>
              <a:ext uri="{FF2B5EF4-FFF2-40B4-BE49-F238E27FC236}">
                <a16:creationId xmlns:a16="http://schemas.microsoft.com/office/drawing/2014/main" id="{FC9E4F14-792A-4659-89AA-3C5CE869CA14}"/>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929A7933-CAD5-477E-8B5E-EA845CC5372D}"/>
              </a:ext>
            </a:extLst>
          </p:cNvPr>
          <p:cNvSpPr>
            <a:spLocks noGrp="1"/>
          </p:cNvSpPr>
          <p:nvPr>
            <p:ph type="sldNum" sz="quarter" idx="12"/>
          </p:nvPr>
        </p:nvSpPr>
        <p:spPr/>
        <p:txBody>
          <a:bodyPr/>
          <a:lstStyle>
            <a:lvl1pPr>
              <a:defRPr/>
            </a:lvl1pPr>
          </a:lstStyle>
          <a:p>
            <a:pPr>
              <a:defRPr/>
            </a:pPr>
            <a:fld id="{94B4F514-D5E0-4C4C-91D1-1C3874AFEC24}" type="slidenum">
              <a:rPr lang="ru-RU"/>
              <a:pPr>
                <a:defRPr/>
              </a:pPr>
              <a:t>‹#›</a:t>
            </a:fld>
            <a:endParaRPr lang="ru-RU"/>
          </a:p>
        </p:txBody>
      </p:sp>
    </p:spTree>
    <p:extLst>
      <p:ext uri="{BB962C8B-B14F-4D97-AF65-F5344CB8AC3E}">
        <p14:creationId xmlns:p14="http://schemas.microsoft.com/office/powerpoint/2010/main" val="2710126635"/>
      </p:ext>
    </p:extLst>
  </p:cSld>
  <p:clrMapOvr>
    <a:masterClrMapping/>
  </p:clrMapOvr>
  <p:transition advClick="0" advTm="10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CA199A5-B404-48BC-9D90-0E8A6D95DC0E}"/>
              </a:ext>
            </a:extLst>
          </p:cNvPr>
          <p:cNvSpPr>
            <a:spLocks noGrp="1"/>
          </p:cNvSpPr>
          <p:nvPr>
            <p:ph type="dt" sz="half" idx="10"/>
          </p:nvPr>
        </p:nvSpPr>
        <p:spPr/>
        <p:txBody>
          <a:bodyPr/>
          <a:lstStyle>
            <a:lvl1pPr>
              <a:defRPr/>
            </a:lvl1pPr>
          </a:lstStyle>
          <a:p>
            <a:pPr>
              <a:defRPr/>
            </a:pPr>
            <a:fld id="{87AE79CC-B6A3-4999-955F-6F59ABD63FA9}" type="datetimeFigureOut">
              <a:rPr lang="ru-RU"/>
              <a:pPr>
                <a:defRPr/>
              </a:pPr>
              <a:t>18.10.2021</a:t>
            </a:fld>
            <a:endParaRPr lang="ru-RU"/>
          </a:p>
        </p:txBody>
      </p:sp>
      <p:sp>
        <p:nvSpPr>
          <p:cNvPr id="5" name="Нижний колонтитул 4">
            <a:extLst>
              <a:ext uri="{FF2B5EF4-FFF2-40B4-BE49-F238E27FC236}">
                <a16:creationId xmlns:a16="http://schemas.microsoft.com/office/drawing/2014/main" id="{0CE45EC5-ACEC-414B-833F-8839488F0AFE}"/>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63A334B8-86FF-451F-9AA5-E9E44DE5F797}"/>
              </a:ext>
            </a:extLst>
          </p:cNvPr>
          <p:cNvSpPr>
            <a:spLocks noGrp="1"/>
          </p:cNvSpPr>
          <p:nvPr>
            <p:ph type="sldNum" sz="quarter" idx="12"/>
          </p:nvPr>
        </p:nvSpPr>
        <p:spPr/>
        <p:txBody>
          <a:bodyPr/>
          <a:lstStyle>
            <a:lvl1pPr>
              <a:defRPr/>
            </a:lvl1pPr>
          </a:lstStyle>
          <a:p>
            <a:pPr>
              <a:defRPr/>
            </a:pPr>
            <a:fld id="{5EBA2B61-E4C4-42F3-A8E2-B1B2688A074F}" type="slidenum">
              <a:rPr lang="ru-RU"/>
              <a:pPr>
                <a:defRPr/>
              </a:pPr>
              <a:t>‹#›</a:t>
            </a:fld>
            <a:endParaRPr lang="ru-RU"/>
          </a:p>
        </p:txBody>
      </p:sp>
    </p:spTree>
    <p:extLst>
      <p:ext uri="{BB962C8B-B14F-4D97-AF65-F5344CB8AC3E}">
        <p14:creationId xmlns:p14="http://schemas.microsoft.com/office/powerpoint/2010/main" val="756435803"/>
      </p:ext>
    </p:extLst>
  </p:cSld>
  <p:clrMapOvr>
    <a:masterClrMapping/>
  </p:clrMapOvr>
  <p:transition advClick="0" advTm="10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0164" y="4164120"/>
            <a:ext cx="9793764" cy="128703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10164" y="2746575"/>
            <a:ext cx="9793764" cy="1417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FA0CF45C-23F2-4329-B6D5-BF495EE6BFD3}"/>
              </a:ext>
            </a:extLst>
          </p:cNvPr>
          <p:cNvSpPr>
            <a:spLocks noGrp="1"/>
          </p:cNvSpPr>
          <p:nvPr>
            <p:ph type="dt" sz="half" idx="10"/>
          </p:nvPr>
        </p:nvSpPr>
        <p:spPr/>
        <p:txBody>
          <a:bodyPr/>
          <a:lstStyle>
            <a:lvl1pPr>
              <a:defRPr/>
            </a:lvl1pPr>
          </a:lstStyle>
          <a:p>
            <a:pPr>
              <a:defRPr/>
            </a:pPr>
            <a:fld id="{96831D45-96EB-4EAC-973C-95AE2B9EBB76}" type="datetimeFigureOut">
              <a:rPr lang="ru-RU"/>
              <a:pPr>
                <a:defRPr/>
              </a:pPr>
              <a:t>18.10.2021</a:t>
            </a:fld>
            <a:endParaRPr lang="ru-RU"/>
          </a:p>
        </p:txBody>
      </p:sp>
      <p:sp>
        <p:nvSpPr>
          <p:cNvPr id="5" name="Нижний колонтитул 4">
            <a:extLst>
              <a:ext uri="{FF2B5EF4-FFF2-40B4-BE49-F238E27FC236}">
                <a16:creationId xmlns:a16="http://schemas.microsoft.com/office/drawing/2014/main" id="{D3770CE1-FBF4-4271-9AED-FB9395A21A97}"/>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72254239-B756-4C21-A329-0E200228B180}"/>
              </a:ext>
            </a:extLst>
          </p:cNvPr>
          <p:cNvSpPr>
            <a:spLocks noGrp="1"/>
          </p:cNvSpPr>
          <p:nvPr>
            <p:ph type="sldNum" sz="quarter" idx="12"/>
          </p:nvPr>
        </p:nvSpPr>
        <p:spPr/>
        <p:txBody>
          <a:bodyPr/>
          <a:lstStyle>
            <a:lvl1pPr>
              <a:defRPr/>
            </a:lvl1pPr>
          </a:lstStyle>
          <a:p>
            <a:pPr>
              <a:defRPr/>
            </a:pPr>
            <a:fld id="{1144FB83-7C52-4A15-9804-874DF13005FE}" type="slidenum">
              <a:rPr lang="ru-RU"/>
              <a:pPr>
                <a:defRPr/>
              </a:pPr>
              <a:t>‹#›</a:t>
            </a:fld>
            <a:endParaRPr lang="ru-RU"/>
          </a:p>
        </p:txBody>
      </p:sp>
    </p:spTree>
    <p:extLst>
      <p:ext uri="{BB962C8B-B14F-4D97-AF65-F5344CB8AC3E}">
        <p14:creationId xmlns:p14="http://schemas.microsoft.com/office/powerpoint/2010/main" val="2758691287"/>
      </p:ext>
    </p:extLst>
  </p:cSld>
  <p:clrMapOvr>
    <a:masterClrMapping/>
  </p:clrMapOvr>
  <p:transition advClick="0" advTm="10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726141" y="1428046"/>
            <a:ext cx="6437159" cy="404110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7355335" y="1428046"/>
            <a:ext cx="6437159" cy="404110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a:extLst>
              <a:ext uri="{FF2B5EF4-FFF2-40B4-BE49-F238E27FC236}">
                <a16:creationId xmlns:a16="http://schemas.microsoft.com/office/drawing/2014/main" id="{A981F03C-0951-498E-82FA-6476BE8F5CEB}"/>
              </a:ext>
            </a:extLst>
          </p:cNvPr>
          <p:cNvSpPr>
            <a:spLocks noGrp="1"/>
          </p:cNvSpPr>
          <p:nvPr>
            <p:ph type="dt" sz="half" idx="10"/>
          </p:nvPr>
        </p:nvSpPr>
        <p:spPr/>
        <p:txBody>
          <a:bodyPr/>
          <a:lstStyle>
            <a:lvl1pPr>
              <a:defRPr/>
            </a:lvl1pPr>
          </a:lstStyle>
          <a:p>
            <a:pPr>
              <a:defRPr/>
            </a:pPr>
            <a:fld id="{4E3505F5-45B4-41FC-BD98-304E66FCEA7F}" type="datetimeFigureOut">
              <a:rPr lang="ru-RU"/>
              <a:pPr>
                <a:defRPr/>
              </a:pPr>
              <a:t>18.10.2021</a:t>
            </a:fld>
            <a:endParaRPr lang="ru-RU"/>
          </a:p>
        </p:txBody>
      </p:sp>
      <p:sp>
        <p:nvSpPr>
          <p:cNvPr id="6" name="Нижний колонтитул 4">
            <a:extLst>
              <a:ext uri="{FF2B5EF4-FFF2-40B4-BE49-F238E27FC236}">
                <a16:creationId xmlns:a16="http://schemas.microsoft.com/office/drawing/2014/main" id="{053152E7-057C-4528-A6A5-E89C05FD5CAD}"/>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381FDC37-176B-4593-AD9C-826E4DDD1A02}"/>
              </a:ext>
            </a:extLst>
          </p:cNvPr>
          <p:cNvSpPr>
            <a:spLocks noGrp="1"/>
          </p:cNvSpPr>
          <p:nvPr>
            <p:ph type="sldNum" sz="quarter" idx="12"/>
          </p:nvPr>
        </p:nvSpPr>
        <p:spPr/>
        <p:txBody>
          <a:bodyPr/>
          <a:lstStyle>
            <a:lvl1pPr>
              <a:defRPr/>
            </a:lvl1pPr>
          </a:lstStyle>
          <a:p>
            <a:pPr>
              <a:defRPr/>
            </a:pPr>
            <a:fld id="{DC929ECE-7645-4695-B160-A3768B043F28}" type="slidenum">
              <a:rPr lang="ru-RU"/>
              <a:pPr>
                <a:defRPr/>
              </a:pPr>
              <a:t>‹#›</a:t>
            </a:fld>
            <a:endParaRPr lang="ru-RU"/>
          </a:p>
        </p:txBody>
      </p:sp>
    </p:spTree>
    <p:extLst>
      <p:ext uri="{BB962C8B-B14F-4D97-AF65-F5344CB8AC3E}">
        <p14:creationId xmlns:p14="http://schemas.microsoft.com/office/powerpoint/2010/main" val="3326352856"/>
      </p:ext>
    </p:extLst>
  </p:cSld>
  <p:clrMapOvr>
    <a:masterClrMapping/>
  </p:clrMapOvr>
  <p:transition advClick="0" advTm="10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6104" y="259509"/>
            <a:ext cx="10369868" cy="1080029"/>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576104" y="1450540"/>
            <a:ext cx="5090917" cy="6045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576104" y="2055058"/>
            <a:ext cx="5090917" cy="373360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5853064" y="1450540"/>
            <a:ext cx="5092917" cy="6045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5853064" y="2055058"/>
            <a:ext cx="5092917" cy="373360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a:extLst>
              <a:ext uri="{FF2B5EF4-FFF2-40B4-BE49-F238E27FC236}">
                <a16:creationId xmlns:a16="http://schemas.microsoft.com/office/drawing/2014/main" id="{C96AF3EC-FBEB-433E-BDAC-ED58E9F106F5}"/>
              </a:ext>
            </a:extLst>
          </p:cNvPr>
          <p:cNvSpPr>
            <a:spLocks noGrp="1"/>
          </p:cNvSpPr>
          <p:nvPr>
            <p:ph type="dt" sz="half" idx="10"/>
          </p:nvPr>
        </p:nvSpPr>
        <p:spPr/>
        <p:txBody>
          <a:bodyPr/>
          <a:lstStyle>
            <a:lvl1pPr>
              <a:defRPr/>
            </a:lvl1pPr>
          </a:lstStyle>
          <a:p>
            <a:pPr>
              <a:defRPr/>
            </a:pPr>
            <a:fld id="{DD86A849-AABB-4DB6-B91D-03489EC8C674}" type="datetimeFigureOut">
              <a:rPr lang="ru-RU"/>
              <a:pPr>
                <a:defRPr/>
              </a:pPr>
              <a:t>18.10.2021</a:t>
            </a:fld>
            <a:endParaRPr lang="ru-RU"/>
          </a:p>
        </p:txBody>
      </p:sp>
      <p:sp>
        <p:nvSpPr>
          <p:cNvPr id="8" name="Нижний колонтитул 4">
            <a:extLst>
              <a:ext uri="{FF2B5EF4-FFF2-40B4-BE49-F238E27FC236}">
                <a16:creationId xmlns:a16="http://schemas.microsoft.com/office/drawing/2014/main" id="{07A0D638-3CFE-47CA-94BB-74A39EAA4ABC}"/>
              </a:ext>
            </a:extLst>
          </p:cNvPr>
          <p:cNvSpPr>
            <a:spLocks noGrp="1"/>
          </p:cNvSpPr>
          <p:nvPr>
            <p:ph type="ftr" sz="quarter" idx="11"/>
          </p:nvPr>
        </p:nvSpPr>
        <p:spPr/>
        <p:txBody>
          <a:bodyPr/>
          <a:lstStyle>
            <a:lvl1pPr>
              <a:defRPr/>
            </a:lvl1pPr>
          </a:lstStyle>
          <a:p>
            <a:pPr>
              <a:defRPr/>
            </a:pPr>
            <a:endParaRPr lang="ru-RU"/>
          </a:p>
        </p:txBody>
      </p:sp>
      <p:sp>
        <p:nvSpPr>
          <p:cNvPr id="9" name="Номер слайда 5">
            <a:extLst>
              <a:ext uri="{FF2B5EF4-FFF2-40B4-BE49-F238E27FC236}">
                <a16:creationId xmlns:a16="http://schemas.microsoft.com/office/drawing/2014/main" id="{93C1900D-BBB6-47F7-949B-33C6B3868123}"/>
              </a:ext>
            </a:extLst>
          </p:cNvPr>
          <p:cNvSpPr>
            <a:spLocks noGrp="1"/>
          </p:cNvSpPr>
          <p:nvPr>
            <p:ph type="sldNum" sz="quarter" idx="12"/>
          </p:nvPr>
        </p:nvSpPr>
        <p:spPr/>
        <p:txBody>
          <a:bodyPr/>
          <a:lstStyle>
            <a:lvl1pPr>
              <a:defRPr/>
            </a:lvl1pPr>
          </a:lstStyle>
          <a:p>
            <a:pPr>
              <a:defRPr/>
            </a:pPr>
            <a:fld id="{BB5E29C0-C86F-4C3C-AABE-BA44153B72BB}" type="slidenum">
              <a:rPr lang="ru-RU"/>
              <a:pPr>
                <a:defRPr/>
              </a:pPr>
              <a:t>‹#›</a:t>
            </a:fld>
            <a:endParaRPr lang="ru-RU"/>
          </a:p>
        </p:txBody>
      </p:sp>
    </p:spTree>
    <p:extLst>
      <p:ext uri="{BB962C8B-B14F-4D97-AF65-F5344CB8AC3E}">
        <p14:creationId xmlns:p14="http://schemas.microsoft.com/office/powerpoint/2010/main" val="961212107"/>
      </p:ext>
    </p:extLst>
  </p:cSld>
  <p:clrMapOvr>
    <a:masterClrMapping/>
  </p:clrMapOvr>
  <p:transition advClick="0" advTm="10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a:extLst>
              <a:ext uri="{FF2B5EF4-FFF2-40B4-BE49-F238E27FC236}">
                <a16:creationId xmlns:a16="http://schemas.microsoft.com/office/drawing/2014/main" id="{BD94921C-5DBC-4471-A3D3-3EE9DDB273DC}"/>
              </a:ext>
            </a:extLst>
          </p:cNvPr>
          <p:cNvSpPr>
            <a:spLocks noGrp="1"/>
          </p:cNvSpPr>
          <p:nvPr>
            <p:ph type="dt" sz="half" idx="10"/>
          </p:nvPr>
        </p:nvSpPr>
        <p:spPr/>
        <p:txBody>
          <a:bodyPr/>
          <a:lstStyle>
            <a:lvl1pPr>
              <a:defRPr/>
            </a:lvl1pPr>
          </a:lstStyle>
          <a:p>
            <a:pPr>
              <a:defRPr/>
            </a:pPr>
            <a:fld id="{B1F40490-2C9F-4FCE-86F6-1360F67F1830}" type="datetimeFigureOut">
              <a:rPr lang="ru-RU"/>
              <a:pPr>
                <a:defRPr/>
              </a:pPr>
              <a:t>18.10.2021</a:t>
            </a:fld>
            <a:endParaRPr lang="ru-RU"/>
          </a:p>
        </p:txBody>
      </p:sp>
      <p:sp>
        <p:nvSpPr>
          <p:cNvPr id="4" name="Нижний колонтитул 4">
            <a:extLst>
              <a:ext uri="{FF2B5EF4-FFF2-40B4-BE49-F238E27FC236}">
                <a16:creationId xmlns:a16="http://schemas.microsoft.com/office/drawing/2014/main" id="{9B8D481A-4854-4F74-B118-7A8B210A5F58}"/>
              </a:ext>
            </a:extLst>
          </p:cNvPr>
          <p:cNvSpPr>
            <a:spLocks noGrp="1"/>
          </p:cNvSpPr>
          <p:nvPr>
            <p:ph type="ftr" sz="quarter" idx="11"/>
          </p:nvPr>
        </p:nvSpPr>
        <p:spPr/>
        <p:txBody>
          <a:bodyPr/>
          <a:lstStyle>
            <a:lvl1pPr>
              <a:defRPr/>
            </a:lvl1pPr>
          </a:lstStyle>
          <a:p>
            <a:pPr>
              <a:defRPr/>
            </a:pPr>
            <a:endParaRPr lang="ru-RU"/>
          </a:p>
        </p:txBody>
      </p:sp>
      <p:sp>
        <p:nvSpPr>
          <p:cNvPr id="5" name="Номер слайда 5">
            <a:extLst>
              <a:ext uri="{FF2B5EF4-FFF2-40B4-BE49-F238E27FC236}">
                <a16:creationId xmlns:a16="http://schemas.microsoft.com/office/drawing/2014/main" id="{748AD67C-6411-4467-A58B-8C5D6017A808}"/>
              </a:ext>
            </a:extLst>
          </p:cNvPr>
          <p:cNvSpPr>
            <a:spLocks noGrp="1"/>
          </p:cNvSpPr>
          <p:nvPr>
            <p:ph type="sldNum" sz="quarter" idx="12"/>
          </p:nvPr>
        </p:nvSpPr>
        <p:spPr/>
        <p:txBody>
          <a:bodyPr/>
          <a:lstStyle>
            <a:lvl1pPr>
              <a:defRPr/>
            </a:lvl1pPr>
          </a:lstStyle>
          <a:p>
            <a:pPr>
              <a:defRPr/>
            </a:pPr>
            <a:fld id="{887D57CB-9DFF-4A01-87DD-4FDC4C44F792}" type="slidenum">
              <a:rPr lang="ru-RU"/>
              <a:pPr>
                <a:defRPr/>
              </a:pPr>
              <a:t>‹#›</a:t>
            </a:fld>
            <a:endParaRPr lang="ru-RU"/>
          </a:p>
        </p:txBody>
      </p:sp>
    </p:spTree>
    <p:extLst>
      <p:ext uri="{BB962C8B-B14F-4D97-AF65-F5344CB8AC3E}">
        <p14:creationId xmlns:p14="http://schemas.microsoft.com/office/powerpoint/2010/main" val="3566690883"/>
      </p:ext>
    </p:extLst>
  </p:cSld>
  <p:clrMapOvr>
    <a:masterClrMapping/>
  </p:clrMapOvr>
  <p:transition advClick="0" advTm="10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a:extLst>
              <a:ext uri="{FF2B5EF4-FFF2-40B4-BE49-F238E27FC236}">
                <a16:creationId xmlns:a16="http://schemas.microsoft.com/office/drawing/2014/main" id="{05CF6726-009F-417D-A322-99BB9781F4D4}"/>
              </a:ext>
            </a:extLst>
          </p:cNvPr>
          <p:cNvSpPr>
            <a:spLocks noGrp="1"/>
          </p:cNvSpPr>
          <p:nvPr>
            <p:ph type="dt" sz="half" idx="10"/>
          </p:nvPr>
        </p:nvSpPr>
        <p:spPr/>
        <p:txBody>
          <a:bodyPr/>
          <a:lstStyle>
            <a:lvl1pPr>
              <a:defRPr/>
            </a:lvl1pPr>
          </a:lstStyle>
          <a:p>
            <a:pPr>
              <a:defRPr/>
            </a:pPr>
            <a:fld id="{89E2BB8B-1AFA-44F6-84C9-26E29DD566B5}" type="datetimeFigureOut">
              <a:rPr lang="ru-RU"/>
              <a:pPr>
                <a:defRPr/>
              </a:pPr>
              <a:t>18.10.2021</a:t>
            </a:fld>
            <a:endParaRPr lang="ru-RU"/>
          </a:p>
        </p:txBody>
      </p:sp>
      <p:sp>
        <p:nvSpPr>
          <p:cNvPr id="3" name="Нижний колонтитул 4">
            <a:extLst>
              <a:ext uri="{FF2B5EF4-FFF2-40B4-BE49-F238E27FC236}">
                <a16:creationId xmlns:a16="http://schemas.microsoft.com/office/drawing/2014/main" id="{37852A45-A9CA-4633-B258-B642665306A3}"/>
              </a:ext>
            </a:extLst>
          </p:cNvPr>
          <p:cNvSpPr>
            <a:spLocks noGrp="1"/>
          </p:cNvSpPr>
          <p:nvPr>
            <p:ph type="ftr" sz="quarter" idx="11"/>
          </p:nvPr>
        </p:nvSpPr>
        <p:spPr/>
        <p:txBody>
          <a:bodyPr/>
          <a:lstStyle>
            <a:lvl1pPr>
              <a:defRPr/>
            </a:lvl1pPr>
          </a:lstStyle>
          <a:p>
            <a:pPr>
              <a:defRPr/>
            </a:pPr>
            <a:endParaRPr lang="ru-RU"/>
          </a:p>
        </p:txBody>
      </p:sp>
      <p:sp>
        <p:nvSpPr>
          <p:cNvPr id="4" name="Номер слайда 5">
            <a:extLst>
              <a:ext uri="{FF2B5EF4-FFF2-40B4-BE49-F238E27FC236}">
                <a16:creationId xmlns:a16="http://schemas.microsoft.com/office/drawing/2014/main" id="{B78575C5-9846-4598-9ADF-5C6D279DD110}"/>
              </a:ext>
            </a:extLst>
          </p:cNvPr>
          <p:cNvSpPr>
            <a:spLocks noGrp="1"/>
          </p:cNvSpPr>
          <p:nvPr>
            <p:ph type="sldNum" sz="quarter" idx="12"/>
          </p:nvPr>
        </p:nvSpPr>
        <p:spPr/>
        <p:txBody>
          <a:bodyPr/>
          <a:lstStyle>
            <a:lvl1pPr>
              <a:defRPr/>
            </a:lvl1pPr>
          </a:lstStyle>
          <a:p>
            <a:pPr>
              <a:defRPr/>
            </a:pPr>
            <a:fld id="{4C5C531B-5F8A-4A94-9E71-9B6CF2DFAC9A}" type="slidenum">
              <a:rPr lang="ru-RU"/>
              <a:pPr>
                <a:defRPr/>
              </a:pPr>
              <a:t>‹#›</a:t>
            </a:fld>
            <a:endParaRPr lang="ru-RU"/>
          </a:p>
        </p:txBody>
      </p:sp>
    </p:spTree>
    <p:extLst>
      <p:ext uri="{BB962C8B-B14F-4D97-AF65-F5344CB8AC3E}">
        <p14:creationId xmlns:p14="http://schemas.microsoft.com/office/powerpoint/2010/main" val="1624257898"/>
      </p:ext>
    </p:extLst>
  </p:cSld>
  <p:clrMapOvr>
    <a:masterClrMapping/>
  </p:clrMapOvr>
  <p:transition advClick="0" advTm="10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6113" y="258007"/>
            <a:ext cx="3790683" cy="109803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4504811" y="258007"/>
            <a:ext cx="6441160" cy="55306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576113" y="1356037"/>
            <a:ext cx="3790683" cy="44326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a:ext uri="{FF2B5EF4-FFF2-40B4-BE49-F238E27FC236}">
                <a16:creationId xmlns:a16="http://schemas.microsoft.com/office/drawing/2014/main" id="{06160AE4-7B40-4E6E-AA08-DB76402B591F}"/>
              </a:ext>
            </a:extLst>
          </p:cNvPr>
          <p:cNvSpPr>
            <a:spLocks noGrp="1"/>
          </p:cNvSpPr>
          <p:nvPr>
            <p:ph type="dt" sz="half" idx="10"/>
          </p:nvPr>
        </p:nvSpPr>
        <p:spPr/>
        <p:txBody>
          <a:bodyPr/>
          <a:lstStyle>
            <a:lvl1pPr>
              <a:defRPr/>
            </a:lvl1pPr>
          </a:lstStyle>
          <a:p>
            <a:pPr>
              <a:defRPr/>
            </a:pPr>
            <a:fld id="{5465C584-FD7D-43AC-8AA9-AE4328B0C98D}" type="datetimeFigureOut">
              <a:rPr lang="ru-RU"/>
              <a:pPr>
                <a:defRPr/>
              </a:pPr>
              <a:t>18.10.2021</a:t>
            </a:fld>
            <a:endParaRPr lang="ru-RU"/>
          </a:p>
        </p:txBody>
      </p:sp>
      <p:sp>
        <p:nvSpPr>
          <p:cNvPr id="6" name="Нижний колонтитул 4">
            <a:extLst>
              <a:ext uri="{FF2B5EF4-FFF2-40B4-BE49-F238E27FC236}">
                <a16:creationId xmlns:a16="http://schemas.microsoft.com/office/drawing/2014/main" id="{7241ABC3-D607-41F6-8406-40D8854B9D61}"/>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7134024C-03AC-42F6-8FC0-71258F7A5991}"/>
              </a:ext>
            </a:extLst>
          </p:cNvPr>
          <p:cNvSpPr>
            <a:spLocks noGrp="1"/>
          </p:cNvSpPr>
          <p:nvPr>
            <p:ph type="sldNum" sz="quarter" idx="12"/>
          </p:nvPr>
        </p:nvSpPr>
        <p:spPr/>
        <p:txBody>
          <a:bodyPr/>
          <a:lstStyle>
            <a:lvl1pPr>
              <a:defRPr/>
            </a:lvl1pPr>
          </a:lstStyle>
          <a:p>
            <a:pPr>
              <a:defRPr/>
            </a:pPr>
            <a:fld id="{39443671-3094-408F-80CB-74B7A211E4B9}" type="slidenum">
              <a:rPr lang="ru-RU"/>
              <a:pPr>
                <a:defRPr/>
              </a:pPr>
              <a:t>‹#›</a:t>
            </a:fld>
            <a:endParaRPr lang="ru-RU"/>
          </a:p>
        </p:txBody>
      </p:sp>
    </p:spTree>
    <p:extLst>
      <p:ext uri="{BB962C8B-B14F-4D97-AF65-F5344CB8AC3E}">
        <p14:creationId xmlns:p14="http://schemas.microsoft.com/office/powerpoint/2010/main" val="3879768081"/>
      </p:ext>
    </p:extLst>
  </p:cSld>
  <p:clrMapOvr>
    <a:masterClrMapping/>
  </p:clrMapOvr>
  <p:transition advClick="0" advTm="10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58407" y="4536122"/>
            <a:ext cx="6913245" cy="535515"/>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258407" y="579018"/>
            <a:ext cx="6913245" cy="388810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2258407" y="5071637"/>
            <a:ext cx="6913245" cy="7605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a:ext uri="{FF2B5EF4-FFF2-40B4-BE49-F238E27FC236}">
                <a16:creationId xmlns:a16="http://schemas.microsoft.com/office/drawing/2014/main" id="{6D1B5548-0B4C-4640-9B83-B84CB8CA69BD}"/>
              </a:ext>
            </a:extLst>
          </p:cNvPr>
          <p:cNvSpPr>
            <a:spLocks noGrp="1"/>
          </p:cNvSpPr>
          <p:nvPr>
            <p:ph type="dt" sz="half" idx="10"/>
          </p:nvPr>
        </p:nvSpPr>
        <p:spPr/>
        <p:txBody>
          <a:bodyPr/>
          <a:lstStyle>
            <a:lvl1pPr>
              <a:defRPr/>
            </a:lvl1pPr>
          </a:lstStyle>
          <a:p>
            <a:pPr>
              <a:defRPr/>
            </a:pPr>
            <a:fld id="{E7ECC629-9B73-4DA1-9B36-794681698E21}" type="datetimeFigureOut">
              <a:rPr lang="ru-RU"/>
              <a:pPr>
                <a:defRPr/>
              </a:pPr>
              <a:t>18.10.2021</a:t>
            </a:fld>
            <a:endParaRPr lang="ru-RU"/>
          </a:p>
        </p:txBody>
      </p:sp>
      <p:sp>
        <p:nvSpPr>
          <p:cNvPr id="6" name="Нижний колонтитул 4">
            <a:extLst>
              <a:ext uri="{FF2B5EF4-FFF2-40B4-BE49-F238E27FC236}">
                <a16:creationId xmlns:a16="http://schemas.microsoft.com/office/drawing/2014/main" id="{793F7F23-BB2D-484D-9798-A41C95A5D039}"/>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5E653639-D39F-4657-90C5-98CE772BCBDD}"/>
              </a:ext>
            </a:extLst>
          </p:cNvPr>
          <p:cNvSpPr>
            <a:spLocks noGrp="1"/>
          </p:cNvSpPr>
          <p:nvPr>
            <p:ph type="sldNum" sz="quarter" idx="12"/>
          </p:nvPr>
        </p:nvSpPr>
        <p:spPr/>
        <p:txBody>
          <a:bodyPr/>
          <a:lstStyle>
            <a:lvl1pPr>
              <a:defRPr/>
            </a:lvl1pPr>
          </a:lstStyle>
          <a:p>
            <a:pPr>
              <a:defRPr/>
            </a:pPr>
            <a:fld id="{368E1F85-66CD-441F-A6BE-270A106C25FC}" type="slidenum">
              <a:rPr lang="ru-RU"/>
              <a:pPr>
                <a:defRPr/>
              </a:pPr>
              <a:t>‹#›</a:t>
            </a:fld>
            <a:endParaRPr lang="ru-RU"/>
          </a:p>
        </p:txBody>
      </p:sp>
    </p:spTree>
    <p:extLst>
      <p:ext uri="{BB962C8B-B14F-4D97-AF65-F5344CB8AC3E}">
        <p14:creationId xmlns:p14="http://schemas.microsoft.com/office/powerpoint/2010/main" val="2776054279"/>
      </p:ext>
    </p:extLst>
  </p:cSld>
  <p:clrMapOvr>
    <a:masterClrMapping/>
  </p:clrMapOvr>
  <p:transition advClick="0" advTm="10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C8891FC-632D-408B-89EC-DB5D26C88890}"/>
              </a:ext>
            </a:extLst>
          </p:cNvPr>
          <p:cNvSpPr>
            <a:spLocks noGrp="1"/>
          </p:cNvSpPr>
          <p:nvPr>
            <p:ph type="dt" sz="half" idx="10"/>
          </p:nvPr>
        </p:nvSpPr>
        <p:spPr/>
        <p:txBody>
          <a:bodyPr/>
          <a:lstStyle>
            <a:lvl1pPr>
              <a:defRPr/>
            </a:lvl1pPr>
          </a:lstStyle>
          <a:p>
            <a:pPr>
              <a:defRPr/>
            </a:pPr>
            <a:fld id="{07E32F9E-EA23-4135-A0DD-FDE61D34A486}" type="datetimeFigureOut">
              <a:rPr lang="ru-RU"/>
              <a:pPr>
                <a:defRPr/>
              </a:pPr>
              <a:t>18.10.2021</a:t>
            </a:fld>
            <a:endParaRPr lang="ru-RU"/>
          </a:p>
        </p:txBody>
      </p:sp>
      <p:sp>
        <p:nvSpPr>
          <p:cNvPr id="5" name="Нижний колонтитул 4">
            <a:extLst>
              <a:ext uri="{FF2B5EF4-FFF2-40B4-BE49-F238E27FC236}">
                <a16:creationId xmlns:a16="http://schemas.microsoft.com/office/drawing/2014/main" id="{5FF288EB-C2F6-491F-994F-63D2564DDFB7}"/>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FB9700F1-835E-44CC-B9DB-EC84D9AC39AD}"/>
              </a:ext>
            </a:extLst>
          </p:cNvPr>
          <p:cNvSpPr>
            <a:spLocks noGrp="1"/>
          </p:cNvSpPr>
          <p:nvPr>
            <p:ph type="sldNum" sz="quarter" idx="12"/>
          </p:nvPr>
        </p:nvSpPr>
        <p:spPr/>
        <p:txBody>
          <a:bodyPr/>
          <a:lstStyle>
            <a:lvl1pPr>
              <a:defRPr/>
            </a:lvl1pPr>
          </a:lstStyle>
          <a:p>
            <a:pPr>
              <a:defRPr/>
            </a:pPr>
            <a:fld id="{89189CA9-7B21-409C-80AA-821E6B276EC1}" type="slidenum">
              <a:rPr lang="ru-RU"/>
              <a:pPr>
                <a:defRPr/>
              </a:pPr>
              <a:t>‹#›</a:t>
            </a:fld>
            <a:endParaRPr lang="ru-RU"/>
          </a:p>
        </p:txBody>
      </p:sp>
    </p:spTree>
    <p:extLst>
      <p:ext uri="{BB962C8B-B14F-4D97-AF65-F5344CB8AC3E}">
        <p14:creationId xmlns:p14="http://schemas.microsoft.com/office/powerpoint/2010/main" val="3003258385"/>
      </p:ext>
    </p:extLst>
  </p:cSld>
  <p:clrMapOvr>
    <a:masterClrMapping/>
  </p:clrMapOvr>
  <p:transition advClick="0" advTm="10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10525898" y="244514"/>
            <a:ext cx="3266589" cy="5224641"/>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726131" y="244514"/>
            <a:ext cx="9607730" cy="522464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C33962A-D113-4C3E-8819-C087A20082B5}"/>
              </a:ext>
            </a:extLst>
          </p:cNvPr>
          <p:cNvSpPr>
            <a:spLocks noGrp="1"/>
          </p:cNvSpPr>
          <p:nvPr>
            <p:ph type="dt" sz="half" idx="10"/>
          </p:nvPr>
        </p:nvSpPr>
        <p:spPr/>
        <p:txBody>
          <a:bodyPr/>
          <a:lstStyle>
            <a:lvl1pPr>
              <a:defRPr/>
            </a:lvl1pPr>
          </a:lstStyle>
          <a:p>
            <a:pPr>
              <a:defRPr/>
            </a:pPr>
            <a:fld id="{11434E51-EE57-4B78-BB08-C5CB9E1BEEB1}" type="datetimeFigureOut">
              <a:rPr lang="ru-RU"/>
              <a:pPr>
                <a:defRPr/>
              </a:pPr>
              <a:t>18.10.2021</a:t>
            </a:fld>
            <a:endParaRPr lang="ru-RU"/>
          </a:p>
        </p:txBody>
      </p:sp>
      <p:sp>
        <p:nvSpPr>
          <p:cNvPr id="5" name="Нижний колонтитул 4">
            <a:extLst>
              <a:ext uri="{FF2B5EF4-FFF2-40B4-BE49-F238E27FC236}">
                <a16:creationId xmlns:a16="http://schemas.microsoft.com/office/drawing/2014/main" id="{C5C7CB37-7AD7-4C8E-BD9F-930718B8CE81}"/>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21A89C35-DE26-40E8-921A-63E7A236C6EE}"/>
              </a:ext>
            </a:extLst>
          </p:cNvPr>
          <p:cNvSpPr>
            <a:spLocks noGrp="1"/>
          </p:cNvSpPr>
          <p:nvPr>
            <p:ph type="sldNum" sz="quarter" idx="12"/>
          </p:nvPr>
        </p:nvSpPr>
        <p:spPr/>
        <p:txBody>
          <a:bodyPr/>
          <a:lstStyle>
            <a:lvl1pPr>
              <a:defRPr/>
            </a:lvl1pPr>
          </a:lstStyle>
          <a:p>
            <a:pPr>
              <a:defRPr/>
            </a:pPr>
            <a:fld id="{9BC1FD9E-18B4-4193-892B-CD8CC3B329F8}" type="slidenum">
              <a:rPr lang="ru-RU"/>
              <a:pPr>
                <a:defRPr/>
              </a:pPr>
              <a:t>‹#›</a:t>
            </a:fld>
            <a:endParaRPr lang="ru-RU"/>
          </a:p>
        </p:txBody>
      </p:sp>
    </p:spTree>
    <p:extLst>
      <p:ext uri="{BB962C8B-B14F-4D97-AF65-F5344CB8AC3E}">
        <p14:creationId xmlns:p14="http://schemas.microsoft.com/office/powerpoint/2010/main" val="2954742912"/>
      </p:ext>
    </p:extLst>
  </p:cSld>
  <p:clrMapOvr>
    <a:masterClrMapping/>
  </p:clrMapOvr>
  <p:transition advClick="0" advTm="10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Заголовок 1">
            <a:extLst>
              <a:ext uri="{FF2B5EF4-FFF2-40B4-BE49-F238E27FC236}">
                <a16:creationId xmlns:a16="http://schemas.microsoft.com/office/drawing/2014/main" id="{D5EEF238-541C-4548-943A-8EC4F8472A0D}"/>
              </a:ext>
            </a:extLst>
          </p:cNvPr>
          <p:cNvSpPr>
            <a:spLocks noGrp="1" noChangeArrowheads="1"/>
          </p:cNvSpPr>
          <p:nvPr>
            <p:ph type="title"/>
          </p:nvPr>
        </p:nvSpPr>
        <p:spPr bwMode="auto">
          <a:xfrm>
            <a:off x="576263" y="258763"/>
            <a:ext cx="10369550"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1027" name="Текст 2">
            <a:extLst>
              <a:ext uri="{FF2B5EF4-FFF2-40B4-BE49-F238E27FC236}">
                <a16:creationId xmlns:a16="http://schemas.microsoft.com/office/drawing/2014/main" id="{AF94C07C-3760-4BD6-A796-F59392C1DC5F}"/>
              </a:ext>
            </a:extLst>
          </p:cNvPr>
          <p:cNvSpPr>
            <a:spLocks noGrp="1" noChangeArrowheads="1"/>
          </p:cNvSpPr>
          <p:nvPr>
            <p:ph type="body" idx="1"/>
          </p:nvPr>
        </p:nvSpPr>
        <p:spPr bwMode="auto">
          <a:xfrm>
            <a:off x="576263" y="1511300"/>
            <a:ext cx="103695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a:extLst>
              <a:ext uri="{FF2B5EF4-FFF2-40B4-BE49-F238E27FC236}">
                <a16:creationId xmlns:a16="http://schemas.microsoft.com/office/drawing/2014/main" id="{E2648AC5-F2EE-4CD5-AB77-617D1DBD622E}"/>
              </a:ext>
            </a:extLst>
          </p:cNvPr>
          <p:cNvSpPr>
            <a:spLocks noGrp="1"/>
          </p:cNvSpPr>
          <p:nvPr>
            <p:ph type="dt" sz="half" idx="2"/>
          </p:nvPr>
        </p:nvSpPr>
        <p:spPr>
          <a:xfrm>
            <a:off x="576263" y="6005513"/>
            <a:ext cx="2687637" cy="346075"/>
          </a:xfrm>
          <a:prstGeom prst="rect">
            <a:avLst/>
          </a:prstGeom>
        </p:spPr>
        <p:txBody>
          <a:bodyPr vert="horz" lIns="91440" tIns="45720" rIns="91440" bIns="45720" rtlCol="0" anchor="ctr"/>
          <a:lstStyle>
            <a:lvl1pPr algn="l" defTabSz="1022482" eaLnBrk="1" fontAlgn="auto" hangingPunct="1">
              <a:spcBef>
                <a:spcPts val="0"/>
              </a:spcBef>
              <a:spcAft>
                <a:spcPts val="0"/>
              </a:spcAft>
              <a:defRPr sz="1200" smtClean="0">
                <a:solidFill>
                  <a:schemeClr val="tx1">
                    <a:tint val="75000"/>
                  </a:schemeClr>
                </a:solidFill>
                <a:latin typeface="+mn-lt"/>
              </a:defRPr>
            </a:lvl1pPr>
          </a:lstStyle>
          <a:p>
            <a:pPr>
              <a:defRPr/>
            </a:pPr>
            <a:fld id="{3EA982E1-FB3A-44DF-A0F8-C78472DF978D}" type="datetimeFigureOut">
              <a:rPr lang="ru-RU"/>
              <a:pPr>
                <a:defRPr/>
              </a:pPr>
              <a:t>18.10.2021</a:t>
            </a:fld>
            <a:endParaRPr lang="ru-RU"/>
          </a:p>
        </p:txBody>
      </p:sp>
      <p:sp>
        <p:nvSpPr>
          <p:cNvPr id="5" name="Нижний колонтитул 4">
            <a:extLst>
              <a:ext uri="{FF2B5EF4-FFF2-40B4-BE49-F238E27FC236}">
                <a16:creationId xmlns:a16="http://schemas.microsoft.com/office/drawing/2014/main" id="{15E63893-C6AA-4268-A8FA-03A81D29821D}"/>
              </a:ext>
            </a:extLst>
          </p:cNvPr>
          <p:cNvSpPr>
            <a:spLocks noGrp="1"/>
          </p:cNvSpPr>
          <p:nvPr>
            <p:ph type="ftr" sz="quarter" idx="3"/>
          </p:nvPr>
        </p:nvSpPr>
        <p:spPr>
          <a:xfrm>
            <a:off x="3937000" y="6005513"/>
            <a:ext cx="3648075" cy="346075"/>
          </a:xfrm>
          <a:prstGeom prst="rect">
            <a:avLst/>
          </a:prstGeom>
        </p:spPr>
        <p:txBody>
          <a:bodyPr vert="horz" lIns="91440" tIns="45720" rIns="91440" bIns="45720" rtlCol="0" anchor="ctr"/>
          <a:lstStyle>
            <a:lvl1pPr algn="ctr" defTabSz="1022482" eaLnBrk="1" fontAlgn="auto" hangingPunct="1">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a:extLst>
              <a:ext uri="{FF2B5EF4-FFF2-40B4-BE49-F238E27FC236}">
                <a16:creationId xmlns:a16="http://schemas.microsoft.com/office/drawing/2014/main" id="{4CBB8E1F-2E9D-4DA5-A6BA-8EB1F7D9F6B1}"/>
              </a:ext>
            </a:extLst>
          </p:cNvPr>
          <p:cNvSpPr>
            <a:spLocks noGrp="1"/>
          </p:cNvSpPr>
          <p:nvPr>
            <p:ph type="sldNum" sz="quarter" idx="4"/>
          </p:nvPr>
        </p:nvSpPr>
        <p:spPr>
          <a:xfrm>
            <a:off x="8258175" y="6005513"/>
            <a:ext cx="2687638" cy="346075"/>
          </a:xfrm>
          <a:prstGeom prst="rect">
            <a:avLst/>
          </a:prstGeom>
        </p:spPr>
        <p:txBody>
          <a:bodyPr vert="horz" lIns="91440" tIns="45720" rIns="91440" bIns="45720" rtlCol="0" anchor="ctr"/>
          <a:lstStyle>
            <a:lvl1pPr algn="r" defTabSz="1022482" eaLnBrk="1" fontAlgn="auto" hangingPunct="1">
              <a:spcBef>
                <a:spcPts val="0"/>
              </a:spcBef>
              <a:spcAft>
                <a:spcPts val="0"/>
              </a:spcAft>
              <a:defRPr sz="1200" smtClean="0">
                <a:solidFill>
                  <a:schemeClr val="tx1">
                    <a:tint val="75000"/>
                  </a:schemeClr>
                </a:solidFill>
                <a:latin typeface="+mn-lt"/>
              </a:defRPr>
            </a:lvl1pPr>
          </a:lstStyle>
          <a:p>
            <a:pPr>
              <a:defRPr/>
            </a:pPr>
            <a:fld id="{4747E0FE-515C-47AF-94BC-50B08CB9CF95}"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advClick="0" advTm="1000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jpeg"/><Relationship Id="rId7"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1.jpe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5.jpeg"/><Relationship Id="rId7"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7.jpeg"/><Relationship Id="rId4" Type="http://schemas.openxmlformats.org/officeDocument/2006/relationships/image" Target="../media/image16.jpeg"/><Relationship Id="rId9"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0.jpeg"/><Relationship Id="rId7" Type="http://schemas.openxmlformats.org/officeDocument/2006/relationships/image" Target="../media/image6.pn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5.pn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5.pn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5.pn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0.jpe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32.jpeg"/><Relationship Id="rId4" Type="http://schemas.openxmlformats.org/officeDocument/2006/relationships/image" Target="../media/image31.jpeg"/><Relationship Id="rId9"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4.jpeg"/><Relationship Id="rId7" Type="http://schemas.openxmlformats.org/officeDocument/2006/relationships/image" Target="../media/image6.pn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35.jpeg"/></Relationships>
</file>

<file path=ppt/slides/_rels/slide3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7.jpeg"/><Relationship Id="rId7" Type="http://schemas.openxmlformats.org/officeDocument/2006/relationships/image" Target="../media/image6.pn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38.jpe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9.jpeg"/><Relationship Id="rId7"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10" Type="http://schemas.openxmlformats.org/officeDocument/2006/relationships/image" Target="../media/image5.png"/><Relationship Id="rId4" Type="http://schemas.openxmlformats.org/officeDocument/2006/relationships/image" Target="../media/image40.jpeg"/><Relationship Id="rId9" Type="http://schemas.openxmlformats.org/officeDocument/2006/relationships/image" Target="../media/image6.png"/></Relationships>
</file>

<file path=ppt/slides/_rels/slide4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43.jpeg"/><Relationship Id="rId7"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5.png"/><Relationship Id="rId4" Type="http://schemas.openxmlformats.org/officeDocument/2006/relationships/image" Target="../media/image44.png"/><Relationship Id="rId9" Type="http://schemas.openxmlformats.org/officeDocument/2006/relationships/image" Target="../media/image6.png"/></Relationships>
</file>

<file path=ppt/slides/_rels/slide41.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8.jpe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49.jpeg"/></Relationships>
</file>

<file path=ppt/slides/_rels/slide4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50.jpe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1.jpeg"/></Relationships>
</file>

<file path=ppt/slides/_rels/slide4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3.jpeg"/><Relationship Id="rId7" Type="http://schemas.openxmlformats.org/officeDocument/2006/relationships/image" Target="../media/image4.png"/><Relationship Id="rId2" Type="http://schemas.openxmlformats.org/officeDocument/2006/relationships/image" Target="../media/image52.jpe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55.jpeg"/><Relationship Id="rId4" Type="http://schemas.openxmlformats.org/officeDocument/2006/relationships/image" Target="../media/image54.jpeg"/><Relationship Id="rId9"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png"/><Relationship Id="rId2" Type="http://schemas.openxmlformats.org/officeDocument/2006/relationships/image" Target="../media/image56.jpeg"/><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8.jpeg"/><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6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0.jpeg"/><Relationship Id="rId7" Type="http://schemas.openxmlformats.org/officeDocument/2006/relationships/image" Target="../media/image6.png"/><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1.jpeg"/></Relationships>
</file>

<file path=ppt/slides/_rels/slide62.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5.png"/><Relationship Id="rId2" Type="http://schemas.openxmlformats.org/officeDocument/2006/relationships/image" Target="../media/image62.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5.png"/><Relationship Id="rId2" Type="http://schemas.openxmlformats.org/officeDocument/2006/relationships/image" Target="../media/image64.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7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7.jpeg"/><Relationship Id="rId7" Type="http://schemas.openxmlformats.org/officeDocument/2006/relationships/image" Target="../media/image6.png"/><Relationship Id="rId2" Type="http://schemas.openxmlformats.org/officeDocument/2006/relationships/image" Target="../media/image66.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8.jpeg"/></Relationships>
</file>

<file path=ppt/slides/_rels/slide7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notesSlide" Target="../notesSlides/notesSlide13.xml"/><Relationship Id="rId7" Type="http://schemas.openxmlformats.org/officeDocument/2006/relationships/image" Target="../media/image70.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5.png"/><Relationship Id="rId5" Type="http://schemas.openxmlformats.org/officeDocument/2006/relationships/image" Target="../media/image69.emf"/><Relationship Id="rId10" Type="http://schemas.openxmlformats.org/officeDocument/2006/relationships/image" Target="../media/image6.png"/><Relationship Id="rId4" Type="http://schemas.openxmlformats.org/officeDocument/2006/relationships/oleObject" Target="../embeddings/oleObject1.bin"/><Relationship Id="rId9" Type="http://schemas.openxmlformats.org/officeDocument/2006/relationships/image" Target="../media/image4.png"/></Relationships>
</file>

<file path=ppt/slides/_rels/slide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7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8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8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1.jpeg"/><Relationship Id="rId7"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73.jpeg"/><Relationship Id="rId4" Type="http://schemas.openxmlformats.org/officeDocument/2006/relationships/image" Target="../media/image72.jpeg"/><Relationship Id="rId9" Type="http://schemas.openxmlformats.org/officeDocument/2006/relationships/image" Target="../media/image5.png"/></Relationships>
</file>

<file path=ppt/slides/_rels/slide8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4.jpeg"/><Relationship Id="rId7"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76.jpeg"/><Relationship Id="rId4" Type="http://schemas.openxmlformats.org/officeDocument/2006/relationships/image" Target="../media/image75.jpeg"/><Relationship Id="rId9" Type="http://schemas.openxmlformats.org/officeDocument/2006/relationships/image" Target="../media/image5.png"/></Relationships>
</file>

<file path=ppt/slides/_rels/slide8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8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8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86.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8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6.png"/></Relationships>
</file>

<file path=ppt/slides/_rels/slide8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8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9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8.jpeg"/><Relationship Id="rId7" Type="http://schemas.openxmlformats.org/officeDocument/2006/relationships/image" Target="../media/image4.png"/><Relationship Id="rId2" Type="http://schemas.openxmlformats.org/officeDocument/2006/relationships/image" Target="../media/image77.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0.jpeg"/><Relationship Id="rId4" Type="http://schemas.openxmlformats.org/officeDocument/2006/relationships/image" Target="../media/image79.jpeg"/><Relationship Id="rId9" Type="http://schemas.openxmlformats.org/officeDocument/2006/relationships/image" Target="../media/image5.png"/></Relationships>
</file>

<file path=ppt/slides/_rels/slide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9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9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82.jpeg"/><Relationship Id="rId7"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4.jpeg"/><Relationship Id="rId4" Type="http://schemas.openxmlformats.org/officeDocument/2006/relationships/image" Target="../media/image83.jpeg"/><Relationship Id="rId9" Type="http://schemas.openxmlformats.org/officeDocument/2006/relationships/image" Target="../media/image5.png"/></Relationships>
</file>

<file path=ppt/slides/_rels/slide9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6.jpeg"/><Relationship Id="rId7" Type="http://schemas.openxmlformats.org/officeDocument/2006/relationships/image" Target="../media/image6.png"/><Relationship Id="rId2" Type="http://schemas.openxmlformats.org/officeDocument/2006/relationships/image" Target="../media/image85.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87.jpeg"/></Relationships>
</file>

<file path=ppt/slides/_rels/slide9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9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9.jpeg"/><Relationship Id="rId7" Type="http://schemas.openxmlformats.org/officeDocument/2006/relationships/image" Target="../media/image6.png"/><Relationship Id="rId2" Type="http://schemas.openxmlformats.org/officeDocument/2006/relationships/image" Target="../media/image88.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90.jpeg"/></Relationships>
</file>

<file path=ppt/slides/_rels/slide9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98.xml.rels><?xml version="1.0" encoding="UTF-8" standalone="yes"?>
<Relationships xmlns="http://schemas.openxmlformats.org/package/2006/relationships"><Relationship Id="rId3" Type="http://schemas.openxmlformats.org/officeDocument/2006/relationships/image" Target="../media/image92.jpeg"/><Relationship Id="rId7" Type="http://schemas.openxmlformats.org/officeDocument/2006/relationships/image" Target="../media/image5.png"/><Relationship Id="rId2" Type="http://schemas.openxmlformats.org/officeDocument/2006/relationships/image" Target="../media/image91.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9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4.jpeg"/><Relationship Id="rId7" Type="http://schemas.openxmlformats.org/officeDocument/2006/relationships/image" Target="../media/image4.png"/><Relationship Id="rId2" Type="http://schemas.openxmlformats.org/officeDocument/2006/relationships/image" Target="../media/image93.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96.jpeg"/><Relationship Id="rId4" Type="http://schemas.openxmlformats.org/officeDocument/2006/relationships/image" Target="../media/image95.png"/><Relationship Id="rId9" Type="http://schemas.openxmlformats.org/officeDocument/2006/relationships/image" Target="../media/image5.png"/></Relationships>
</file>

<file path=ppt/slides/_rels/slide10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6.png"/></Relationships>
</file>

<file path=ppt/slides/_rels/slide10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7.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10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8.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10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0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0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00.jpeg"/><Relationship Id="rId7" Type="http://schemas.openxmlformats.org/officeDocument/2006/relationships/image" Target="../media/image4.png"/><Relationship Id="rId2" Type="http://schemas.openxmlformats.org/officeDocument/2006/relationships/image" Target="../media/image99.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2.jpeg"/><Relationship Id="rId4" Type="http://schemas.openxmlformats.org/officeDocument/2006/relationships/image" Target="../media/image101.jpeg"/><Relationship Id="rId9" Type="http://schemas.openxmlformats.org/officeDocument/2006/relationships/image" Target="../media/image5.png"/></Relationships>
</file>

<file path=ppt/slides/_rels/slide10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0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04.jpeg"/><Relationship Id="rId7" Type="http://schemas.openxmlformats.org/officeDocument/2006/relationships/image" Target="../media/image3.png"/><Relationship Id="rId2" Type="http://schemas.openxmlformats.org/officeDocument/2006/relationships/image" Target="../media/image103.jpeg"/><Relationship Id="rId1" Type="http://schemas.openxmlformats.org/officeDocument/2006/relationships/slideLayout" Target="../slideLayouts/slideLayout2.xml"/><Relationship Id="rId6" Type="http://schemas.openxmlformats.org/officeDocument/2006/relationships/image" Target="../media/image107.jpeg"/><Relationship Id="rId5" Type="http://schemas.openxmlformats.org/officeDocument/2006/relationships/image" Target="../media/image106.jpeg"/><Relationship Id="rId10" Type="http://schemas.openxmlformats.org/officeDocument/2006/relationships/image" Target="../media/image5.png"/><Relationship Id="rId4" Type="http://schemas.openxmlformats.org/officeDocument/2006/relationships/image" Target="../media/image105.jpeg"/><Relationship Id="rId9" Type="http://schemas.openxmlformats.org/officeDocument/2006/relationships/image" Target="../media/image6.png"/></Relationships>
</file>

<file path=ppt/slides/_rels/slide10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10.xml.rels><?xml version="1.0" encoding="UTF-8" standalone="yes"?>
<Relationships xmlns="http://schemas.openxmlformats.org/package/2006/relationships"><Relationship Id="rId3" Type="http://schemas.openxmlformats.org/officeDocument/2006/relationships/image" Target="../media/image109.jpeg"/><Relationship Id="rId7" Type="http://schemas.openxmlformats.org/officeDocument/2006/relationships/image" Target="../media/image5.png"/><Relationship Id="rId2" Type="http://schemas.openxmlformats.org/officeDocument/2006/relationships/image" Target="../media/image108.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1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12.xml.rels><?xml version="1.0" encoding="UTF-8" standalone="yes"?>
<Relationships xmlns="http://schemas.openxmlformats.org/package/2006/relationships"><Relationship Id="rId3" Type="http://schemas.openxmlformats.org/officeDocument/2006/relationships/image" Target="../media/image111.jpeg"/><Relationship Id="rId7" Type="http://schemas.openxmlformats.org/officeDocument/2006/relationships/image" Target="../media/image5.png"/><Relationship Id="rId2" Type="http://schemas.openxmlformats.org/officeDocument/2006/relationships/image" Target="../media/image110.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1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13.jpeg"/><Relationship Id="rId7" Type="http://schemas.openxmlformats.org/officeDocument/2006/relationships/image" Target="../media/image6.png"/><Relationship Id="rId2" Type="http://schemas.openxmlformats.org/officeDocument/2006/relationships/image" Target="../media/image112.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14.jpeg"/></Relationships>
</file>

<file path=ppt/slides/_rels/slide1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16.jpeg"/><Relationship Id="rId7" Type="http://schemas.openxmlformats.org/officeDocument/2006/relationships/image" Target="../media/image6.png"/><Relationship Id="rId2" Type="http://schemas.openxmlformats.org/officeDocument/2006/relationships/image" Target="../media/image115.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17.jpeg"/></Relationships>
</file>

<file path=ppt/slides/_rels/slide1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19.jpeg"/><Relationship Id="rId7" Type="http://schemas.openxmlformats.org/officeDocument/2006/relationships/image" Target="../media/image6.png"/><Relationship Id="rId2" Type="http://schemas.openxmlformats.org/officeDocument/2006/relationships/image" Target="../media/image118.jpe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124.jpeg"/><Relationship Id="rId5" Type="http://schemas.openxmlformats.org/officeDocument/2006/relationships/image" Target="../media/image121.jpeg"/><Relationship Id="rId10" Type="http://schemas.openxmlformats.org/officeDocument/2006/relationships/image" Target="../media/image123.jpeg"/><Relationship Id="rId4" Type="http://schemas.openxmlformats.org/officeDocument/2006/relationships/image" Target="../media/image120.jpeg"/><Relationship Id="rId9" Type="http://schemas.openxmlformats.org/officeDocument/2006/relationships/image" Target="../media/image122.jpeg"/></Relationships>
</file>

<file path=ppt/slides/_rels/slide1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18.xml.rels><?xml version="1.0" encoding="UTF-8" standalone="yes"?>
<Relationships xmlns="http://schemas.openxmlformats.org/package/2006/relationships"><Relationship Id="rId8" Type="http://schemas.openxmlformats.org/officeDocument/2006/relationships/image" Target="../media/image127.jpeg"/><Relationship Id="rId3" Type="http://schemas.openxmlformats.org/officeDocument/2006/relationships/image" Target="../media/image126.jpeg"/><Relationship Id="rId7" Type="http://schemas.openxmlformats.org/officeDocument/2006/relationships/image" Target="../media/image5.png"/><Relationship Id="rId2" Type="http://schemas.openxmlformats.org/officeDocument/2006/relationships/image" Target="../media/image125.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1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29.jpeg"/><Relationship Id="rId7" Type="http://schemas.openxmlformats.org/officeDocument/2006/relationships/image" Target="../media/image4.png"/><Relationship Id="rId2" Type="http://schemas.openxmlformats.org/officeDocument/2006/relationships/image" Target="../media/image128.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31.jpeg"/><Relationship Id="rId4" Type="http://schemas.openxmlformats.org/officeDocument/2006/relationships/image" Target="../media/image130.jpeg"/><Relationship Id="rId9" Type="http://schemas.openxmlformats.org/officeDocument/2006/relationships/image" Target="../media/image5.png"/></Relationships>
</file>

<file path=ppt/slides/_rels/slide12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33.jpeg"/><Relationship Id="rId7" Type="http://schemas.openxmlformats.org/officeDocument/2006/relationships/image" Target="../media/image6.png"/><Relationship Id="rId2" Type="http://schemas.openxmlformats.org/officeDocument/2006/relationships/image" Target="../media/image132.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34.jpeg"/></Relationships>
</file>

<file path=ppt/slides/_rels/slide1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23.xml.rels><?xml version="1.0" encoding="UTF-8" standalone="yes"?>
<Relationships xmlns="http://schemas.openxmlformats.org/package/2006/relationships"><Relationship Id="rId3" Type="http://schemas.openxmlformats.org/officeDocument/2006/relationships/image" Target="../media/image136.jpeg"/><Relationship Id="rId7" Type="http://schemas.openxmlformats.org/officeDocument/2006/relationships/image" Target="../media/image5.png"/><Relationship Id="rId2" Type="http://schemas.openxmlformats.org/officeDocument/2006/relationships/image" Target="../media/image135.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1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2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38.jpeg"/><Relationship Id="rId7" Type="http://schemas.openxmlformats.org/officeDocument/2006/relationships/image" Target="../media/image4.png"/><Relationship Id="rId2" Type="http://schemas.openxmlformats.org/officeDocument/2006/relationships/image" Target="../media/image137.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40.jpeg"/><Relationship Id="rId4" Type="http://schemas.openxmlformats.org/officeDocument/2006/relationships/image" Target="../media/image139.jpeg"/><Relationship Id="rId9" Type="http://schemas.openxmlformats.org/officeDocument/2006/relationships/image" Target="../media/image5.png"/></Relationships>
</file>

<file path=ppt/slides/_rels/slide1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1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2.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129.xml.rels><?xml version="1.0" encoding="UTF-8" standalone="yes"?>
<Relationships xmlns="http://schemas.openxmlformats.org/package/2006/relationships"><Relationship Id="rId8" Type="http://schemas.openxmlformats.org/officeDocument/2006/relationships/image" Target="../media/image145.jpeg"/><Relationship Id="rId3" Type="http://schemas.openxmlformats.org/officeDocument/2006/relationships/image" Target="../media/image144.jpeg"/><Relationship Id="rId7" Type="http://schemas.openxmlformats.org/officeDocument/2006/relationships/image" Target="../media/image5.png"/><Relationship Id="rId2" Type="http://schemas.openxmlformats.org/officeDocument/2006/relationships/image" Target="../media/image143.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13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47.jpeg"/><Relationship Id="rId7" Type="http://schemas.openxmlformats.org/officeDocument/2006/relationships/image" Target="../media/image6.png"/><Relationship Id="rId2" Type="http://schemas.openxmlformats.org/officeDocument/2006/relationships/image" Target="../media/image146.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48.jpeg"/></Relationships>
</file>

<file path=ppt/slides/_rels/slide1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9.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1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3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51.jpeg"/><Relationship Id="rId7" Type="http://schemas.openxmlformats.org/officeDocument/2006/relationships/image" Target="../media/image3.png"/><Relationship Id="rId2" Type="http://schemas.openxmlformats.org/officeDocument/2006/relationships/image" Target="../media/image150.jpeg"/><Relationship Id="rId1" Type="http://schemas.openxmlformats.org/officeDocument/2006/relationships/slideLayout" Target="../slideLayouts/slideLayout2.xml"/><Relationship Id="rId6" Type="http://schemas.openxmlformats.org/officeDocument/2006/relationships/image" Target="../media/image154.jpeg"/><Relationship Id="rId5" Type="http://schemas.openxmlformats.org/officeDocument/2006/relationships/image" Target="../media/image153.jpeg"/><Relationship Id="rId10" Type="http://schemas.openxmlformats.org/officeDocument/2006/relationships/image" Target="../media/image5.png"/><Relationship Id="rId4" Type="http://schemas.openxmlformats.org/officeDocument/2006/relationships/image" Target="../media/image152.jpeg"/><Relationship Id="rId9" Type="http://schemas.openxmlformats.org/officeDocument/2006/relationships/image" Target="../media/image6.png"/></Relationships>
</file>

<file path=ppt/slides/_rels/slide1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3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56.jpeg"/><Relationship Id="rId7" Type="http://schemas.openxmlformats.org/officeDocument/2006/relationships/image" Target="../media/image160.jpeg"/><Relationship Id="rId2" Type="http://schemas.openxmlformats.org/officeDocument/2006/relationships/image" Target="../media/image155.jpeg"/><Relationship Id="rId1" Type="http://schemas.openxmlformats.org/officeDocument/2006/relationships/slideLayout" Target="../slideLayouts/slideLayout2.xml"/><Relationship Id="rId6" Type="http://schemas.openxmlformats.org/officeDocument/2006/relationships/image" Target="../media/image159.jpeg"/><Relationship Id="rId11" Type="http://schemas.openxmlformats.org/officeDocument/2006/relationships/image" Target="../media/image5.png"/><Relationship Id="rId5" Type="http://schemas.openxmlformats.org/officeDocument/2006/relationships/image" Target="../media/image158.jpeg"/><Relationship Id="rId10" Type="http://schemas.openxmlformats.org/officeDocument/2006/relationships/image" Target="../media/image6.png"/><Relationship Id="rId4" Type="http://schemas.openxmlformats.org/officeDocument/2006/relationships/image" Target="../media/image157.jpeg"/><Relationship Id="rId9" Type="http://schemas.openxmlformats.org/officeDocument/2006/relationships/image" Target="../media/image4.png"/></Relationships>
</file>

<file path=ppt/slides/_rels/slide13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62.jpeg"/><Relationship Id="rId7" Type="http://schemas.openxmlformats.org/officeDocument/2006/relationships/image" Target="../media/image3.png"/><Relationship Id="rId2" Type="http://schemas.openxmlformats.org/officeDocument/2006/relationships/image" Target="../media/image161.jpe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164.jpeg"/><Relationship Id="rId4" Type="http://schemas.openxmlformats.org/officeDocument/2006/relationships/image" Target="../media/image163.jpeg"/><Relationship Id="rId9" Type="http://schemas.openxmlformats.org/officeDocument/2006/relationships/image" Target="../media/image5.png"/></Relationships>
</file>

<file path=ppt/slides/_rels/slide13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66.jpeg"/><Relationship Id="rId7" Type="http://schemas.openxmlformats.org/officeDocument/2006/relationships/image" Target="../media/image4.png"/><Relationship Id="rId2" Type="http://schemas.openxmlformats.org/officeDocument/2006/relationships/image" Target="../media/image165.jpeg"/><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168.jpeg"/><Relationship Id="rId4" Type="http://schemas.openxmlformats.org/officeDocument/2006/relationships/image" Target="../media/image167.jpeg"/><Relationship Id="rId9" Type="http://schemas.openxmlformats.org/officeDocument/2006/relationships/image" Target="../media/image5.png"/></Relationships>
</file>

<file path=ppt/slides/_rels/slide13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70.jpeg"/><Relationship Id="rId7" Type="http://schemas.openxmlformats.org/officeDocument/2006/relationships/image" Target="../media/image4.png"/><Relationship Id="rId2" Type="http://schemas.openxmlformats.org/officeDocument/2006/relationships/image" Target="../media/image169.jpe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72.jpeg"/><Relationship Id="rId4" Type="http://schemas.openxmlformats.org/officeDocument/2006/relationships/image" Target="../media/image171.jpeg"/><Relationship Id="rId9" Type="http://schemas.openxmlformats.org/officeDocument/2006/relationships/image" Target="../media/image5.png"/></Relationships>
</file>

<file path=ppt/slides/_rels/slide13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74.jpeg"/><Relationship Id="rId7" Type="http://schemas.openxmlformats.org/officeDocument/2006/relationships/image" Target="../media/image4.png"/><Relationship Id="rId2" Type="http://schemas.openxmlformats.org/officeDocument/2006/relationships/image" Target="../media/image173.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76.jpeg"/><Relationship Id="rId4" Type="http://schemas.openxmlformats.org/officeDocument/2006/relationships/image" Target="../media/image175.jpeg"/><Relationship Id="rId9" Type="http://schemas.openxmlformats.org/officeDocument/2006/relationships/image" Target="../media/image5.png"/></Relationships>
</file>

<file path=ppt/slides/_rels/slide1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14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78.jpeg"/><Relationship Id="rId7" Type="http://schemas.openxmlformats.org/officeDocument/2006/relationships/image" Target="../media/image3.png"/><Relationship Id="rId2" Type="http://schemas.openxmlformats.org/officeDocument/2006/relationships/image" Target="../media/image177.png"/><Relationship Id="rId1" Type="http://schemas.openxmlformats.org/officeDocument/2006/relationships/slideLayout" Target="../slideLayouts/slideLayout2.xml"/><Relationship Id="rId6" Type="http://schemas.openxmlformats.org/officeDocument/2006/relationships/image" Target="../media/image181.jpeg"/><Relationship Id="rId5" Type="http://schemas.openxmlformats.org/officeDocument/2006/relationships/image" Target="../media/image180.jpeg"/><Relationship Id="rId10" Type="http://schemas.openxmlformats.org/officeDocument/2006/relationships/image" Target="../media/image5.png"/><Relationship Id="rId4" Type="http://schemas.openxmlformats.org/officeDocument/2006/relationships/image" Target="../media/image179.jpeg"/><Relationship Id="rId9" Type="http://schemas.openxmlformats.org/officeDocument/2006/relationships/image" Target="../media/image6.png"/></Relationships>
</file>

<file path=ppt/slides/_rels/slide14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83.png"/><Relationship Id="rId7" Type="http://schemas.openxmlformats.org/officeDocument/2006/relationships/image" Target="../media/image4.png"/><Relationship Id="rId2" Type="http://schemas.openxmlformats.org/officeDocument/2006/relationships/image" Target="../media/image182.jpeg"/><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185.jpeg"/><Relationship Id="rId4" Type="http://schemas.openxmlformats.org/officeDocument/2006/relationships/image" Target="../media/image184.jpeg"/><Relationship Id="rId9" Type="http://schemas.openxmlformats.org/officeDocument/2006/relationships/image" Target="../media/image5.png"/></Relationships>
</file>

<file path=ppt/slides/_rels/slide14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87.png"/><Relationship Id="rId7" Type="http://schemas.openxmlformats.org/officeDocument/2006/relationships/image" Target="../media/image4.png"/><Relationship Id="rId2" Type="http://schemas.openxmlformats.org/officeDocument/2006/relationships/image" Target="../media/image186.png"/><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189.jpeg"/><Relationship Id="rId4" Type="http://schemas.openxmlformats.org/officeDocument/2006/relationships/image" Target="../media/image188.png"/></Relationships>
</file>

<file path=ppt/slides/_rels/slide1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6.xml.rels><?xml version="1.0" encoding="UTF-8" standalone="yes"?>
<Relationships xmlns="http://schemas.openxmlformats.org/package/2006/relationships"><Relationship Id="rId3" Type="http://schemas.openxmlformats.org/officeDocument/2006/relationships/image" Target="../media/image191.jpeg"/><Relationship Id="rId7" Type="http://schemas.openxmlformats.org/officeDocument/2006/relationships/image" Target="../media/image5.png"/><Relationship Id="rId2" Type="http://schemas.openxmlformats.org/officeDocument/2006/relationships/image" Target="../media/image190.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147.xml.rels><?xml version="1.0" encoding="UTF-8" standalone="yes"?>
<Relationships xmlns="http://schemas.openxmlformats.org/package/2006/relationships"><Relationship Id="rId3" Type="http://schemas.openxmlformats.org/officeDocument/2006/relationships/image" Target="../media/image193.jpeg"/><Relationship Id="rId7" Type="http://schemas.openxmlformats.org/officeDocument/2006/relationships/image" Target="../media/image5.png"/><Relationship Id="rId2" Type="http://schemas.openxmlformats.org/officeDocument/2006/relationships/image" Target="../media/image192.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1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4.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1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5.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97.jpeg"/><Relationship Id="rId7" Type="http://schemas.openxmlformats.org/officeDocument/2006/relationships/image" Target="../media/image3.png"/><Relationship Id="rId2" Type="http://schemas.openxmlformats.org/officeDocument/2006/relationships/image" Target="../media/image196.jpeg"/><Relationship Id="rId1" Type="http://schemas.openxmlformats.org/officeDocument/2006/relationships/slideLayout" Target="../slideLayouts/slideLayout2.xml"/><Relationship Id="rId6" Type="http://schemas.openxmlformats.org/officeDocument/2006/relationships/image" Target="../media/image200.jpeg"/><Relationship Id="rId5" Type="http://schemas.openxmlformats.org/officeDocument/2006/relationships/image" Target="../media/image199.jpeg"/><Relationship Id="rId4" Type="http://schemas.openxmlformats.org/officeDocument/2006/relationships/image" Target="../media/image198.jpeg"/><Relationship Id="rId9" Type="http://schemas.openxmlformats.org/officeDocument/2006/relationships/image" Target="../media/image5.png"/></Relationships>
</file>

<file path=ppt/slides/_rels/slide1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1.xml.rels><?xml version="1.0" encoding="UTF-8" standalone="yes"?>
<Relationships xmlns="http://schemas.openxmlformats.org/package/2006/relationships"><Relationship Id="rId8" Type="http://schemas.openxmlformats.org/officeDocument/2006/relationships/image" Target="../media/image204.jpeg"/><Relationship Id="rId3" Type="http://schemas.openxmlformats.org/officeDocument/2006/relationships/image" Target="../media/image3.png"/><Relationship Id="rId7" Type="http://schemas.openxmlformats.org/officeDocument/2006/relationships/image" Target="../media/image203.jpeg"/><Relationship Id="rId2" Type="http://schemas.openxmlformats.org/officeDocument/2006/relationships/image" Target="../media/image201.jpeg"/><Relationship Id="rId1" Type="http://schemas.openxmlformats.org/officeDocument/2006/relationships/slideLayout" Target="../slideLayouts/slideLayout2.xml"/><Relationship Id="rId6" Type="http://schemas.openxmlformats.org/officeDocument/2006/relationships/image" Target="../media/image202.jpeg"/><Relationship Id="rId5" Type="http://schemas.openxmlformats.org/officeDocument/2006/relationships/image" Target="../media/image5.png"/><Relationship Id="rId4" Type="http://schemas.openxmlformats.org/officeDocument/2006/relationships/image" Target="../media/image4.png"/></Relationships>
</file>

<file path=ppt/slides/_rels/slide1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5.jpeg"/><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6.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7.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8.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9.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7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7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3074" name="Picture 4" descr="G:\_Лехнер работа\Администрация\300лет Фон елки.jpg">
            <a:extLst>
              <a:ext uri="{FF2B5EF4-FFF2-40B4-BE49-F238E27FC236}">
                <a16:creationId xmlns:a16="http://schemas.microsoft.com/office/drawing/2014/main" id="{EBF3438B-A652-43C8-B930-937EE6A0B8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501563" cy="703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F9B0783B-8F3E-4CF5-89A5-AD485F84BB2B}"/>
              </a:ext>
            </a:extLst>
          </p:cNvPr>
          <p:cNvSpPr txBox="1"/>
          <p:nvPr/>
        </p:nvSpPr>
        <p:spPr>
          <a:xfrm>
            <a:off x="188913" y="1382713"/>
            <a:ext cx="7858125" cy="3786187"/>
          </a:xfrm>
          <a:prstGeom prst="rect">
            <a:avLst/>
          </a:prstGeom>
          <a:noFill/>
        </p:spPr>
        <p:txBody>
          <a:bodyPr>
            <a:spAutoFit/>
          </a:bodyPr>
          <a:lstStyle/>
          <a:p>
            <a:pPr algn="ctr" defTabSz="396000" eaLnBrk="1" fontAlgn="auto" hangingPunct="1">
              <a:spcBef>
                <a:spcPts val="0"/>
              </a:spcBef>
              <a:spcAft>
                <a:spcPts val="0"/>
              </a:spcAft>
              <a:defRPr/>
            </a:pPr>
            <a:r>
              <a:rPr lang="en-US" sz="4000" b="1" dirty="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4000" b="1" dirty="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Отчётно-выборная конференция Кемеровского городского Совета ветеранов (пенсионеров) войны, труда, Вооружённых Сил и правоохранительных  органов </a:t>
            </a:r>
            <a:endParaRPr lang="ru-RU" sz="4000" b="1" dirty="0">
              <a:latin typeface="Times New Roman" pitchFamily="18" charset="0"/>
              <a:cs typeface="Times New Roman" pitchFamily="18" charset="0"/>
            </a:endParaRPr>
          </a:p>
        </p:txBody>
      </p:sp>
      <p:sp>
        <p:nvSpPr>
          <p:cNvPr id="7" name="TextBox 6">
            <a:extLst>
              <a:ext uri="{FF2B5EF4-FFF2-40B4-BE49-F238E27FC236}">
                <a16:creationId xmlns:a16="http://schemas.microsoft.com/office/drawing/2014/main" id="{505D0B70-7366-42E0-B1F8-3C63D817066A}"/>
              </a:ext>
            </a:extLst>
          </p:cNvPr>
          <p:cNvSpPr txBox="1"/>
          <p:nvPr/>
        </p:nvSpPr>
        <p:spPr>
          <a:xfrm>
            <a:off x="1008063" y="3960813"/>
            <a:ext cx="4159250" cy="830262"/>
          </a:xfrm>
          <a:prstGeom prst="rect">
            <a:avLst/>
          </a:prstGeom>
          <a:noFill/>
        </p:spPr>
        <p:txBody>
          <a:bodyPr>
            <a:spAutoFit/>
          </a:bodyPr>
          <a:lstStyle/>
          <a:p>
            <a:pPr defTabSz="1022482" eaLnBrk="1" fontAlgn="auto" hangingPunct="1">
              <a:spcBef>
                <a:spcPts val="0"/>
              </a:spcBef>
              <a:spcAft>
                <a:spcPts val="0"/>
              </a:spcAft>
              <a:defRPr/>
            </a:pPr>
            <a:endParaRPr lang="ru-RU" sz="2400" dirty="0">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latin typeface="Futura PT Book" pitchFamily="34" charset="-52"/>
            </a:endParaRPr>
          </a:p>
        </p:txBody>
      </p:sp>
      <p:pic>
        <p:nvPicPr>
          <p:cNvPr id="9" name="Picture 1" descr="C:\Users\Evgendormaster\Pictures\совет ветеранов.png">
            <a:extLst>
              <a:ext uri="{FF2B5EF4-FFF2-40B4-BE49-F238E27FC236}">
                <a16:creationId xmlns:a16="http://schemas.microsoft.com/office/drawing/2014/main" id="{5D95E58E-B988-4757-B8B8-8C04BB666EFD}"/>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70BCB09A-1E3F-40D1-9BA4-5CFCAE0D7027}"/>
              </a:ext>
            </a:extLst>
          </p:cNvPr>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1" name="Рисунок 10">
            <a:extLst>
              <a:ext uri="{FF2B5EF4-FFF2-40B4-BE49-F238E27FC236}">
                <a16:creationId xmlns:a16="http://schemas.microsoft.com/office/drawing/2014/main" id="{816033C6-F935-4BC6-BC0E-EA909CA60561}"/>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82AF759-3EB7-452D-8A85-FB561B503D53}"/>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72103C80-F1A7-4837-9EAB-9DA87C25A31A}"/>
              </a:ext>
            </a:extLst>
          </p:cNvPr>
          <p:cNvSpPr/>
          <p:nvPr/>
        </p:nvSpPr>
        <p:spPr>
          <a:xfrm>
            <a:off x="1617663" y="668338"/>
            <a:ext cx="8001000" cy="7478712"/>
          </a:xfrm>
          <a:prstGeom prst="rect">
            <a:avLst/>
          </a:prstGeom>
          <a:effectLst>
            <a:outerShdw blurRad="50800" dist="38100" dir="2700000" algn="tl" rotWithShape="0">
              <a:prstClr val="black">
                <a:alpha val="40000"/>
              </a:prstClr>
            </a:outerShdw>
          </a:effectLst>
        </p:spPr>
        <p:txBody>
          <a:bodyPr>
            <a:spAutoFit/>
          </a:bodyPr>
          <a:lstStyle/>
          <a:p>
            <a:pPr algn="ctr" defTabSz="1022482" eaLnBrk="1" fontAlgn="auto" hangingPunct="1">
              <a:spcBef>
                <a:spcPts val="0"/>
              </a:spcBef>
              <a:spcAft>
                <a:spcPts val="0"/>
              </a:spcAft>
              <a:defRPr/>
            </a:pPr>
            <a:r>
              <a:rPr lang="ru-RU" sz="4000" b="1" dirty="0">
                <a:solidFill>
                  <a:srgbClr val="3D6595"/>
                </a:solidFill>
                <a:latin typeface="Times New Roman" pitchFamily="18" charset="0"/>
                <a:cs typeface="Times New Roman" pitchFamily="18" charset="0"/>
              </a:rPr>
              <a:t>      </a:t>
            </a:r>
            <a:r>
              <a:rPr lang="ru-RU" sz="4000" b="1" dirty="0">
                <a:solidFill>
                  <a:srgbClr val="0070C0"/>
                </a:solidFill>
                <a:latin typeface="Times New Roman" pitchFamily="18" charset="0"/>
                <a:cs typeface="Times New Roman" pitchFamily="18" charset="0"/>
              </a:rPr>
              <a:t>Приветствуем делегатов </a:t>
            </a:r>
            <a:r>
              <a:rPr lang="en-US" sz="4000" b="1" dirty="0">
                <a:solidFill>
                  <a:srgbClr val="0070C0"/>
                </a:solidFill>
                <a:latin typeface="Times New Roman" pitchFamily="18" charset="0"/>
                <a:cs typeface="Times New Roman" pitchFamily="18" charset="0"/>
              </a:rPr>
              <a:t> </a:t>
            </a:r>
            <a:r>
              <a:rPr lang="ru-RU" sz="4000" b="1" dirty="0">
                <a:solidFill>
                  <a:srgbClr val="0070C0"/>
                </a:solidFill>
                <a:latin typeface="Times New Roman" pitchFamily="18" charset="0"/>
                <a:cs typeface="Times New Roman" pitchFamily="18" charset="0"/>
              </a:rPr>
              <a:t>отчётно-выборной конференции Кемеровского</a:t>
            </a:r>
          </a:p>
          <a:p>
            <a:pPr algn="ctr" defTabSz="1022482" eaLnBrk="1" fontAlgn="auto" hangingPunct="1">
              <a:spcBef>
                <a:spcPts val="0"/>
              </a:spcBef>
              <a:spcAft>
                <a:spcPts val="0"/>
              </a:spcAft>
              <a:defRPr/>
            </a:pPr>
            <a:r>
              <a:rPr lang="ru-RU" sz="4000" b="1" dirty="0">
                <a:solidFill>
                  <a:srgbClr val="0070C0"/>
                </a:solidFill>
                <a:latin typeface="Times New Roman" pitchFamily="18" charset="0"/>
                <a:cs typeface="Times New Roman" pitchFamily="18" charset="0"/>
              </a:rPr>
              <a:t>городского Совета ветеранов (пенсионеров) войны, труда, Вооружённых Сил и правоохранительных  органов</a:t>
            </a:r>
          </a:p>
          <a:p>
            <a:pPr algn="ctr" defTabSz="1022482" eaLnBrk="1" fontAlgn="auto" hangingPunct="1">
              <a:spcBef>
                <a:spcPts val="0"/>
              </a:spcBef>
              <a:spcAft>
                <a:spcPts val="0"/>
              </a:spcAft>
              <a:defRPr/>
            </a:pP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pic>
        <p:nvPicPr>
          <p:cNvPr id="9" name="Picture 1" descr="C:\Users\Evgendormaster\Pictures\совет ветеранов.png">
            <a:extLst>
              <a:ext uri="{FF2B5EF4-FFF2-40B4-BE49-F238E27FC236}">
                <a16:creationId xmlns:a16="http://schemas.microsoft.com/office/drawing/2014/main" id="{C7B37E40-2115-4694-8FA7-28593F0D412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88325B1F-537C-4932-959B-D33E3442AC49}"/>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5126" name="Рисунок 10">
            <a:extLst>
              <a:ext uri="{FF2B5EF4-FFF2-40B4-BE49-F238E27FC236}">
                <a16:creationId xmlns:a16="http://schemas.microsoft.com/office/drawing/2014/main" id="{8C86CF06-77C4-4B5D-BDCA-D61ABCAC35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D9C56DF9-CB6E-4436-9C5A-870CEADC461C}"/>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1"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anim calcmode="lin" valueType="num">
                                      <p:cBhvr>
                                        <p:cTn id="11" dur="1000" fill="hold"/>
                                        <p:tgtEl>
                                          <p:spTgt spid="13"/>
                                        </p:tgtEl>
                                        <p:attrNameLst>
                                          <p:attrName>ppt_x</p:attrName>
                                        </p:attrNameLst>
                                      </p:cBhvr>
                                      <p:tavLst>
                                        <p:tav tm="0">
                                          <p:val>
                                            <p:strVal val="#ppt_x"/>
                                          </p:val>
                                        </p:tav>
                                        <p:tav tm="100000">
                                          <p:val>
                                            <p:strVal val="#ppt_x"/>
                                          </p:val>
                                        </p:tav>
                                      </p:tavLst>
                                    </p:anim>
                                    <p:anim calcmode="lin" valueType="num">
                                      <p:cBhvr>
                                        <p:cTn id="1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666741D-2064-4183-B284-FD4C59737D02}"/>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BFBCE64C-0D1C-4DEE-B93F-FD93470A281D}"/>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grpSp>
        <p:nvGrpSpPr>
          <p:cNvPr id="16" name="Группа 15">
            <a:extLst>
              <a:ext uri="{FF2B5EF4-FFF2-40B4-BE49-F238E27FC236}">
                <a16:creationId xmlns:a16="http://schemas.microsoft.com/office/drawing/2014/main" id="{D4D8E430-B22B-49B8-8306-7242B99E68CD}"/>
              </a:ext>
            </a:extLst>
          </p:cNvPr>
          <p:cNvGrpSpPr/>
          <p:nvPr/>
        </p:nvGrpSpPr>
        <p:grpSpPr>
          <a:xfrm>
            <a:off x="1831947" y="668319"/>
            <a:ext cx="8429684" cy="1714512"/>
            <a:chOff x="785946" y="-178827"/>
            <a:chExt cx="8437769" cy="2222870"/>
          </a:xfrm>
          <a:effectLst>
            <a:outerShdw blurRad="50800" dist="38100" dir="2700000" algn="tl" rotWithShape="0">
              <a:prstClr val="black">
                <a:alpha val="40000"/>
              </a:prstClr>
            </a:outerShdw>
          </a:effectLst>
        </p:grpSpPr>
        <p:sp>
          <p:nvSpPr>
            <p:cNvPr id="17" name="Прямоугольник 16">
              <a:extLst>
                <a:ext uri="{FF2B5EF4-FFF2-40B4-BE49-F238E27FC236}">
                  <a16:creationId xmlns:a16="http://schemas.microsoft.com/office/drawing/2014/main" id="{B0E4E27F-160C-4A46-B36C-67CA4955B4BE}"/>
                </a:ext>
              </a:extLst>
            </p:cNvPr>
            <p:cNvSpPr/>
            <p:nvPr/>
          </p:nvSpPr>
          <p:spPr>
            <a:xfrm>
              <a:off x="785946" y="-178827"/>
              <a:ext cx="8437769" cy="2222870"/>
            </a:xfrm>
            <a:prstGeom prst="rect">
              <a:avLst/>
            </a:prstGeom>
            <a:no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Прямоугольник 17">
              <a:extLst>
                <a:ext uri="{FF2B5EF4-FFF2-40B4-BE49-F238E27FC236}">
                  <a16:creationId xmlns:a16="http://schemas.microsoft.com/office/drawing/2014/main" id="{72D83304-9C48-4EB4-8AFF-3FB80537877B}"/>
                </a:ext>
              </a:extLst>
            </p:cNvPr>
            <p:cNvSpPr/>
            <p:nvPr/>
          </p:nvSpPr>
          <p:spPr>
            <a:xfrm>
              <a:off x="931425" y="6412"/>
              <a:ext cx="8289549" cy="1945011"/>
            </a:xfrm>
            <a:prstGeom prst="rect">
              <a:avLst/>
            </a:prstGeom>
            <a:solidFill>
              <a:schemeClr val="accent1">
                <a:hueOff val="0"/>
                <a:satOff val="0"/>
                <a:lumOff val="0"/>
              </a:schemeClr>
            </a:solidFill>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lIns="152400" tIns="152400" rIns="152400" bIns="152400" spcCol="1270" anchor="ctr"/>
            <a:lstStyle/>
            <a:p>
              <a:pPr algn="ctr" defTabSz="1778000" eaLnBrk="1" fontAlgn="auto" hangingPunct="1">
                <a:spcAft>
                  <a:spcPts val="0"/>
                </a:spcAft>
                <a:defRPr/>
              </a:pPr>
              <a:r>
                <a:rPr lang="ru-RU" sz="4000" dirty="0">
                  <a:latin typeface="Times New Roman" pitchFamily="18" charset="0"/>
                  <a:cs typeface="Times New Roman" pitchFamily="18" charset="0"/>
                </a:rPr>
                <a:t>Кемеровский</a:t>
              </a:r>
            </a:p>
            <a:p>
              <a:pPr algn="ctr" defTabSz="1778000" eaLnBrk="1" fontAlgn="auto" hangingPunct="1">
                <a:spcAft>
                  <a:spcPts val="0"/>
                </a:spcAft>
                <a:defRPr/>
              </a:pPr>
              <a:r>
                <a:rPr lang="ru-RU" sz="4000" dirty="0">
                  <a:latin typeface="Times New Roman" pitchFamily="18" charset="0"/>
                  <a:cs typeface="Times New Roman" pitchFamily="18" charset="0"/>
                </a:rPr>
                <a:t> городской совет ветеранов</a:t>
              </a:r>
            </a:p>
          </p:txBody>
        </p:sp>
      </p:grpSp>
      <p:cxnSp>
        <p:nvCxnSpPr>
          <p:cNvPr id="20" name="Прямая со стрелкой 19">
            <a:extLst>
              <a:ext uri="{FF2B5EF4-FFF2-40B4-BE49-F238E27FC236}">
                <a16:creationId xmlns:a16="http://schemas.microsoft.com/office/drawing/2014/main" id="{E4096ED5-9ED8-412A-B90F-BB747C3E3AC6}"/>
              </a:ext>
            </a:extLst>
          </p:cNvPr>
          <p:cNvCxnSpPr/>
          <p:nvPr/>
        </p:nvCxnSpPr>
        <p:spPr>
          <a:xfrm rot="10800000" flipV="1">
            <a:off x="2617788" y="2454275"/>
            <a:ext cx="1000125" cy="7143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a:extLst>
              <a:ext uri="{FF2B5EF4-FFF2-40B4-BE49-F238E27FC236}">
                <a16:creationId xmlns:a16="http://schemas.microsoft.com/office/drawing/2014/main" id="{125B6448-D45D-44AB-99FB-AF75DCE67DD9}"/>
              </a:ext>
            </a:extLst>
          </p:cNvPr>
          <p:cNvCxnSpPr/>
          <p:nvPr/>
        </p:nvCxnSpPr>
        <p:spPr>
          <a:xfrm>
            <a:off x="7546975" y="2454275"/>
            <a:ext cx="1000125" cy="6429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a:extLst>
              <a:ext uri="{FF2B5EF4-FFF2-40B4-BE49-F238E27FC236}">
                <a16:creationId xmlns:a16="http://schemas.microsoft.com/office/drawing/2014/main" id="{1E75E154-8E8B-473A-AB0C-FD529C3A21C3}"/>
              </a:ext>
            </a:extLst>
          </p:cNvPr>
          <p:cNvCxnSpPr/>
          <p:nvPr/>
        </p:nvCxnSpPr>
        <p:spPr>
          <a:xfrm rot="5400000">
            <a:off x="5260181" y="2810669"/>
            <a:ext cx="714375"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47" name="Группа 46">
            <a:extLst>
              <a:ext uri="{FF2B5EF4-FFF2-40B4-BE49-F238E27FC236}">
                <a16:creationId xmlns:a16="http://schemas.microsoft.com/office/drawing/2014/main" id="{DF3B23EC-2C98-44C9-B86F-43319FBCD3A7}"/>
              </a:ext>
            </a:extLst>
          </p:cNvPr>
          <p:cNvGrpSpPr>
            <a:grpSpLocks/>
          </p:cNvGrpSpPr>
          <p:nvPr/>
        </p:nvGrpSpPr>
        <p:grpSpPr bwMode="auto">
          <a:xfrm>
            <a:off x="188913" y="3097213"/>
            <a:ext cx="3714750" cy="2638425"/>
            <a:chOff x="-4071981" y="2085942"/>
            <a:chExt cx="3786214" cy="3490198"/>
          </a:xfrm>
        </p:grpSpPr>
        <p:sp>
          <p:nvSpPr>
            <p:cNvPr id="48" name="Прямоугольник 47">
              <a:extLst>
                <a:ext uri="{FF2B5EF4-FFF2-40B4-BE49-F238E27FC236}">
                  <a16:creationId xmlns:a16="http://schemas.microsoft.com/office/drawing/2014/main" id="{3D66876F-02A9-4E1B-A065-148C29563636}"/>
                </a:ext>
              </a:extLst>
            </p:cNvPr>
            <p:cNvSpPr/>
            <p:nvPr/>
          </p:nvSpPr>
          <p:spPr>
            <a:xfrm>
              <a:off x="-3999170" y="2274942"/>
              <a:ext cx="3428628" cy="3301198"/>
            </a:xfrm>
            <a:prstGeom prst="rect">
              <a:avLst/>
            </a:prstGeom>
            <a:ln>
              <a:solidFill>
                <a:schemeClr val="accent1"/>
              </a:solidFill>
            </a:ln>
            <a:effectLst>
              <a:outerShdw blurRad="50800" dist="38100" dir="2700000" algn="tl" rotWithShape="0">
                <a:prstClr val="black">
                  <a:alpha val="40000"/>
                </a:prstClr>
              </a:outerShdw>
            </a:effectLst>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defTabSz="1022482" eaLnBrk="1" fontAlgn="auto" hangingPunct="1">
                <a:spcBef>
                  <a:spcPts val="0"/>
                </a:spcBef>
                <a:spcAft>
                  <a:spcPts val="0"/>
                </a:spcAft>
                <a:defRPr/>
              </a:pPr>
              <a:r>
                <a:rPr lang="ru-RU" sz="4000" dirty="0"/>
                <a:t>  </a:t>
              </a:r>
              <a:r>
                <a:rPr lang="ru-RU" sz="4000" dirty="0">
                  <a:latin typeface="Times New Roman" pitchFamily="18" charset="0"/>
                  <a:cs typeface="Times New Roman" pitchFamily="18" charset="0"/>
                </a:rPr>
                <a:t>7  </a:t>
              </a:r>
            </a:p>
            <a:p>
              <a:pPr algn="ctr" defTabSz="1022482" eaLnBrk="1" fontAlgn="auto" hangingPunct="1">
                <a:spcBef>
                  <a:spcPts val="0"/>
                </a:spcBef>
                <a:spcAft>
                  <a:spcPts val="0"/>
                </a:spcAft>
                <a:defRPr/>
              </a:pPr>
              <a:r>
                <a:rPr lang="ru-RU" sz="4000" dirty="0">
                  <a:latin typeface="Times New Roman" pitchFamily="18" charset="0"/>
                  <a:cs typeface="Times New Roman" pitchFamily="18" charset="0"/>
                </a:rPr>
                <a:t> районных    советов</a:t>
              </a:r>
            </a:p>
          </p:txBody>
        </p:sp>
        <p:sp>
          <p:nvSpPr>
            <p:cNvPr id="49" name="Прямоугольник 48">
              <a:extLst>
                <a:ext uri="{FF2B5EF4-FFF2-40B4-BE49-F238E27FC236}">
                  <a16:creationId xmlns:a16="http://schemas.microsoft.com/office/drawing/2014/main" id="{19DE9A29-E9E1-489A-AD9C-66FFE9F0BBB1}"/>
                </a:ext>
              </a:extLst>
            </p:cNvPr>
            <p:cNvSpPr/>
            <p:nvPr/>
          </p:nvSpPr>
          <p:spPr>
            <a:xfrm>
              <a:off x="-4071981" y="2085942"/>
              <a:ext cx="3786214" cy="2099999"/>
            </a:xfrm>
            <a:prstGeom prst="rect">
              <a:avLst/>
            </a:prstGeom>
          </p:spPr>
          <p:style>
            <a:lnRef idx="0">
              <a:scrgbClr r="0" g="0" b="0"/>
            </a:lnRef>
            <a:fillRef idx="0">
              <a:scrgbClr r="0" g="0" b="0"/>
            </a:fillRef>
            <a:effectRef idx="0">
              <a:scrgbClr r="0" g="0" b="0"/>
            </a:effectRef>
            <a:fontRef idx="minor">
              <a:schemeClr val="lt1"/>
            </a:fontRef>
          </p:style>
          <p:txBody>
            <a:bodyPr lIns="167640" tIns="167640" rIns="167640" bIns="167640" spcCol="1270" anchor="ctr"/>
            <a:lstStyle/>
            <a:p>
              <a:pPr algn="ctr" defTabSz="1955800" eaLnBrk="1" fontAlgn="auto" hangingPunct="1">
                <a:spcAft>
                  <a:spcPts val="0"/>
                </a:spcAft>
                <a:defRPr/>
              </a:pPr>
              <a:endParaRPr lang="ru-RU" sz="4400" dirty="0">
                <a:latin typeface="Times New Roman" pitchFamily="18" charset="0"/>
                <a:cs typeface="Times New Roman" pitchFamily="18" charset="0"/>
              </a:endParaRPr>
            </a:p>
          </p:txBody>
        </p:sp>
      </p:grpSp>
      <p:grpSp>
        <p:nvGrpSpPr>
          <p:cNvPr id="52" name="Группа 51">
            <a:extLst>
              <a:ext uri="{FF2B5EF4-FFF2-40B4-BE49-F238E27FC236}">
                <a16:creationId xmlns:a16="http://schemas.microsoft.com/office/drawing/2014/main" id="{6951930C-3447-4388-B252-AB3FD8AD2181}"/>
              </a:ext>
            </a:extLst>
          </p:cNvPr>
          <p:cNvGrpSpPr>
            <a:grpSpLocks/>
          </p:cNvGrpSpPr>
          <p:nvPr/>
        </p:nvGrpSpPr>
        <p:grpSpPr bwMode="auto">
          <a:xfrm>
            <a:off x="3832225" y="3240088"/>
            <a:ext cx="3078163" cy="2500312"/>
            <a:chOff x="3429018" y="1714510"/>
            <a:chExt cx="3078052" cy="2308391"/>
          </a:xfrm>
        </p:grpSpPr>
        <p:sp>
          <p:nvSpPr>
            <p:cNvPr id="53" name="Прямоугольник 52">
              <a:extLst>
                <a:ext uri="{FF2B5EF4-FFF2-40B4-BE49-F238E27FC236}">
                  <a16:creationId xmlns:a16="http://schemas.microsoft.com/office/drawing/2014/main" id="{704F7AC6-5448-41BE-9638-92ED971134B6}"/>
                </a:ext>
              </a:extLst>
            </p:cNvPr>
            <p:cNvSpPr/>
            <p:nvPr/>
          </p:nvSpPr>
          <p:spPr>
            <a:xfrm>
              <a:off x="3429018" y="1714510"/>
              <a:ext cx="3078052" cy="2308391"/>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4" name="Прямоугольник 53">
              <a:extLst>
                <a:ext uri="{FF2B5EF4-FFF2-40B4-BE49-F238E27FC236}">
                  <a16:creationId xmlns:a16="http://schemas.microsoft.com/office/drawing/2014/main" id="{1EC60BAF-F48C-4B6C-AF55-AD7C2DF0B187}"/>
                </a:ext>
              </a:extLst>
            </p:cNvPr>
            <p:cNvSpPr/>
            <p:nvPr/>
          </p:nvSpPr>
          <p:spPr>
            <a:xfrm>
              <a:off x="3429018" y="1714510"/>
              <a:ext cx="3078052" cy="2308391"/>
            </a:xfrm>
            <a:prstGeom prst="rect">
              <a:avLst/>
            </a:prstGeom>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lIns="121920" tIns="121920" rIns="121920" bIns="121920" spcCol="1270" anchor="ctr"/>
            <a:lstStyle/>
            <a:p>
              <a:pPr algn="ctr" defTabSz="1422400" eaLnBrk="1" fontAlgn="auto" hangingPunct="1">
                <a:lnSpc>
                  <a:spcPct val="90000"/>
                </a:lnSpc>
                <a:spcAft>
                  <a:spcPct val="35000"/>
                </a:spcAft>
                <a:defRPr/>
              </a:pPr>
              <a:r>
                <a:rPr lang="ru-RU" sz="3200" dirty="0">
                  <a:latin typeface="Times New Roman" pitchFamily="18" charset="0"/>
                  <a:cs typeface="Times New Roman" pitchFamily="18" charset="0"/>
                </a:rPr>
                <a:t>334 первичных организаций</a:t>
              </a:r>
            </a:p>
          </p:txBody>
        </p:sp>
      </p:grpSp>
      <p:grpSp>
        <p:nvGrpSpPr>
          <p:cNvPr id="55" name="Группа 54">
            <a:extLst>
              <a:ext uri="{FF2B5EF4-FFF2-40B4-BE49-F238E27FC236}">
                <a16:creationId xmlns:a16="http://schemas.microsoft.com/office/drawing/2014/main" id="{CC2B7D02-2857-4A29-8C61-4A7A6793A055}"/>
              </a:ext>
            </a:extLst>
          </p:cNvPr>
          <p:cNvGrpSpPr>
            <a:grpSpLocks/>
          </p:cNvGrpSpPr>
          <p:nvPr/>
        </p:nvGrpSpPr>
        <p:grpSpPr bwMode="auto">
          <a:xfrm>
            <a:off x="6975475" y="3168650"/>
            <a:ext cx="4338638" cy="2620963"/>
            <a:chOff x="6643736" y="1610014"/>
            <a:chExt cx="4338330" cy="2620841"/>
          </a:xfrm>
        </p:grpSpPr>
        <p:sp>
          <p:nvSpPr>
            <p:cNvPr id="56" name="Прямоугольник 55">
              <a:extLst>
                <a:ext uri="{FF2B5EF4-FFF2-40B4-BE49-F238E27FC236}">
                  <a16:creationId xmlns:a16="http://schemas.microsoft.com/office/drawing/2014/main" id="{BA1EF847-B09C-4B6A-9B23-6238E9384292}"/>
                </a:ext>
              </a:extLst>
            </p:cNvPr>
            <p:cNvSpPr/>
            <p:nvPr/>
          </p:nvSpPr>
          <p:spPr>
            <a:xfrm>
              <a:off x="6643736" y="1610014"/>
              <a:ext cx="4338330" cy="2549406"/>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7" name="Прямоугольник 56">
              <a:extLst>
                <a:ext uri="{FF2B5EF4-FFF2-40B4-BE49-F238E27FC236}">
                  <a16:creationId xmlns:a16="http://schemas.microsoft.com/office/drawing/2014/main" id="{A311E126-DF9D-4CBE-B478-5B7B416D4870}"/>
                </a:ext>
              </a:extLst>
            </p:cNvPr>
            <p:cNvSpPr/>
            <p:nvPr/>
          </p:nvSpPr>
          <p:spPr>
            <a:xfrm>
              <a:off x="6643736" y="1681449"/>
              <a:ext cx="4338330" cy="2549406"/>
            </a:xfrm>
            <a:prstGeom prst="rect">
              <a:avLst/>
            </a:prstGeom>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lIns="148590" tIns="148590" rIns="148590" bIns="148590" spcCol="1270" anchor="ctr"/>
            <a:lstStyle/>
            <a:p>
              <a:pPr algn="ctr" defTabSz="1720215" eaLnBrk="1" fontAlgn="auto" hangingPunct="1">
                <a:lnSpc>
                  <a:spcPct val="90000"/>
                </a:lnSpc>
                <a:spcAft>
                  <a:spcPct val="35000"/>
                </a:spcAft>
                <a:defRPr/>
              </a:pPr>
              <a:r>
                <a:rPr lang="ru-RU" sz="3870" dirty="0">
                  <a:latin typeface="Times New Roman" pitchFamily="18" charset="0"/>
                  <a:cs typeface="Times New Roman" pitchFamily="18" charset="0"/>
                </a:rPr>
                <a:t>13 советов по профессиональной принадлежности</a:t>
              </a:r>
            </a:p>
          </p:txBody>
        </p:sp>
      </p:grpSp>
      <p:pic>
        <p:nvPicPr>
          <p:cNvPr id="23" name="Picture 1" descr="C:\Users\Evgendormaster\Pictures\совет ветеранов.png">
            <a:extLst>
              <a:ext uri="{FF2B5EF4-FFF2-40B4-BE49-F238E27FC236}">
                <a16:creationId xmlns:a16="http://schemas.microsoft.com/office/drawing/2014/main" id="{2D561416-A165-40ED-BBDB-4C26A0442A9A}"/>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24" name="Рисунок 23" descr="https://upload.wikimedia.org/wikipedia/commons/thumb/8/8b/Kemerovo_COA.svg/1200px-Kemerovo_COA.svg.png">
            <a:extLst>
              <a:ext uri="{FF2B5EF4-FFF2-40B4-BE49-F238E27FC236}">
                <a16:creationId xmlns:a16="http://schemas.microsoft.com/office/drawing/2014/main" id="{CFF3D298-3300-40C2-915C-8FA380273B39}"/>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6157" name="Рисунок 24">
            <a:extLst>
              <a:ext uri="{FF2B5EF4-FFF2-40B4-BE49-F238E27FC236}">
                <a16:creationId xmlns:a16="http://schemas.microsoft.com/office/drawing/2014/main" id="{C8A73029-262C-4357-AE78-56FB373591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Рисунок 25">
            <a:extLst>
              <a:ext uri="{FF2B5EF4-FFF2-40B4-BE49-F238E27FC236}">
                <a16:creationId xmlns:a16="http://schemas.microsoft.com/office/drawing/2014/main" id="{393301AE-1252-42E7-9EE6-D9749BA9D0FC}"/>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nodeType="afterGroup">
                            <p:stCondLst>
                              <p:cond delay="500"/>
                            </p:stCondLst>
                            <p:childTnLst>
                              <p:par>
                                <p:cTn id="11" presetID="18" presetClass="entr" presetSubtype="12"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strips(downLeft)">
                                      <p:cBhvr>
                                        <p:cTn id="13" dur="1000"/>
                                        <p:tgtEl>
                                          <p:spTgt spid="20"/>
                                        </p:tgtEl>
                                      </p:cBhvr>
                                    </p:animEffect>
                                  </p:childTnLst>
                                </p:cTn>
                              </p:par>
                            </p:childTnLst>
                          </p:cTn>
                        </p:par>
                        <p:par>
                          <p:cTn id="14" fill="hold" nodeType="afterGroup">
                            <p:stCondLst>
                              <p:cond delay="1500"/>
                            </p:stCondLst>
                            <p:childTnLst>
                              <p:par>
                                <p:cTn id="15" presetID="53" presetClass="entr" presetSubtype="0"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p:cTn id="17" dur="500" fill="hold"/>
                                        <p:tgtEl>
                                          <p:spTgt spid="47"/>
                                        </p:tgtEl>
                                        <p:attrNameLst>
                                          <p:attrName>ppt_w</p:attrName>
                                        </p:attrNameLst>
                                      </p:cBhvr>
                                      <p:tavLst>
                                        <p:tav tm="0">
                                          <p:val>
                                            <p:fltVal val="0"/>
                                          </p:val>
                                        </p:tav>
                                        <p:tav tm="100000">
                                          <p:val>
                                            <p:strVal val="#ppt_w"/>
                                          </p:val>
                                        </p:tav>
                                      </p:tavLst>
                                    </p:anim>
                                    <p:anim calcmode="lin" valueType="num">
                                      <p:cBhvr>
                                        <p:cTn id="18" dur="500" fill="hold"/>
                                        <p:tgtEl>
                                          <p:spTgt spid="47"/>
                                        </p:tgtEl>
                                        <p:attrNameLst>
                                          <p:attrName>ppt_h</p:attrName>
                                        </p:attrNameLst>
                                      </p:cBhvr>
                                      <p:tavLst>
                                        <p:tav tm="0">
                                          <p:val>
                                            <p:fltVal val="0"/>
                                          </p:val>
                                        </p:tav>
                                        <p:tav tm="100000">
                                          <p:val>
                                            <p:strVal val="#ppt_h"/>
                                          </p:val>
                                        </p:tav>
                                      </p:tavLst>
                                    </p:anim>
                                    <p:animEffect transition="in" filter="fade">
                                      <p:cBhvr>
                                        <p:cTn id="19" dur="500"/>
                                        <p:tgtEl>
                                          <p:spTgt spid="47"/>
                                        </p:tgtEl>
                                      </p:cBhvr>
                                    </p:animEffect>
                                  </p:childTnLst>
                                </p:cTn>
                              </p:par>
                              <p:par>
                                <p:cTn id="20" presetID="18" presetClass="entr" presetSubtype="12"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strips(downLeft)">
                                      <p:cBhvr>
                                        <p:cTn id="22" dur="1000"/>
                                        <p:tgtEl>
                                          <p:spTgt spid="28"/>
                                        </p:tgtEl>
                                      </p:cBhvr>
                                    </p:animEffect>
                                  </p:childTnLst>
                                </p:cTn>
                              </p:par>
                            </p:childTnLst>
                          </p:cTn>
                        </p:par>
                        <p:par>
                          <p:cTn id="23" fill="hold" nodeType="afterGroup">
                            <p:stCondLst>
                              <p:cond delay="2500"/>
                            </p:stCondLst>
                            <p:childTnLst>
                              <p:par>
                                <p:cTn id="24" presetID="53" presetClass="entr" presetSubtype="0" fill="hold" nodeType="after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p:cTn id="26" dur="500" fill="hold"/>
                                        <p:tgtEl>
                                          <p:spTgt spid="52"/>
                                        </p:tgtEl>
                                        <p:attrNameLst>
                                          <p:attrName>ppt_w</p:attrName>
                                        </p:attrNameLst>
                                      </p:cBhvr>
                                      <p:tavLst>
                                        <p:tav tm="0">
                                          <p:val>
                                            <p:fltVal val="0"/>
                                          </p:val>
                                        </p:tav>
                                        <p:tav tm="100000">
                                          <p:val>
                                            <p:strVal val="#ppt_w"/>
                                          </p:val>
                                        </p:tav>
                                      </p:tavLst>
                                    </p:anim>
                                    <p:anim calcmode="lin" valueType="num">
                                      <p:cBhvr>
                                        <p:cTn id="27" dur="500" fill="hold"/>
                                        <p:tgtEl>
                                          <p:spTgt spid="52"/>
                                        </p:tgtEl>
                                        <p:attrNameLst>
                                          <p:attrName>ppt_h</p:attrName>
                                        </p:attrNameLst>
                                      </p:cBhvr>
                                      <p:tavLst>
                                        <p:tav tm="0">
                                          <p:val>
                                            <p:fltVal val="0"/>
                                          </p:val>
                                        </p:tav>
                                        <p:tav tm="100000">
                                          <p:val>
                                            <p:strVal val="#ppt_h"/>
                                          </p:val>
                                        </p:tav>
                                      </p:tavLst>
                                    </p:anim>
                                    <p:animEffect transition="in" filter="fade">
                                      <p:cBhvr>
                                        <p:cTn id="28" dur="500"/>
                                        <p:tgtEl>
                                          <p:spTgt spid="52"/>
                                        </p:tgtEl>
                                      </p:cBhvr>
                                    </p:animEffect>
                                  </p:childTnLst>
                                </p:cTn>
                              </p:par>
                              <p:par>
                                <p:cTn id="29" presetID="18" presetClass="entr" presetSubtype="6"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strips(downRight)">
                                      <p:cBhvr>
                                        <p:cTn id="31" dur="1000"/>
                                        <p:tgtEl>
                                          <p:spTgt spid="22"/>
                                        </p:tgtEl>
                                      </p:cBhvr>
                                    </p:animEffect>
                                  </p:childTnLst>
                                </p:cTn>
                              </p:par>
                            </p:childTnLst>
                          </p:cTn>
                        </p:par>
                        <p:par>
                          <p:cTn id="32" fill="hold" nodeType="afterGroup">
                            <p:stCondLst>
                              <p:cond delay="3500"/>
                            </p:stCondLst>
                            <p:childTnLst>
                              <p:par>
                                <p:cTn id="33" presetID="53" presetClass="entr" presetSubtype="0"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 calcmode="lin" valueType="num">
                                      <p:cBhvr>
                                        <p:cTn id="35" dur="500" fill="hold"/>
                                        <p:tgtEl>
                                          <p:spTgt spid="55"/>
                                        </p:tgtEl>
                                        <p:attrNameLst>
                                          <p:attrName>ppt_w</p:attrName>
                                        </p:attrNameLst>
                                      </p:cBhvr>
                                      <p:tavLst>
                                        <p:tav tm="0">
                                          <p:val>
                                            <p:fltVal val="0"/>
                                          </p:val>
                                        </p:tav>
                                        <p:tav tm="100000">
                                          <p:val>
                                            <p:strVal val="#ppt_w"/>
                                          </p:val>
                                        </p:tav>
                                      </p:tavLst>
                                    </p:anim>
                                    <p:anim calcmode="lin" valueType="num">
                                      <p:cBhvr>
                                        <p:cTn id="36" dur="500" fill="hold"/>
                                        <p:tgtEl>
                                          <p:spTgt spid="55"/>
                                        </p:tgtEl>
                                        <p:attrNameLst>
                                          <p:attrName>ppt_h</p:attrName>
                                        </p:attrNameLst>
                                      </p:cBhvr>
                                      <p:tavLst>
                                        <p:tav tm="0">
                                          <p:val>
                                            <p:fltVal val="0"/>
                                          </p:val>
                                        </p:tav>
                                        <p:tav tm="100000">
                                          <p:val>
                                            <p:strVal val="#ppt_h"/>
                                          </p:val>
                                        </p:tav>
                                      </p:tavLst>
                                    </p:anim>
                                    <p:animEffect transition="in" filter="fade">
                                      <p:cBhvr>
                                        <p:cTn id="3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9311086-EC50-4515-8041-CE4D1FA28ABD}"/>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cxnSp>
        <p:nvCxnSpPr>
          <p:cNvPr id="10" name="Прямая соединительная линия 9">
            <a:extLst>
              <a:ext uri="{FF2B5EF4-FFF2-40B4-BE49-F238E27FC236}">
                <a16:creationId xmlns:a16="http://schemas.microsoft.com/office/drawing/2014/main" id="{8E5E2E5A-5711-4A9F-8AC4-767B3ADFDA0C}"/>
              </a:ext>
            </a:extLst>
          </p:cNvPr>
          <p:cNvCxnSpPr/>
          <p:nvPr/>
        </p:nvCxnSpPr>
        <p:spPr>
          <a:xfrm>
            <a:off x="1403350" y="1311275"/>
            <a:ext cx="7604125" cy="0"/>
          </a:xfrm>
          <a:prstGeom prst="line">
            <a:avLst/>
          </a:prstGeom>
          <a:ln w="12700">
            <a:solidFill>
              <a:srgbClr val="3B4555"/>
            </a:solidFill>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a:extLst>
              <a:ext uri="{FF2B5EF4-FFF2-40B4-BE49-F238E27FC236}">
                <a16:creationId xmlns:a16="http://schemas.microsoft.com/office/drawing/2014/main" id="{05500700-008F-4FC8-9835-316D4A4D94FA}"/>
              </a:ext>
            </a:extLst>
          </p:cNvPr>
          <p:cNvCxnSpPr/>
          <p:nvPr/>
        </p:nvCxnSpPr>
        <p:spPr>
          <a:xfrm>
            <a:off x="1403350" y="5597525"/>
            <a:ext cx="7604125" cy="0"/>
          </a:xfrm>
          <a:prstGeom prst="line">
            <a:avLst/>
          </a:prstGeom>
          <a:ln w="12700">
            <a:solidFill>
              <a:srgbClr val="3B4555"/>
            </a:solidFill>
          </a:ln>
        </p:spPr>
        <p:style>
          <a:lnRef idx="1">
            <a:schemeClr val="accent1"/>
          </a:lnRef>
          <a:fillRef idx="0">
            <a:schemeClr val="accent1"/>
          </a:fillRef>
          <a:effectRef idx="0">
            <a:schemeClr val="accent1"/>
          </a:effectRef>
          <a:fontRef idx="minor">
            <a:schemeClr val="tx1"/>
          </a:fontRef>
        </p:style>
      </p:cxnSp>
      <p:sp>
        <p:nvSpPr>
          <p:cNvPr id="13" name="Прямоугольник 12">
            <a:extLst>
              <a:ext uri="{FF2B5EF4-FFF2-40B4-BE49-F238E27FC236}">
                <a16:creationId xmlns:a16="http://schemas.microsoft.com/office/drawing/2014/main" id="{5318B2F6-E67B-4AA5-A531-1751BDB93D52}"/>
              </a:ext>
            </a:extLst>
          </p:cNvPr>
          <p:cNvSpPr/>
          <p:nvPr/>
        </p:nvSpPr>
        <p:spPr>
          <a:xfrm>
            <a:off x="474663" y="1454150"/>
            <a:ext cx="10001250" cy="7358063"/>
          </a:xfrm>
          <a:prstGeom prst="rect">
            <a:avLst/>
          </a:prstGeom>
          <a:effectLst>
            <a:outerShdw blurRad="50800" dist="38100" dir="2700000" algn="tl" rotWithShape="0">
              <a:prstClr val="black">
                <a:alpha val="40000"/>
              </a:prstClr>
            </a:outerShdw>
          </a:effectLst>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r>
              <a:rPr lang="ru-RU" sz="6000" b="1" dirty="0">
                <a:solidFill>
                  <a:srgbClr val="C00000"/>
                </a:solidFill>
                <a:latin typeface="Times New Roman" pitchFamily="18" charset="0"/>
                <a:cs typeface="Times New Roman" pitchFamily="18" charset="0"/>
              </a:rPr>
              <a:t>1965 -2020</a:t>
            </a:r>
          </a:p>
          <a:p>
            <a:pPr algn="ctr" defTabSz="1022482" eaLnBrk="1" fontAlgn="auto" hangingPunct="1">
              <a:spcBef>
                <a:spcPts val="0"/>
              </a:spcBef>
              <a:spcAft>
                <a:spcPts val="0"/>
              </a:spcAft>
              <a:defRPr/>
            </a:pPr>
            <a:r>
              <a:rPr lang="ru-RU" sz="4000" b="1" dirty="0">
                <a:solidFill>
                  <a:srgbClr val="C00000"/>
                </a:solidFill>
                <a:latin typeface="+mn-lt"/>
              </a:rPr>
              <a:t> </a:t>
            </a:r>
            <a:r>
              <a:rPr lang="ru-RU" sz="4000" b="1" dirty="0">
                <a:solidFill>
                  <a:srgbClr val="C00000"/>
                </a:solidFill>
                <a:latin typeface="Times New Roman" pitchFamily="18" charset="0"/>
                <a:cs typeface="Times New Roman" pitchFamily="18" charset="0"/>
              </a:rPr>
              <a:t>55 лет Кемеровской</a:t>
            </a:r>
          </a:p>
          <a:p>
            <a:pPr algn="ctr" defTabSz="1022482" eaLnBrk="1" fontAlgn="auto" hangingPunct="1">
              <a:spcBef>
                <a:spcPts val="0"/>
              </a:spcBef>
              <a:spcAft>
                <a:spcPts val="0"/>
              </a:spcAft>
              <a:defRPr/>
            </a:pPr>
            <a:r>
              <a:rPr lang="ru-RU" sz="4000" b="1" dirty="0">
                <a:solidFill>
                  <a:srgbClr val="C00000"/>
                </a:solidFill>
                <a:latin typeface="Times New Roman" pitchFamily="18" charset="0"/>
                <a:cs typeface="Times New Roman" pitchFamily="18" charset="0"/>
              </a:rPr>
              <a:t>общественной городской организации  пенсионеров ветеранов войны, труда, Вооружённых Сил и правоохранительных  органов</a:t>
            </a:r>
          </a:p>
          <a:p>
            <a:pPr algn="ctr" defTabSz="1022482" eaLnBrk="1" fontAlgn="auto" hangingPunct="1">
              <a:spcBef>
                <a:spcPts val="0"/>
              </a:spcBef>
              <a:spcAft>
                <a:spcPts val="0"/>
              </a:spcAft>
              <a:defRPr/>
            </a:pP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pic>
        <p:nvPicPr>
          <p:cNvPr id="11" name="Picture 1" descr="C:\Users\Evgendormaster\Pictures\совет ветеранов.png">
            <a:extLst>
              <a:ext uri="{FF2B5EF4-FFF2-40B4-BE49-F238E27FC236}">
                <a16:creationId xmlns:a16="http://schemas.microsoft.com/office/drawing/2014/main" id="{18908244-F459-475D-AB04-F7162667ACB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A2BDB6E9-FDCB-496F-BA42-B6143B7980F4}"/>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7176" name="Рисунок 14">
            <a:extLst>
              <a:ext uri="{FF2B5EF4-FFF2-40B4-BE49-F238E27FC236}">
                <a16:creationId xmlns:a16="http://schemas.microsoft.com/office/drawing/2014/main" id="{08F12588-2F25-49D4-8633-245FEE4915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Рисунок 15">
            <a:extLst>
              <a:ext uri="{FF2B5EF4-FFF2-40B4-BE49-F238E27FC236}">
                <a16:creationId xmlns:a16="http://schemas.microsoft.com/office/drawing/2014/main" id="{23F7D57E-CA3F-468C-B15D-83EED148BBBA}"/>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0" presetClass="entr" presetSubtype="0" fill="hold" nodeType="withEffect">
                                  <p:stCondLst>
                                    <p:cond delay="0"/>
                                  </p:stCondLst>
                                  <p:iterate type="lt">
                                    <p:tmPct val="10000"/>
                                  </p:iterate>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par>
                          <p:cTn id="10" fill="hold" nodeType="afterGroup">
                            <p:stCondLst>
                              <p:cond delay="1800"/>
                            </p:stCondLst>
                            <p:childTnLst>
                              <p:par>
                                <p:cTn id="11" presetID="27" presetClass="entr" presetSubtype="0" fill="hold" nodeType="afterEffect">
                                  <p:stCondLst>
                                    <p:cond delay="0"/>
                                  </p:stCondLst>
                                  <p:iterate type="lt">
                                    <p:tmPct val="50000"/>
                                  </p:iterate>
                                  <p:childTnLst>
                                    <p:set>
                                      <p:cBhvr>
                                        <p:cTn id="12" dur="1" fill="hold">
                                          <p:stCondLst>
                                            <p:cond delay="0"/>
                                          </p:stCondLst>
                                        </p:cTn>
                                        <p:tgtEl>
                                          <p:spTgt spid="13">
                                            <p:txEl>
                                              <p:pRg st="1" end="1"/>
                                            </p:txEl>
                                          </p:spTgt>
                                        </p:tgtEl>
                                        <p:attrNameLst>
                                          <p:attrName>style.visibility</p:attrName>
                                        </p:attrNameLst>
                                      </p:cBhvr>
                                      <p:to>
                                        <p:strVal val="visible"/>
                                      </p:to>
                                    </p:set>
                                    <p:anim calcmode="discrete" valueType="clr">
                                      <p:cBhvr override="childStyle">
                                        <p:cTn id="13" dur="80"/>
                                        <p:tgtEl>
                                          <p:spTgt spid="1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3">
                                            <p:txEl>
                                              <p:pRg st="1" end="1"/>
                                            </p:txEl>
                                          </p:spTgt>
                                        </p:tgtEl>
                                        <p:attrNameLst>
                                          <p:attrName>fillcolor</p:attrName>
                                        </p:attrNameLst>
                                      </p:cBhvr>
                                      <p:tavLst>
                                        <p:tav tm="0">
                                          <p:val>
                                            <p:clrVal>
                                              <a:schemeClr val="accent2"/>
                                            </p:clrVal>
                                          </p:val>
                                        </p:tav>
                                        <p:tav tm="50000">
                                          <p:val>
                                            <p:clrVal>
                                              <a:schemeClr val="hlink"/>
                                            </p:clrVal>
                                          </p:val>
                                        </p:tav>
                                      </p:tavLst>
                                    </p:anim>
                                    <p:set>
                                      <p:cBhvr>
                                        <p:cTn id="15" dur="80"/>
                                        <p:tgtEl>
                                          <p:spTgt spid="13">
                                            <p:txEl>
                                              <p:pRg st="1" end="1"/>
                                            </p:txEl>
                                          </p:spTgt>
                                        </p:tgtEl>
                                        <p:attrNameLst>
                                          <p:attrName>fill.type</p:attrName>
                                        </p:attrNameLst>
                                      </p:cBhvr>
                                      <p:to>
                                        <p:strVal val="solid"/>
                                      </p:to>
                                    </p:set>
                                  </p:childTnLst>
                                </p:cTn>
                              </p:par>
                              <p:par>
                                <p:cTn id="16" presetID="27" presetClass="entr" presetSubtype="0" fill="hold" nodeType="withEffect">
                                  <p:stCondLst>
                                    <p:cond delay="0"/>
                                  </p:stCondLst>
                                  <p:iterate type="lt">
                                    <p:tmPct val="50000"/>
                                  </p:iterate>
                                  <p:childTnLst>
                                    <p:set>
                                      <p:cBhvr>
                                        <p:cTn id="17" dur="1" fill="hold">
                                          <p:stCondLst>
                                            <p:cond delay="0"/>
                                          </p:stCondLst>
                                        </p:cTn>
                                        <p:tgtEl>
                                          <p:spTgt spid="13">
                                            <p:txEl>
                                              <p:pRg st="2" end="2"/>
                                            </p:txEl>
                                          </p:spTgt>
                                        </p:tgtEl>
                                        <p:attrNameLst>
                                          <p:attrName>style.visibility</p:attrName>
                                        </p:attrNameLst>
                                      </p:cBhvr>
                                      <p:to>
                                        <p:strVal val="visible"/>
                                      </p:to>
                                    </p:set>
                                    <p:anim calcmode="discrete" valueType="clr">
                                      <p:cBhvr override="childStyle">
                                        <p:cTn id="18" dur="80"/>
                                        <p:tgtEl>
                                          <p:spTgt spid="1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13">
                                            <p:txEl>
                                              <p:pRg st="2" end="2"/>
                                            </p:txEl>
                                          </p:spTgt>
                                        </p:tgtEl>
                                        <p:attrNameLst>
                                          <p:attrName>fillcolor</p:attrName>
                                        </p:attrNameLst>
                                      </p:cBhvr>
                                      <p:tavLst>
                                        <p:tav tm="0">
                                          <p:val>
                                            <p:clrVal>
                                              <a:schemeClr val="accent2"/>
                                            </p:clrVal>
                                          </p:val>
                                        </p:tav>
                                        <p:tav tm="50000">
                                          <p:val>
                                            <p:clrVal>
                                              <a:schemeClr val="hlink"/>
                                            </p:clrVal>
                                          </p:val>
                                        </p:tav>
                                      </p:tavLst>
                                    </p:anim>
                                    <p:set>
                                      <p:cBhvr>
                                        <p:cTn id="20" dur="80"/>
                                        <p:tgtEl>
                                          <p:spTgt spid="13">
                                            <p:txEl>
                                              <p:pRg st="2" end="2"/>
                                            </p:txEl>
                                          </p:spTgt>
                                        </p:tgtEl>
                                        <p:attrNameLst>
                                          <p:attrName>fill.type</p:attrName>
                                        </p:attrNameLst>
                                      </p:cBhvr>
                                      <p:to>
                                        <p:strVal val="solid"/>
                                      </p:to>
                                    </p:set>
                                  </p:childTnLst>
                                </p:cTn>
                              </p:par>
                            </p:childTnLst>
                          </p:cTn>
                        </p:par>
                        <p:par>
                          <p:cTn id="21" fill="hold" nodeType="afterGroup">
                            <p:stCondLst>
                              <p:cond delay="6000"/>
                            </p:stCondLst>
                            <p:childTnLst>
                              <p:par>
                                <p:cTn id="22" presetID="18" presetClass="entr" presetSubtype="12"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strips(downLeft)">
                                      <p:cBhvr>
                                        <p:cTn id="24" dur="500"/>
                                        <p:tgtEl>
                                          <p:spTgt spid="10"/>
                                        </p:tgtEl>
                                      </p:cBhvr>
                                    </p:animEffect>
                                  </p:childTnLst>
                                </p:cTn>
                              </p:par>
                              <p:par>
                                <p:cTn id="25" presetID="18" presetClass="entr" presetSubtype="6"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strips(downRight)">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AFB9253-D2D5-4AD8-9DBC-8D1DCAA8250B}"/>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7BB6D7C4-35F5-4643-B2C4-515824B382FE}"/>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0613AD77-91D5-4C3F-8D6B-68A2360E0ECD}"/>
              </a:ext>
            </a:extLst>
          </p:cNvPr>
          <p:cNvSpPr/>
          <p:nvPr/>
        </p:nvSpPr>
        <p:spPr>
          <a:xfrm>
            <a:off x="188913" y="954088"/>
            <a:ext cx="10501312" cy="4779962"/>
          </a:xfrm>
          <a:prstGeom prst="rect">
            <a:avLst/>
          </a:prstGeom>
          <a:noFill/>
          <a:effectLst>
            <a:outerShdw blurRad="50800" dist="38100" dir="2700000" algn="tl" rotWithShape="0">
              <a:prstClr val="black">
                <a:alpha val="40000"/>
              </a:prstClr>
            </a:outerShdw>
          </a:effectLst>
        </p:spPr>
        <p:txBody>
          <a:bodyPr>
            <a:normAutofit/>
          </a:bodyPr>
          <a:lstStyle/>
          <a:p>
            <a:pPr algn="ctr" defTabSz="1022482" eaLnBrk="1" fontAlgn="auto" hangingPunct="1">
              <a:spcBef>
                <a:spcPts val="0"/>
              </a:spcBef>
              <a:spcAft>
                <a:spcPts val="0"/>
              </a:spcAft>
              <a:defRPr/>
            </a:pPr>
            <a:r>
              <a:rPr lang="ru-RU" sz="6000" b="1" dirty="0">
                <a:solidFill>
                  <a:srgbClr val="0070C0"/>
                </a:solidFill>
                <a:latin typeface="Times New Roman" pitchFamily="18" charset="0"/>
                <a:cs typeface="Times New Roman" pitchFamily="18" charset="0"/>
              </a:rPr>
              <a:t>Приоритетными направлениями  деятельности городской ветеранской организации являются:</a:t>
            </a:r>
          </a:p>
        </p:txBody>
      </p:sp>
      <p:pic>
        <p:nvPicPr>
          <p:cNvPr id="9" name="Picture 1" descr="C:\Users\Evgendormaster\Pictures\совет ветеранов.png">
            <a:extLst>
              <a:ext uri="{FF2B5EF4-FFF2-40B4-BE49-F238E27FC236}">
                <a16:creationId xmlns:a16="http://schemas.microsoft.com/office/drawing/2014/main" id="{20CD6358-8AFC-40E2-A7A4-6C1D3890609B}"/>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A2F7128C-8DDE-4E55-AE69-8C4F37517E27}"/>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9223" name="Рисунок 10">
            <a:extLst>
              <a:ext uri="{FF2B5EF4-FFF2-40B4-BE49-F238E27FC236}">
                <a16:creationId xmlns:a16="http://schemas.microsoft.com/office/drawing/2014/main" id="{FFB77223-ACE6-4E05-84DF-DE36FEFC4D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0D6F3694-D9CB-41D5-AC4D-FBF3A6140E84}"/>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39B161F-2128-4D43-B68E-EC3202808ED8}"/>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8E5D699A-E659-4641-93EA-29D2B687FC27}"/>
              </a:ext>
            </a:extLst>
          </p:cNvPr>
          <p:cNvSpPr>
            <a:spLocks noChangeArrowheads="1"/>
          </p:cNvSpPr>
          <p:nvPr/>
        </p:nvSpPr>
        <p:spPr bwMode="auto">
          <a:xfrm>
            <a:off x="331788" y="1382713"/>
            <a:ext cx="1000125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buFont typeface="Wingdings" panose="05000000000000000000" pitchFamily="2" charset="2"/>
              <a:buChar char="§"/>
            </a:pPr>
            <a:r>
              <a:rPr lang="ru-RU" altLang="ru-RU" sz="3200" b="1">
                <a:solidFill>
                  <a:srgbClr val="0070C0"/>
                </a:solidFill>
                <a:latin typeface="Times New Yorker"/>
                <a:cs typeface="Times New Roman" panose="02020603050405020304" pitchFamily="18" charset="0"/>
              </a:rPr>
              <a:t>участие в решении социально-правовых вопросов  ветеранов и пенсионеров;</a:t>
            </a:r>
          </a:p>
          <a:p>
            <a:pPr eaLnBrk="1" hangingPunct="1">
              <a:buFont typeface="Wingdings" panose="05000000000000000000" pitchFamily="2" charset="2"/>
              <a:buChar char="§"/>
            </a:pPr>
            <a:r>
              <a:rPr lang="ru-RU" altLang="ru-RU" sz="3200" b="1">
                <a:solidFill>
                  <a:srgbClr val="0070C0"/>
                </a:solidFill>
                <a:latin typeface="Times New Yorker"/>
                <a:cs typeface="Times New Roman" panose="02020603050405020304" pitchFamily="18" charset="0"/>
              </a:rPr>
              <a:t>реализация социальных программ;</a:t>
            </a:r>
          </a:p>
          <a:p>
            <a:pPr eaLnBrk="1" hangingPunct="1">
              <a:buFont typeface="Wingdings" panose="05000000000000000000" pitchFamily="2" charset="2"/>
              <a:buChar char="§"/>
            </a:pPr>
            <a:r>
              <a:rPr lang="ru-RU" altLang="ru-RU" sz="3200" b="1">
                <a:solidFill>
                  <a:srgbClr val="0070C0"/>
                </a:solidFill>
                <a:latin typeface="Times New Yorker"/>
                <a:cs typeface="Times New Roman" panose="02020603050405020304" pitchFamily="18" charset="0"/>
              </a:rPr>
              <a:t>гражданско-патриотическое</a:t>
            </a:r>
            <a:r>
              <a:rPr lang="ru-RU" altLang="ru-RU" sz="3200" b="1">
                <a:solidFill>
                  <a:srgbClr val="0070C0"/>
                </a:solidFill>
                <a:latin typeface="Times New Yorker"/>
              </a:rPr>
              <a:t>  воспитание молодёжи;</a:t>
            </a:r>
          </a:p>
          <a:p>
            <a:pPr eaLnBrk="1" hangingPunct="1">
              <a:buFont typeface="Wingdings" panose="05000000000000000000" pitchFamily="2" charset="2"/>
              <a:buChar char="§"/>
            </a:pPr>
            <a:r>
              <a:rPr lang="ru-RU" altLang="ru-RU" sz="3200" b="1">
                <a:solidFill>
                  <a:srgbClr val="0070C0"/>
                </a:solidFill>
                <a:latin typeface="Times New Yorker"/>
              </a:rPr>
              <a:t> увековечение памяти погибших  защитников  Отечества и знатных земляков;</a:t>
            </a:r>
          </a:p>
          <a:p>
            <a:pPr eaLnBrk="1" hangingPunct="1">
              <a:buFont typeface="Wingdings" panose="05000000000000000000" pitchFamily="2" charset="2"/>
              <a:buChar char="§"/>
            </a:pPr>
            <a:r>
              <a:rPr lang="ru-RU" altLang="ru-RU" sz="3200" b="1">
                <a:solidFill>
                  <a:srgbClr val="0070C0"/>
                </a:solidFill>
                <a:latin typeface="Times New Yorker"/>
              </a:rPr>
              <a:t>организация досуга ветеранов;</a:t>
            </a:r>
          </a:p>
          <a:p>
            <a:pPr eaLnBrk="1" hangingPunct="1">
              <a:buFont typeface="Wingdings" panose="05000000000000000000" pitchFamily="2" charset="2"/>
              <a:buChar char="§"/>
            </a:pPr>
            <a:r>
              <a:rPr lang="ru-RU" altLang="ru-RU" sz="3200" b="1">
                <a:solidFill>
                  <a:srgbClr val="0070C0"/>
                </a:solidFill>
                <a:latin typeface="Times New Yorker"/>
              </a:rPr>
              <a:t>спортивно- оздоровительная  работа с людьми старшего  поколения.</a:t>
            </a:r>
          </a:p>
        </p:txBody>
      </p:sp>
      <p:sp>
        <p:nvSpPr>
          <p:cNvPr id="10244" name="Прямоугольник 15">
            <a:extLst>
              <a:ext uri="{FF2B5EF4-FFF2-40B4-BE49-F238E27FC236}">
                <a16:creationId xmlns:a16="http://schemas.microsoft.com/office/drawing/2014/main" id="{8CEEC862-89A6-4740-82CF-ECFB2744121C}"/>
              </a:ext>
            </a:extLst>
          </p:cNvPr>
          <p:cNvSpPr>
            <a:spLocks noChangeArrowheads="1"/>
          </p:cNvSpPr>
          <p:nvPr/>
        </p:nvSpPr>
        <p:spPr bwMode="auto">
          <a:xfrm>
            <a:off x="188913" y="1025525"/>
            <a:ext cx="10501312"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buFont typeface="Wingdings" panose="05000000000000000000" pitchFamily="2" charset="2"/>
              <a:buChar char="§"/>
            </a:pPr>
            <a:endParaRPr lang="ru-RU" altLang="ru-RU" sz="4000" b="1">
              <a:solidFill>
                <a:srgbClr val="0070C0"/>
              </a:solidFill>
              <a:latin typeface="Times New Roman" panose="02020603050405020304" pitchFamily="18" charset="0"/>
              <a:cs typeface="Times New Roman" panose="02020603050405020304" pitchFamily="18" charset="0"/>
            </a:endParaRPr>
          </a:p>
          <a:p>
            <a:pPr algn="ctr" eaLnBrk="1" hangingPunct="1">
              <a:buFont typeface="Wingdings" panose="05000000000000000000" pitchFamily="2" charset="2"/>
              <a:buChar char="§"/>
            </a:pPr>
            <a:endParaRPr lang="ru-RU" altLang="ru-RU" sz="4000" b="1">
              <a:solidFill>
                <a:srgbClr val="0070C0"/>
              </a:solidFill>
              <a:latin typeface="Times New Roman" panose="02020603050405020304" pitchFamily="18" charset="0"/>
              <a:cs typeface="Times New Roman" panose="02020603050405020304" pitchFamily="18" charset="0"/>
            </a:endParaRPr>
          </a:p>
          <a:p>
            <a:pPr algn="ctr" eaLnBrk="1" hangingPunct="1">
              <a:buFont typeface="Wingdings" panose="05000000000000000000" pitchFamily="2" charset="2"/>
              <a:buChar char="§"/>
            </a:pPr>
            <a:endParaRPr lang="ru-RU" altLang="ru-RU" sz="4000" b="1">
              <a:solidFill>
                <a:srgbClr val="0070C0"/>
              </a:solidFill>
              <a:latin typeface="Times New Roman" panose="02020603050405020304" pitchFamily="18" charset="0"/>
              <a:cs typeface="Times New Roman" panose="02020603050405020304" pitchFamily="18" charset="0"/>
            </a:endParaRPr>
          </a:p>
        </p:txBody>
      </p:sp>
      <p:pic>
        <p:nvPicPr>
          <p:cNvPr id="9" name="Picture 1" descr="C:\Users\Evgendormaster\Pictures\совет ветеранов.png">
            <a:extLst>
              <a:ext uri="{FF2B5EF4-FFF2-40B4-BE49-F238E27FC236}">
                <a16:creationId xmlns:a16="http://schemas.microsoft.com/office/drawing/2014/main" id="{FE46D26E-22EB-42D1-B13C-B4CFD6B3B453}"/>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F3069FD3-F556-4DCC-AFF8-9F85D8A7D33E}"/>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0247" name="Рисунок 10">
            <a:extLst>
              <a:ext uri="{FF2B5EF4-FFF2-40B4-BE49-F238E27FC236}">
                <a16:creationId xmlns:a16="http://schemas.microsoft.com/office/drawing/2014/main" id="{BBFA36C7-BAAF-426B-B4F6-8B83220DEA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5DBD62F2-3CD5-4D7D-9565-645722FEC969}"/>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7" dur="500"/>
                                        <p:tgtEl>
                                          <p:spTgt spid="13">
                                            <p:txEl>
                                              <p:pRg st="0" end="0"/>
                                            </p:txEl>
                                          </p:spTgt>
                                        </p:tgtEl>
                                      </p:cBhvr>
                                    </p:animEffect>
                                  </p:childTnLst>
                                </p:cTn>
                              </p:par>
                            </p:childTnLst>
                          </p:cTn>
                        </p:par>
                        <p:par>
                          <p:cTn id="8" fill="hold" nodeType="afterGroup">
                            <p:stCondLst>
                              <p:cond delay="500"/>
                            </p:stCondLst>
                            <p:childTnLst>
                              <p:par>
                                <p:cTn id="9" presetID="14" presetClass="entr" presetSubtype="10" fill="hold" nodeType="after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animEffect transition="in" filter="randombar(horizontal)">
                                      <p:cBhvr>
                                        <p:cTn id="11" dur="500"/>
                                        <p:tgtEl>
                                          <p:spTgt spid="13">
                                            <p:txEl>
                                              <p:pRg st="1" end="1"/>
                                            </p:txEl>
                                          </p:spTgt>
                                        </p:tgtEl>
                                      </p:cBhvr>
                                    </p:animEffect>
                                  </p:childTnLst>
                                </p:cTn>
                              </p:par>
                            </p:childTnLst>
                          </p:cTn>
                        </p:par>
                        <p:par>
                          <p:cTn id="12" fill="hold" nodeType="afterGroup">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animEffect transition="in" filter="randombar(horizontal)">
                                      <p:cBhvr>
                                        <p:cTn id="15" dur="500"/>
                                        <p:tgtEl>
                                          <p:spTgt spid="13">
                                            <p:txEl>
                                              <p:pRg st="2" end="2"/>
                                            </p:txEl>
                                          </p:spTgt>
                                        </p:tgtEl>
                                      </p:cBhvr>
                                    </p:animEffect>
                                  </p:childTnLst>
                                </p:cTn>
                              </p:par>
                            </p:childTnLst>
                          </p:cTn>
                        </p:par>
                        <p:par>
                          <p:cTn id="16" fill="hold" nodeType="afterGroup">
                            <p:stCondLst>
                              <p:cond delay="1500"/>
                            </p:stCondLst>
                            <p:childTnLst>
                              <p:par>
                                <p:cTn id="17" presetID="14" presetClass="entr" presetSubtype="10" fill="hold" nodeType="after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animEffect transition="in" filter="randombar(horizontal)">
                                      <p:cBhvr>
                                        <p:cTn id="19" dur="500"/>
                                        <p:tgtEl>
                                          <p:spTgt spid="13">
                                            <p:txEl>
                                              <p:pRg st="3" end="3"/>
                                            </p:txEl>
                                          </p:spTgt>
                                        </p:tgtEl>
                                      </p:cBhvr>
                                    </p:animEffect>
                                  </p:childTnLst>
                                </p:cTn>
                              </p:par>
                            </p:childTnLst>
                          </p:cTn>
                        </p:par>
                        <p:par>
                          <p:cTn id="20" fill="hold" nodeType="afterGroup">
                            <p:stCondLst>
                              <p:cond delay="2000"/>
                            </p:stCondLst>
                            <p:childTnLst>
                              <p:par>
                                <p:cTn id="21" presetID="14" presetClass="entr" presetSubtype="10" fill="hold" nodeType="afterEffect">
                                  <p:stCondLst>
                                    <p:cond delay="0"/>
                                  </p:stCondLst>
                                  <p:childTnLst>
                                    <p:set>
                                      <p:cBhvr>
                                        <p:cTn id="22" dur="1" fill="hold">
                                          <p:stCondLst>
                                            <p:cond delay="0"/>
                                          </p:stCondLst>
                                        </p:cTn>
                                        <p:tgtEl>
                                          <p:spTgt spid="13">
                                            <p:txEl>
                                              <p:pRg st="4" end="4"/>
                                            </p:txEl>
                                          </p:spTgt>
                                        </p:tgtEl>
                                        <p:attrNameLst>
                                          <p:attrName>style.visibility</p:attrName>
                                        </p:attrNameLst>
                                      </p:cBhvr>
                                      <p:to>
                                        <p:strVal val="visible"/>
                                      </p:to>
                                    </p:set>
                                    <p:animEffect transition="in" filter="randombar(horizontal)">
                                      <p:cBhvr>
                                        <p:cTn id="23" dur="500"/>
                                        <p:tgtEl>
                                          <p:spTgt spid="13">
                                            <p:txEl>
                                              <p:pRg st="4" end="4"/>
                                            </p:txEl>
                                          </p:spTgt>
                                        </p:tgtEl>
                                      </p:cBhvr>
                                    </p:animEffect>
                                  </p:childTnLst>
                                </p:cTn>
                              </p:par>
                            </p:childTnLst>
                          </p:cTn>
                        </p:par>
                        <p:par>
                          <p:cTn id="24" fill="hold" nodeType="afterGroup">
                            <p:stCondLst>
                              <p:cond delay="2500"/>
                            </p:stCondLst>
                            <p:childTnLst>
                              <p:par>
                                <p:cTn id="25" presetID="14" presetClass="entr" presetSubtype="10" fill="hold" nodeType="afterEffect">
                                  <p:stCondLst>
                                    <p:cond delay="0"/>
                                  </p:stCondLst>
                                  <p:childTnLst>
                                    <p:set>
                                      <p:cBhvr>
                                        <p:cTn id="26" dur="1" fill="hold">
                                          <p:stCondLst>
                                            <p:cond delay="0"/>
                                          </p:stCondLst>
                                        </p:cTn>
                                        <p:tgtEl>
                                          <p:spTgt spid="13">
                                            <p:txEl>
                                              <p:pRg st="5" end="5"/>
                                            </p:txEl>
                                          </p:spTgt>
                                        </p:tgtEl>
                                        <p:attrNameLst>
                                          <p:attrName>style.visibility</p:attrName>
                                        </p:attrNameLst>
                                      </p:cBhvr>
                                      <p:to>
                                        <p:strVal val="visible"/>
                                      </p:to>
                                    </p:set>
                                    <p:animEffect transition="in" filter="randombar(horizontal)">
                                      <p:cBhvr>
                                        <p:cTn id="27" dur="500"/>
                                        <p:tgtEl>
                                          <p:spTgt spid="1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6B04143-4163-4D08-ABC0-774ED68DE572}"/>
              </a:ext>
            </a:extLst>
          </p:cNvPr>
          <p:cNvSpPr txBox="1"/>
          <p:nvPr/>
        </p:nvSpPr>
        <p:spPr>
          <a:xfrm>
            <a:off x="2046288" y="239713"/>
            <a:ext cx="6615112" cy="1200150"/>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6CE1A339-91F8-41CC-B3A2-65E685919F0E}"/>
              </a:ext>
            </a:extLst>
          </p:cNvPr>
          <p:cNvSpPr/>
          <p:nvPr/>
        </p:nvSpPr>
        <p:spPr>
          <a:xfrm>
            <a:off x="474663" y="1454150"/>
            <a:ext cx="10001250" cy="3170238"/>
          </a:xfrm>
          <a:prstGeom prst="rect">
            <a:avLst/>
          </a:prstGeom>
        </p:spPr>
        <p:txBody>
          <a:bodyPr>
            <a:spAutoFit/>
          </a:bodyPr>
          <a:lstStyle/>
          <a:p>
            <a:pPr algn="ctr" defTabSz="1022482" eaLnBrk="1" fontAlgn="auto" hangingPunct="1">
              <a:spcBef>
                <a:spcPts val="0"/>
              </a:spcBef>
              <a:spcAft>
                <a:spcPts val="0"/>
              </a:spcAft>
              <a:defRPr/>
            </a:pP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9" name="Заголовок 18">
            <a:extLst>
              <a:ext uri="{FF2B5EF4-FFF2-40B4-BE49-F238E27FC236}">
                <a16:creationId xmlns:a16="http://schemas.microsoft.com/office/drawing/2014/main" id="{762FBAB5-86B4-4024-A566-F7C4961941AB}"/>
              </a:ext>
            </a:extLst>
          </p:cNvPr>
          <p:cNvSpPr>
            <a:spLocks noGrp="1"/>
          </p:cNvSpPr>
          <p:nvPr>
            <p:ph type="title"/>
          </p:nvPr>
        </p:nvSpPr>
        <p:spPr>
          <a:xfrm>
            <a:off x="2117725" y="96838"/>
            <a:ext cx="8643938" cy="1285875"/>
          </a:xfrm>
        </p:spPr>
        <p:txBody>
          <a:bodyPr rtlCol="0">
            <a:normAutofit fontScale="90000"/>
          </a:bodyPr>
          <a:lstStyle/>
          <a:p>
            <a:pPr algn="ctr" fontAlgn="auto">
              <a:spcAft>
                <a:spcPts val="0"/>
              </a:spcAft>
              <a:defRPr/>
            </a:pPr>
            <a:br>
              <a:rPr lang="ru-RU" sz="2700" dirty="0">
                <a:latin typeface="Times New Roman" pitchFamily="18" charset="0"/>
                <a:cs typeface="Times New Roman" pitchFamily="18" charset="0"/>
              </a:rPr>
            </a:br>
            <a:br>
              <a:rPr lang="ru-RU" sz="2700" dirty="0">
                <a:latin typeface="Times New Roman" pitchFamily="18" charset="0"/>
                <a:cs typeface="Times New Roman" pitchFamily="18" charset="0"/>
              </a:rPr>
            </a:br>
            <a:br>
              <a:rPr lang="ru-RU" sz="2700" dirty="0">
                <a:latin typeface="Times New Roman" pitchFamily="18" charset="0"/>
                <a:cs typeface="Times New Roman" pitchFamily="18" charset="0"/>
              </a:rPr>
            </a:br>
            <a:br>
              <a:rPr lang="ru-RU" sz="2700" dirty="0">
                <a:latin typeface="Times New Roman" pitchFamily="18" charset="0"/>
                <a:cs typeface="Times New Roman" pitchFamily="18" charset="0"/>
              </a:rPr>
            </a:br>
            <a:r>
              <a:rPr lang="ru-RU" sz="2700" dirty="0">
                <a:latin typeface="Times New Roman" pitchFamily="18" charset="0"/>
                <a:cs typeface="Times New Roman" pitchFamily="18" charset="0"/>
              </a:rPr>
              <a:t>  </a:t>
            </a:r>
            <a:r>
              <a:rPr lang="ru-RU" sz="2700" dirty="0">
                <a:solidFill>
                  <a:srgbClr val="0070C0"/>
                </a:solidFill>
                <a:latin typeface="Times New Roman" pitchFamily="18" charset="0"/>
                <a:cs typeface="Times New Roman" pitchFamily="18" charset="0"/>
              </a:rPr>
              <a:t>на 01.03.2020 г.общая численность ветеранов , пенсионеров         </a:t>
            </a:r>
            <a:r>
              <a:rPr lang="ru-RU" sz="5400" dirty="0">
                <a:solidFill>
                  <a:srgbClr val="0070C0"/>
                </a:solidFill>
                <a:latin typeface="Times New Roman" pitchFamily="18" charset="0"/>
                <a:cs typeface="Times New Roman" pitchFamily="18" charset="0"/>
              </a:rPr>
              <a:t>132004, </a:t>
            </a:r>
            <a:r>
              <a:rPr lang="ru-RU" sz="2700" dirty="0">
                <a:solidFill>
                  <a:srgbClr val="0070C0"/>
                </a:solidFill>
                <a:latin typeface="Times New Roman" pitchFamily="18" charset="0"/>
                <a:cs typeface="Times New Roman" pitchFamily="18" charset="0"/>
              </a:rPr>
              <a:t>состоит на учёте  -  </a:t>
            </a:r>
            <a:r>
              <a:rPr lang="ru-RU" sz="5300" dirty="0">
                <a:solidFill>
                  <a:srgbClr val="0070C0"/>
                </a:solidFill>
                <a:latin typeface="Times New Roman" pitchFamily="18" charset="0"/>
                <a:cs typeface="Times New Roman" pitchFamily="18" charset="0"/>
              </a:rPr>
              <a:t>99 000, </a:t>
            </a:r>
          </a:p>
        </p:txBody>
      </p:sp>
      <p:pic>
        <p:nvPicPr>
          <p:cNvPr id="18" name="Picture 3">
            <a:extLst>
              <a:ext uri="{FF2B5EF4-FFF2-40B4-BE49-F238E27FC236}">
                <a16:creationId xmlns:a16="http://schemas.microsoft.com/office/drawing/2014/main" id="{5999D3C8-46A5-481C-A78C-5AE2937F0110}"/>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tretch>
            <a:fillRect/>
          </a:stretch>
        </p:blipFill>
        <p:spPr>
          <a:xfrm>
            <a:off x="6118227" y="1882765"/>
            <a:ext cx="4745300" cy="3188248"/>
          </a:xfrm>
          <a:solidFill>
            <a:srgbClr val="FFFFFF">
              <a:shade val="85000"/>
            </a:srgbClr>
          </a:solidFill>
          <a:ln w="88900" cap="sq">
            <a:solidFill>
              <a:srgbClr val="FFFFFF"/>
            </a:solidFill>
          </a:ln>
          <a:effectLst>
            <a:outerShdw blurRad="55000" dist="18000" dir="5400000" algn="tl" rotWithShape="0">
              <a:srgbClr val="000000">
                <a:alpha val="40000"/>
              </a:srgbClr>
            </a:outerShdw>
            <a:reflection blurRad="6350" stA="50000" endA="300" endPos="38500" dist="50800" dir="5400000" sy="-100000" algn="bl" rotWithShape="0"/>
          </a:effectLst>
          <a:scene3d>
            <a:camera prst="perspectiveHeroicExtremeLeftFacing"/>
            <a:lightRig rig="twoPt" dir="t">
              <a:rot lat="0" lon="0" rev="7200000"/>
            </a:lightRig>
          </a:scene3d>
          <a:sp3d>
            <a:bevelT w="25400" h="19050"/>
            <a:contourClr>
              <a:srgbClr val="FFFFFF"/>
            </a:contourClr>
          </a:sp3d>
        </p:spPr>
      </p:pic>
      <p:sp>
        <p:nvSpPr>
          <p:cNvPr id="20" name="Текст 19">
            <a:extLst>
              <a:ext uri="{FF2B5EF4-FFF2-40B4-BE49-F238E27FC236}">
                <a16:creationId xmlns:a16="http://schemas.microsoft.com/office/drawing/2014/main" id="{76D61C2F-6A67-4CE9-A4F5-E308ABC662F7}"/>
              </a:ext>
            </a:extLst>
          </p:cNvPr>
          <p:cNvSpPr>
            <a:spLocks noGrp="1" noChangeArrowheads="1"/>
          </p:cNvSpPr>
          <p:nvPr>
            <p:ph type="body" sz="half" idx="2"/>
          </p:nvPr>
        </p:nvSpPr>
        <p:spPr>
          <a:xfrm>
            <a:off x="117475" y="1311275"/>
            <a:ext cx="6786563" cy="5000625"/>
          </a:xfrm>
        </p:spPr>
        <p:txBody>
          <a:bodyPr/>
          <a:lstStyle/>
          <a:p>
            <a:pPr>
              <a:spcBef>
                <a:spcPct val="0"/>
              </a:spcBef>
            </a:pPr>
            <a:r>
              <a:rPr lang="ru-RU" altLang="ru-RU" sz="2400" b="1">
                <a:solidFill>
                  <a:srgbClr val="0070C0"/>
                </a:solidFill>
                <a:latin typeface="Times New Roman" panose="02020603050405020304" pitchFamily="18" charset="0"/>
                <a:cs typeface="Times New Roman" panose="02020603050405020304" pitchFamily="18" charset="0"/>
              </a:rPr>
              <a:t>                    что составляет  </a:t>
            </a:r>
            <a:r>
              <a:rPr lang="ru-RU" altLang="ru-RU" sz="4400" b="1">
                <a:solidFill>
                  <a:srgbClr val="0070C0"/>
                </a:solidFill>
                <a:latin typeface="Times New Roman" panose="02020603050405020304" pitchFamily="18" charset="0"/>
                <a:cs typeface="Times New Roman" panose="02020603050405020304" pitchFamily="18" charset="0"/>
              </a:rPr>
              <a:t>75%</a:t>
            </a:r>
            <a:r>
              <a:rPr lang="ru-RU" altLang="ru-RU" b="1">
                <a:solidFill>
                  <a:srgbClr val="0070C0"/>
                </a:solidFill>
                <a:latin typeface="Times New Roman" panose="02020603050405020304" pitchFamily="18" charset="0"/>
                <a:cs typeface="Times New Roman" panose="02020603050405020304" pitchFamily="18" charset="0"/>
              </a:rPr>
              <a:t>.</a:t>
            </a:r>
          </a:p>
          <a:p>
            <a:pPr>
              <a:spcBef>
                <a:spcPct val="0"/>
              </a:spcBef>
              <a:buFont typeface="Arial" panose="020B0604020202020204" pitchFamily="34" charset="0"/>
              <a:buChar char="•"/>
            </a:pPr>
            <a:r>
              <a:rPr lang="ru-RU" altLang="ru-RU" sz="2400" b="1">
                <a:solidFill>
                  <a:srgbClr val="0070C0"/>
                </a:solidFill>
                <a:latin typeface="Times New Roman" panose="02020603050405020304" pitchFamily="18" charset="0"/>
                <a:cs typeface="Times New Roman" panose="02020603050405020304" pitchFamily="18" charset="0"/>
              </a:rPr>
              <a:t>    </a:t>
            </a:r>
            <a:r>
              <a:rPr lang="ru-RU" altLang="ru-RU" sz="3600" b="1">
                <a:solidFill>
                  <a:srgbClr val="0070C0"/>
                </a:solidFill>
                <a:latin typeface="Times New Roman" panose="02020603050405020304" pitchFamily="18" charset="0"/>
                <a:cs typeface="Times New Roman" panose="02020603050405020304" pitchFamily="18" charset="0"/>
              </a:rPr>
              <a:t>130  </a:t>
            </a:r>
            <a:r>
              <a:rPr lang="ru-RU" altLang="ru-RU" sz="2400" b="1">
                <a:solidFill>
                  <a:srgbClr val="0070C0"/>
                </a:solidFill>
                <a:latin typeface="Times New Roman" panose="02020603050405020304" pitchFamily="18" charset="0"/>
                <a:cs typeface="Times New Roman" panose="02020603050405020304" pitchFamily="18" charset="0"/>
              </a:rPr>
              <a:t> -   инвалидов  и участников  Великой Отечественной  войны, </a:t>
            </a:r>
          </a:p>
          <a:p>
            <a:pPr>
              <a:spcBef>
                <a:spcPct val="0"/>
              </a:spcBef>
              <a:buFont typeface="Arial" panose="020B0604020202020204" pitchFamily="34" charset="0"/>
              <a:buChar char="•"/>
            </a:pPr>
            <a:r>
              <a:rPr lang="ru-RU" altLang="ru-RU" sz="3600" b="1">
                <a:solidFill>
                  <a:srgbClr val="0070C0"/>
                </a:solidFill>
                <a:latin typeface="Times New Roman" panose="02020603050405020304" pitchFamily="18" charset="0"/>
                <a:cs typeface="Times New Roman" panose="02020603050405020304" pitchFamily="18" charset="0"/>
              </a:rPr>
              <a:t>1916  </a:t>
            </a:r>
            <a:r>
              <a:rPr lang="ru-RU" altLang="ru-RU" sz="2400" b="1">
                <a:solidFill>
                  <a:srgbClr val="0070C0"/>
                </a:solidFill>
                <a:latin typeface="Times New Roman" panose="02020603050405020304" pitchFamily="18" charset="0"/>
                <a:cs typeface="Times New Roman" panose="02020603050405020304" pitchFamily="18" charset="0"/>
              </a:rPr>
              <a:t> -   тружеников тыла,</a:t>
            </a:r>
          </a:p>
          <a:p>
            <a:pPr>
              <a:spcBef>
                <a:spcPct val="0"/>
              </a:spcBef>
              <a:buFont typeface="Arial" panose="020B0604020202020204" pitchFamily="34" charset="0"/>
              <a:buChar char="•"/>
            </a:pPr>
            <a:r>
              <a:rPr lang="ru-RU" altLang="ru-RU" sz="4000" b="1">
                <a:solidFill>
                  <a:srgbClr val="0070C0"/>
                </a:solidFill>
                <a:latin typeface="Times New Roman" panose="02020603050405020304" pitchFamily="18" charset="0"/>
                <a:cs typeface="Times New Roman" panose="02020603050405020304" pitchFamily="18" charset="0"/>
              </a:rPr>
              <a:t>    </a:t>
            </a:r>
            <a:r>
              <a:rPr lang="ru-RU" altLang="ru-RU" sz="3600" b="1">
                <a:solidFill>
                  <a:srgbClr val="0070C0"/>
                </a:solidFill>
                <a:latin typeface="Times New Roman" panose="02020603050405020304" pitchFamily="18" charset="0"/>
                <a:cs typeface="Times New Roman" panose="02020603050405020304" pitchFamily="18" charset="0"/>
              </a:rPr>
              <a:t>55 </a:t>
            </a:r>
            <a:r>
              <a:rPr lang="ru-RU" altLang="ru-RU" sz="4000" b="1">
                <a:solidFill>
                  <a:srgbClr val="0070C0"/>
                </a:solidFill>
                <a:latin typeface="Times New Roman" panose="02020603050405020304" pitchFamily="18" charset="0"/>
                <a:cs typeface="Times New Roman" panose="02020603050405020304" pitchFamily="18" charset="0"/>
              </a:rPr>
              <a:t> </a:t>
            </a:r>
            <a:r>
              <a:rPr lang="ru-RU" altLang="ru-RU" sz="2400" b="1">
                <a:solidFill>
                  <a:srgbClr val="0070C0"/>
                </a:solidFill>
                <a:latin typeface="Times New Roman" panose="02020603050405020304" pitchFamily="18" charset="0"/>
                <a:cs typeface="Times New Roman" panose="02020603050405020304" pitchFamily="18" charset="0"/>
              </a:rPr>
              <a:t>-   жителей блокадного Ленинграда,</a:t>
            </a:r>
          </a:p>
          <a:p>
            <a:pPr>
              <a:spcBef>
                <a:spcPct val="0"/>
              </a:spcBef>
              <a:buFont typeface="Arial" panose="020B0604020202020204" pitchFamily="34" charset="0"/>
              <a:buChar char="•"/>
            </a:pPr>
            <a:r>
              <a:rPr lang="ru-RU" altLang="ru-RU" sz="4000" b="1">
                <a:solidFill>
                  <a:srgbClr val="0070C0"/>
                </a:solidFill>
                <a:latin typeface="Times New Roman" panose="02020603050405020304" pitchFamily="18" charset="0"/>
                <a:cs typeface="Times New Roman" panose="02020603050405020304" pitchFamily="18" charset="0"/>
              </a:rPr>
              <a:t>    </a:t>
            </a:r>
            <a:r>
              <a:rPr lang="ru-RU" altLang="ru-RU" sz="3600" b="1">
                <a:solidFill>
                  <a:srgbClr val="0070C0"/>
                </a:solidFill>
                <a:latin typeface="Times New Roman" panose="02020603050405020304" pitchFamily="18" charset="0"/>
                <a:cs typeface="Times New Roman" panose="02020603050405020304" pitchFamily="18" charset="0"/>
              </a:rPr>
              <a:t>63</a:t>
            </a:r>
            <a:r>
              <a:rPr lang="ru-RU" altLang="ru-RU" sz="4000" b="1">
                <a:solidFill>
                  <a:srgbClr val="0070C0"/>
                </a:solidFill>
                <a:latin typeface="Times New Roman" panose="02020603050405020304" pitchFamily="18" charset="0"/>
                <a:cs typeface="Times New Roman" panose="02020603050405020304" pitchFamily="18" charset="0"/>
              </a:rPr>
              <a:t>  </a:t>
            </a:r>
            <a:r>
              <a:rPr lang="ru-RU" altLang="ru-RU" sz="2400" b="1">
                <a:solidFill>
                  <a:srgbClr val="0070C0"/>
                </a:solidFill>
                <a:latin typeface="Times New Roman" panose="02020603050405020304" pitchFamily="18" charset="0"/>
                <a:cs typeface="Times New Roman" panose="02020603050405020304" pitchFamily="18" charset="0"/>
              </a:rPr>
              <a:t>-   несовершеннолетних узников фашизма,</a:t>
            </a:r>
          </a:p>
          <a:p>
            <a:pPr>
              <a:spcBef>
                <a:spcPct val="0"/>
              </a:spcBef>
              <a:buFont typeface="Arial" panose="020B0604020202020204" pitchFamily="34" charset="0"/>
              <a:buChar char="•"/>
            </a:pPr>
            <a:r>
              <a:rPr lang="ru-RU" altLang="ru-RU" sz="3600" b="1">
                <a:solidFill>
                  <a:srgbClr val="0070C0"/>
                </a:solidFill>
                <a:latin typeface="Times New Roman" panose="02020603050405020304" pitchFamily="18" charset="0"/>
                <a:cs typeface="Times New Roman" panose="02020603050405020304" pitchFamily="18" charset="0"/>
              </a:rPr>
              <a:t>  3917  </a:t>
            </a:r>
            <a:r>
              <a:rPr lang="ru-RU" altLang="ru-RU" sz="2400" b="1">
                <a:solidFill>
                  <a:srgbClr val="0070C0"/>
                </a:solidFill>
                <a:latin typeface="Times New Roman" panose="02020603050405020304" pitchFamily="18" charset="0"/>
                <a:cs typeface="Times New Roman" panose="02020603050405020304" pitchFamily="18" charset="0"/>
              </a:rPr>
              <a:t>- детей войны,</a:t>
            </a:r>
          </a:p>
          <a:p>
            <a:pPr>
              <a:spcBef>
                <a:spcPct val="0"/>
              </a:spcBef>
              <a:buFont typeface="Arial" panose="020B0604020202020204" pitchFamily="34" charset="0"/>
              <a:buChar char="•"/>
            </a:pPr>
            <a:r>
              <a:rPr lang="ru-RU" altLang="ru-RU" sz="3200" b="1">
                <a:solidFill>
                  <a:srgbClr val="0070C0"/>
                </a:solidFill>
                <a:latin typeface="Times New Roman" panose="02020603050405020304" pitchFamily="18" charset="0"/>
                <a:cs typeface="Times New Roman" panose="02020603050405020304" pitchFamily="18" charset="0"/>
              </a:rPr>
              <a:t>   53 789  </a:t>
            </a:r>
            <a:r>
              <a:rPr lang="ru-RU" altLang="ru-RU" sz="2800" b="1">
                <a:solidFill>
                  <a:srgbClr val="0070C0"/>
                </a:solidFill>
                <a:latin typeface="Times New Roman" panose="02020603050405020304" pitchFamily="18" charset="0"/>
                <a:cs typeface="Times New Roman" panose="02020603050405020304" pitchFamily="18" charset="0"/>
              </a:rPr>
              <a:t>- </a:t>
            </a:r>
            <a:r>
              <a:rPr lang="ru-RU" altLang="ru-RU" sz="2400" b="1">
                <a:solidFill>
                  <a:srgbClr val="0070C0"/>
                </a:solidFill>
                <a:latin typeface="Times New Roman" panose="02020603050405020304" pitchFamily="18" charset="0"/>
                <a:cs typeface="Times New Roman" panose="02020603050405020304" pitchFamily="18" charset="0"/>
              </a:rPr>
              <a:t>ветеранов труда.</a:t>
            </a:r>
          </a:p>
          <a:p>
            <a:pPr>
              <a:spcBef>
                <a:spcPct val="0"/>
              </a:spcBef>
            </a:pPr>
            <a:endParaRPr lang="ru-RU" altLang="ru-RU" sz="4400" b="1">
              <a:solidFill>
                <a:srgbClr val="0070C0"/>
              </a:solidFill>
              <a:latin typeface="Times New Roman" panose="02020603050405020304" pitchFamily="18" charset="0"/>
              <a:cs typeface="Times New Roman" panose="02020603050405020304" pitchFamily="18" charset="0"/>
            </a:endParaRPr>
          </a:p>
        </p:txBody>
      </p:sp>
      <p:pic>
        <p:nvPicPr>
          <p:cNvPr id="11" name="Picture 1" descr="C:\Users\Evgendormaster\Pictures\совет ветеранов.png">
            <a:extLst>
              <a:ext uri="{FF2B5EF4-FFF2-40B4-BE49-F238E27FC236}">
                <a16:creationId xmlns:a16="http://schemas.microsoft.com/office/drawing/2014/main" id="{4B7B2BD2-5681-49F5-9B62-796B4E6D345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2" name="Рисунок 11" descr="https://upload.wikimedia.org/wikipedia/commons/thumb/8/8b/Kemerovo_COA.svg/1200px-Kemerovo_COA.svg.png">
            <a:extLst>
              <a:ext uri="{FF2B5EF4-FFF2-40B4-BE49-F238E27FC236}">
                <a16:creationId xmlns:a16="http://schemas.microsoft.com/office/drawing/2014/main" id="{1434077E-D544-47FE-8717-6488B9CF5CE3}"/>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1273" name="Рисунок 13">
            <a:extLst>
              <a:ext uri="{FF2B5EF4-FFF2-40B4-BE49-F238E27FC236}">
                <a16:creationId xmlns:a16="http://schemas.microsoft.com/office/drawing/2014/main" id="{01795785-9E0D-4137-90FA-50DAE5DD64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a:extLst>
              <a:ext uri="{FF2B5EF4-FFF2-40B4-BE49-F238E27FC236}">
                <a16:creationId xmlns:a16="http://schemas.microsoft.com/office/drawing/2014/main" id="{500EF43D-2B9E-497E-9FF5-6EBE75958E44}"/>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par>
                                <p:cTn id="11" presetID="53"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childTnLst>
                          </p:cTn>
                        </p:par>
                        <p:par>
                          <p:cTn id="16" fill="hold" nodeType="afterGroup">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20">
                                            <p:txEl>
                                              <p:pRg st="0" end="0"/>
                                            </p:txEl>
                                          </p:spTgt>
                                        </p:tgtEl>
                                        <p:attrNameLst>
                                          <p:attrName>style.visibility</p:attrName>
                                        </p:attrNameLst>
                                      </p:cBhvr>
                                      <p:to>
                                        <p:strVal val="visible"/>
                                      </p:to>
                                    </p:set>
                                    <p:anim calcmode="lin" valueType="num">
                                      <p:cBhvr>
                                        <p:cTn id="19"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21" dur="500"/>
                                        <p:tgtEl>
                                          <p:spTgt spid="20">
                                            <p:txEl>
                                              <p:pRg st="0" end="0"/>
                                            </p:txEl>
                                          </p:spTgt>
                                        </p:tgtEl>
                                      </p:cBhvr>
                                    </p:animEffect>
                                  </p:childTnLst>
                                </p:cTn>
                              </p:par>
                            </p:childTnLst>
                          </p:cTn>
                        </p:par>
                        <p:par>
                          <p:cTn id="22" fill="hold" nodeType="afterGroup">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20">
                                            <p:txEl>
                                              <p:pRg st="1" end="1"/>
                                            </p:txEl>
                                          </p:spTgt>
                                        </p:tgtEl>
                                        <p:attrNameLst>
                                          <p:attrName>style.visibility</p:attrName>
                                        </p:attrNameLst>
                                      </p:cBhvr>
                                      <p:to>
                                        <p:strVal val="visible"/>
                                      </p:to>
                                    </p:set>
                                    <p:anim calcmode="lin" valueType="num">
                                      <p:cBhvr>
                                        <p:cTn id="25" dur="500" fill="hold"/>
                                        <p:tgtEl>
                                          <p:spTgt spid="20">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20">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20">
                                            <p:txEl>
                                              <p:pRg st="1" end="1"/>
                                            </p:txEl>
                                          </p:spTgt>
                                        </p:tgtEl>
                                      </p:cBhvr>
                                    </p:animEffect>
                                  </p:childTnLst>
                                </p:cTn>
                              </p:par>
                            </p:childTnLst>
                          </p:cTn>
                        </p:par>
                        <p:par>
                          <p:cTn id="28" fill="hold" nodeType="afterGroup">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20">
                                            <p:txEl>
                                              <p:pRg st="2" end="2"/>
                                            </p:txEl>
                                          </p:spTgt>
                                        </p:tgtEl>
                                        <p:attrNameLst>
                                          <p:attrName>style.visibility</p:attrName>
                                        </p:attrNameLst>
                                      </p:cBhvr>
                                      <p:to>
                                        <p:strVal val="visible"/>
                                      </p:to>
                                    </p:set>
                                    <p:anim calcmode="lin" valueType="num">
                                      <p:cBhvr>
                                        <p:cTn id="31" dur="500" fill="hold"/>
                                        <p:tgtEl>
                                          <p:spTgt spid="20">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20">
                                            <p:txEl>
                                              <p:pRg st="2" end="2"/>
                                            </p:txEl>
                                          </p:spTgt>
                                        </p:tgtEl>
                                        <p:attrNameLst>
                                          <p:attrName>ppt_h</p:attrName>
                                        </p:attrNameLst>
                                      </p:cBhvr>
                                      <p:tavLst>
                                        <p:tav tm="0">
                                          <p:val>
                                            <p:fltVal val="0"/>
                                          </p:val>
                                        </p:tav>
                                        <p:tav tm="100000">
                                          <p:val>
                                            <p:strVal val="#ppt_h"/>
                                          </p:val>
                                        </p:tav>
                                      </p:tavLst>
                                    </p:anim>
                                    <p:animEffect transition="in" filter="fade">
                                      <p:cBhvr>
                                        <p:cTn id="33" dur="500"/>
                                        <p:tgtEl>
                                          <p:spTgt spid="20">
                                            <p:txEl>
                                              <p:pRg st="2" end="2"/>
                                            </p:txEl>
                                          </p:spTgt>
                                        </p:tgtEl>
                                      </p:cBhvr>
                                    </p:animEffect>
                                  </p:childTnLst>
                                </p:cTn>
                              </p:par>
                            </p:childTnLst>
                          </p:cTn>
                        </p:par>
                        <p:par>
                          <p:cTn id="34" fill="hold" nodeType="afterGroup">
                            <p:stCondLst>
                              <p:cond delay="2500"/>
                            </p:stCondLst>
                            <p:childTnLst>
                              <p:par>
                                <p:cTn id="35" presetID="53" presetClass="entr" presetSubtype="0" fill="hold" grpId="0" nodeType="afterEffect">
                                  <p:stCondLst>
                                    <p:cond delay="0"/>
                                  </p:stCondLst>
                                  <p:childTnLst>
                                    <p:set>
                                      <p:cBhvr>
                                        <p:cTn id="36" dur="1" fill="hold">
                                          <p:stCondLst>
                                            <p:cond delay="0"/>
                                          </p:stCondLst>
                                        </p:cTn>
                                        <p:tgtEl>
                                          <p:spTgt spid="20">
                                            <p:txEl>
                                              <p:pRg st="3" end="3"/>
                                            </p:txEl>
                                          </p:spTgt>
                                        </p:tgtEl>
                                        <p:attrNameLst>
                                          <p:attrName>style.visibility</p:attrName>
                                        </p:attrNameLst>
                                      </p:cBhvr>
                                      <p:to>
                                        <p:strVal val="visible"/>
                                      </p:to>
                                    </p:set>
                                    <p:anim calcmode="lin" valueType="num">
                                      <p:cBhvr>
                                        <p:cTn id="37" dur="500" fill="hold"/>
                                        <p:tgtEl>
                                          <p:spTgt spid="20">
                                            <p:txEl>
                                              <p:pRg st="3" end="3"/>
                                            </p:txEl>
                                          </p:spTgt>
                                        </p:tgtEl>
                                        <p:attrNameLst>
                                          <p:attrName>ppt_w</p:attrName>
                                        </p:attrNameLst>
                                      </p:cBhvr>
                                      <p:tavLst>
                                        <p:tav tm="0">
                                          <p:val>
                                            <p:fltVal val="0"/>
                                          </p:val>
                                        </p:tav>
                                        <p:tav tm="100000">
                                          <p:val>
                                            <p:strVal val="#ppt_w"/>
                                          </p:val>
                                        </p:tav>
                                      </p:tavLst>
                                    </p:anim>
                                    <p:anim calcmode="lin" valueType="num">
                                      <p:cBhvr>
                                        <p:cTn id="38" dur="500" fill="hold"/>
                                        <p:tgtEl>
                                          <p:spTgt spid="20">
                                            <p:txEl>
                                              <p:pRg st="3" end="3"/>
                                            </p:txEl>
                                          </p:spTgt>
                                        </p:tgtEl>
                                        <p:attrNameLst>
                                          <p:attrName>ppt_h</p:attrName>
                                        </p:attrNameLst>
                                      </p:cBhvr>
                                      <p:tavLst>
                                        <p:tav tm="0">
                                          <p:val>
                                            <p:fltVal val="0"/>
                                          </p:val>
                                        </p:tav>
                                        <p:tav tm="100000">
                                          <p:val>
                                            <p:strVal val="#ppt_h"/>
                                          </p:val>
                                        </p:tav>
                                      </p:tavLst>
                                    </p:anim>
                                    <p:animEffect transition="in" filter="fade">
                                      <p:cBhvr>
                                        <p:cTn id="39" dur="500"/>
                                        <p:tgtEl>
                                          <p:spTgt spid="20">
                                            <p:txEl>
                                              <p:pRg st="3" end="3"/>
                                            </p:txEl>
                                          </p:spTgt>
                                        </p:tgtEl>
                                      </p:cBhvr>
                                    </p:animEffect>
                                  </p:childTnLst>
                                </p:cTn>
                              </p:par>
                            </p:childTnLst>
                          </p:cTn>
                        </p:par>
                        <p:par>
                          <p:cTn id="40" fill="hold" nodeType="afterGroup">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20">
                                            <p:txEl>
                                              <p:pRg st="4" end="4"/>
                                            </p:txEl>
                                          </p:spTgt>
                                        </p:tgtEl>
                                        <p:attrNameLst>
                                          <p:attrName>style.visibility</p:attrName>
                                        </p:attrNameLst>
                                      </p:cBhvr>
                                      <p:to>
                                        <p:strVal val="visible"/>
                                      </p:to>
                                    </p:set>
                                    <p:anim calcmode="lin" valueType="num">
                                      <p:cBhvr>
                                        <p:cTn id="43" dur="500" fill="hold"/>
                                        <p:tgtEl>
                                          <p:spTgt spid="20">
                                            <p:txEl>
                                              <p:pRg st="4" end="4"/>
                                            </p:txEl>
                                          </p:spTgt>
                                        </p:tgtEl>
                                        <p:attrNameLst>
                                          <p:attrName>ppt_w</p:attrName>
                                        </p:attrNameLst>
                                      </p:cBhvr>
                                      <p:tavLst>
                                        <p:tav tm="0">
                                          <p:val>
                                            <p:fltVal val="0"/>
                                          </p:val>
                                        </p:tav>
                                        <p:tav tm="100000">
                                          <p:val>
                                            <p:strVal val="#ppt_w"/>
                                          </p:val>
                                        </p:tav>
                                      </p:tavLst>
                                    </p:anim>
                                    <p:anim calcmode="lin" valueType="num">
                                      <p:cBhvr>
                                        <p:cTn id="44" dur="500" fill="hold"/>
                                        <p:tgtEl>
                                          <p:spTgt spid="20">
                                            <p:txEl>
                                              <p:pRg st="4" end="4"/>
                                            </p:txEl>
                                          </p:spTgt>
                                        </p:tgtEl>
                                        <p:attrNameLst>
                                          <p:attrName>ppt_h</p:attrName>
                                        </p:attrNameLst>
                                      </p:cBhvr>
                                      <p:tavLst>
                                        <p:tav tm="0">
                                          <p:val>
                                            <p:fltVal val="0"/>
                                          </p:val>
                                        </p:tav>
                                        <p:tav tm="100000">
                                          <p:val>
                                            <p:strVal val="#ppt_h"/>
                                          </p:val>
                                        </p:tav>
                                      </p:tavLst>
                                    </p:anim>
                                    <p:animEffect transition="in" filter="fade">
                                      <p:cBhvr>
                                        <p:cTn id="45" dur="500"/>
                                        <p:tgtEl>
                                          <p:spTgt spid="20">
                                            <p:txEl>
                                              <p:pRg st="4" end="4"/>
                                            </p:txEl>
                                          </p:spTgt>
                                        </p:tgtEl>
                                      </p:cBhvr>
                                    </p:animEffect>
                                  </p:childTnLst>
                                </p:cTn>
                              </p:par>
                            </p:childTnLst>
                          </p:cTn>
                        </p:par>
                        <p:par>
                          <p:cTn id="46" fill="hold" nodeType="afterGroup">
                            <p:stCondLst>
                              <p:cond delay="3500"/>
                            </p:stCondLst>
                            <p:childTnLst>
                              <p:par>
                                <p:cTn id="47" presetID="53" presetClass="entr" presetSubtype="0" fill="hold" grpId="0" nodeType="afterEffect">
                                  <p:stCondLst>
                                    <p:cond delay="0"/>
                                  </p:stCondLst>
                                  <p:childTnLst>
                                    <p:set>
                                      <p:cBhvr>
                                        <p:cTn id="48" dur="1" fill="hold">
                                          <p:stCondLst>
                                            <p:cond delay="0"/>
                                          </p:stCondLst>
                                        </p:cTn>
                                        <p:tgtEl>
                                          <p:spTgt spid="20">
                                            <p:txEl>
                                              <p:pRg st="5" end="5"/>
                                            </p:txEl>
                                          </p:spTgt>
                                        </p:tgtEl>
                                        <p:attrNameLst>
                                          <p:attrName>style.visibility</p:attrName>
                                        </p:attrNameLst>
                                      </p:cBhvr>
                                      <p:to>
                                        <p:strVal val="visible"/>
                                      </p:to>
                                    </p:set>
                                    <p:anim calcmode="lin" valueType="num">
                                      <p:cBhvr>
                                        <p:cTn id="49" dur="500" fill="hold"/>
                                        <p:tgtEl>
                                          <p:spTgt spid="20">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20">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20">
                                            <p:txEl>
                                              <p:pRg st="5" end="5"/>
                                            </p:txEl>
                                          </p:spTgt>
                                        </p:tgtEl>
                                      </p:cBhvr>
                                    </p:animEffect>
                                  </p:childTnLst>
                                </p:cTn>
                              </p:par>
                            </p:childTnLst>
                          </p:cTn>
                        </p:par>
                        <p:par>
                          <p:cTn id="52" fill="hold" nodeType="afterGroup">
                            <p:stCondLst>
                              <p:cond delay="4000"/>
                            </p:stCondLst>
                            <p:childTnLst>
                              <p:par>
                                <p:cTn id="53" presetID="53" presetClass="entr" presetSubtype="0" fill="hold" grpId="0" nodeType="afterEffect">
                                  <p:stCondLst>
                                    <p:cond delay="0"/>
                                  </p:stCondLst>
                                  <p:childTnLst>
                                    <p:set>
                                      <p:cBhvr>
                                        <p:cTn id="54" dur="1" fill="hold">
                                          <p:stCondLst>
                                            <p:cond delay="0"/>
                                          </p:stCondLst>
                                        </p:cTn>
                                        <p:tgtEl>
                                          <p:spTgt spid="20">
                                            <p:txEl>
                                              <p:pRg st="6" end="6"/>
                                            </p:txEl>
                                          </p:spTgt>
                                        </p:tgtEl>
                                        <p:attrNameLst>
                                          <p:attrName>style.visibility</p:attrName>
                                        </p:attrNameLst>
                                      </p:cBhvr>
                                      <p:to>
                                        <p:strVal val="visible"/>
                                      </p:to>
                                    </p:set>
                                    <p:anim calcmode="lin" valueType="num">
                                      <p:cBhvr>
                                        <p:cTn id="55" dur="500" fill="hold"/>
                                        <p:tgtEl>
                                          <p:spTgt spid="20">
                                            <p:txEl>
                                              <p:pRg st="6" end="6"/>
                                            </p:txEl>
                                          </p:spTgt>
                                        </p:tgtEl>
                                        <p:attrNameLst>
                                          <p:attrName>ppt_w</p:attrName>
                                        </p:attrNameLst>
                                      </p:cBhvr>
                                      <p:tavLst>
                                        <p:tav tm="0">
                                          <p:val>
                                            <p:fltVal val="0"/>
                                          </p:val>
                                        </p:tav>
                                        <p:tav tm="100000">
                                          <p:val>
                                            <p:strVal val="#ppt_w"/>
                                          </p:val>
                                        </p:tav>
                                      </p:tavLst>
                                    </p:anim>
                                    <p:anim calcmode="lin" valueType="num">
                                      <p:cBhvr>
                                        <p:cTn id="56" dur="500" fill="hold"/>
                                        <p:tgtEl>
                                          <p:spTgt spid="20">
                                            <p:txEl>
                                              <p:pRg st="6" end="6"/>
                                            </p:txEl>
                                          </p:spTgt>
                                        </p:tgtEl>
                                        <p:attrNameLst>
                                          <p:attrName>ppt_h</p:attrName>
                                        </p:attrNameLst>
                                      </p:cBhvr>
                                      <p:tavLst>
                                        <p:tav tm="0">
                                          <p:val>
                                            <p:fltVal val="0"/>
                                          </p:val>
                                        </p:tav>
                                        <p:tav tm="100000">
                                          <p:val>
                                            <p:strVal val="#ppt_h"/>
                                          </p:val>
                                        </p:tav>
                                      </p:tavLst>
                                    </p:anim>
                                    <p:animEffect transition="in" filter="fade">
                                      <p:cBhvr>
                                        <p:cTn id="57" dur="500"/>
                                        <p:tgtEl>
                                          <p:spTgt spid="2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0C72F53-2151-4BB5-8791-FC40EBCFE01A}"/>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3898D65A-43FB-4A0B-A6BF-C2643D398038}"/>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pic>
        <p:nvPicPr>
          <p:cNvPr id="12" name="Picture 6" descr="https://www.svkem.ru/pictures/645.jpg">
            <a:extLst>
              <a:ext uri="{FF2B5EF4-FFF2-40B4-BE49-F238E27FC236}">
                <a16:creationId xmlns:a16="http://schemas.microsoft.com/office/drawing/2014/main" id="{895B9673-0700-4E56-9B33-A36B2F4587B9}"/>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tretch>
            <a:fillRect/>
          </a:stretch>
        </p:blipFill>
        <p:spPr bwMode="auto">
          <a:xfrm>
            <a:off x="219075" y="1389063"/>
            <a:ext cx="4899025" cy="4779962"/>
          </a:xfrm>
          <a:prstGeom prst="rect">
            <a:avLst/>
          </a:prstGeom>
          <a:noFill/>
          <a:ln>
            <a:noFill/>
          </a:ln>
          <a:effectLst>
            <a:outerShdw blurRad="50800" dist="38100" dir="2700000" algn="tl" rotWithShape="0">
              <a:prstClr val="black">
                <a:alpha val="40000"/>
              </a:prstClr>
            </a:outerShdw>
          </a:effectLst>
        </p:spPr>
      </p:pic>
      <p:pic>
        <p:nvPicPr>
          <p:cNvPr id="17" name="Picture 2" descr="https://www.svkem.ru/pictures/news/photo_1033.jpg">
            <a:extLst>
              <a:ext uri="{FF2B5EF4-FFF2-40B4-BE49-F238E27FC236}">
                <a16:creationId xmlns:a16="http://schemas.microsoft.com/office/drawing/2014/main" id="{11447195-858B-413D-B96F-3B472DB0945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1038" y="96838"/>
            <a:ext cx="4429125" cy="2952750"/>
          </a:xfrm>
          <a:prstGeom prst="rect">
            <a:avLst/>
          </a:prstGeom>
          <a:noFill/>
          <a:effectLst>
            <a:outerShdw blurRad="50800" dist="38100" dir="2700000" algn="tl" rotWithShape="0">
              <a:prstClr val="black">
                <a:alpha val="40000"/>
              </a:prstClr>
            </a:outerShdw>
          </a:effectLst>
        </p:spPr>
      </p:pic>
      <p:pic>
        <p:nvPicPr>
          <p:cNvPr id="19" name="Picture 8" descr="https://www.svkem.ru/pictures/646.jpg">
            <a:extLst>
              <a:ext uri="{FF2B5EF4-FFF2-40B4-BE49-F238E27FC236}">
                <a16:creationId xmlns:a16="http://schemas.microsoft.com/office/drawing/2014/main" id="{113064A5-7C9F-4156-B630-0430FC9FFDA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403850" y="3168650"/>
            <a:ext cx="6000750" cy="3143250"/>
          </a:xfrm>
          <a:prstGeom prst="rect">
            <a:avLst/>
          </a:prstGeom>
          <a:noFill/>
          <a:effectLst>
            <a:outerShdw blurRad="50800" dist="38100" dir="2700000" algn="tl" rotWithShape="0">
              <a:prstClr val="black">
                <a:alpha val="40000"/>
              </a:prstClr>
            </a:outerShdw>
          </a:effectLst>
        </p:spPr>
      </p:pic>
      <p:pic>
        <p:nvPicPr>
          <p:cNvPr id="11" name="Picture 1" descr="C:\Users\Evgendormaster\Pictures\совет ветеранов.png">
            <a:extLst>
              <a:ext uri="{FF2B5EF4-FFF2-40B4-BE49-F238E27FC236}">
                <a16:creationId xmlns:a16="http://schemas.microsoft.com/office/drawing/2014/main" id="{312C9F3C-88AB-421B-964B-1C8C312BBB8C}"/>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09B2CD11-27DF-4872-A55F-ACEFF0085690}"/>
              </a:ext>
            </a:extLst>
          </p:cNvPr>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297" name="Рисунок 14">
            <a:extLst>
              <a:ext uri="{FF2B5EF4-FFF2-40B4-BE49-F238E27FC236}">
                <a16:creationId xmlns:a16="http://schemas.microsoft.com/office/drawing/2014/main" id="{C7C36B65-81D7-4E69-B349-5718AEE2C04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Рисунок 15">
            <a:extLst>
              <a:ext uri="{FF2B5EF4-FFF2-40B4-BE49-F238E27FC236}">
                <a16:creationId xmlns:a16="http://schemas.microsoft.com/office/drawing/2014/main" id="{896BAAD3-73EF-4B93-8790-DACDCEC33A43}"/>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par>
                          <p:cTn id="8" fill="hold" nodeType="afterGroup">
                            <p:stCondLst>
                              <p:cond delay="200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1000"/>
                                        <p:tgtEl>
                                          <p:spTgt spid="19"/>
                                        </p:tgtEl>
                                      </p:cBhvr>
                                    </p:animEffect>
                                    <p:anim calcmode="lin" valueType="num">
                                      <p:cBhvr>
                                        <p:cTn id="17" dur="1000" fill="hold"/>
                                        <p:tgtEl>
                                          <p:spTgt spid="19"/>
                                        </p:tgtEl>
                                        <p:attrNameLst>
                                          <p:attrName>ppt_x</p:attrName>
                                        </p:attrNameLst>
                                      </p:cBhvr>
                                      <p:tavLst>
                                        <p:tav tm="0">
                                          <p:val>
                                            <p:strVal val="#ppt_x"/>
                                          </p:val>
                                        </p:tav>
                                        <p:tav tm="100000">
                                          <p:val>
                                            <p:strVal val="#ppt_x"/>
                                          </p:val>
                                        </p:tav>
                                      </p:tavLst>
                                    </p:anim>
                                    <p:anim calcmode="lin" valueType="num">
                                      <p:cBhvr>
                                        <p:cTn id="1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60C711E4-82C5-48C0-B2EB-24C057E7A91A}"/>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60350" y="1311275"/>
            <a:ext cx="6286500" cy="4357688"/>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8" name="Рисунок 7">
            <a:extLst>
              <a:ext uri="{FF2B5EF4-FFF2-40B4-BE49-F238E27FC236}">
                <a16:creationId xmlns:a16="http://schemas.microsoft.com/office/drawing/2014/main" id="{770CF4D2-40D0-4E36-81BA-6AEFCC88807D}"/>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832600" y="454025"/>
            <a:ext cx="4357688" cy="2571750"/>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3316" name="Содержимое 6">
            <a:extLst>
              <a:ext uri="{FF2B5EF4-FFF2-40B4-BE49-F238E27FC236}">
                <a16:creationId xmlns:a16="http://schemas.microsoft.com/office/drawing/2014/main" id="{4E9A68CD-5F17-4F5C-A613-32AB9DCA59D1}"/>
              </a:ext>
            </a:extLst>
          </p:cNvPr>
          <p:cNvSpPr txBox="1">
            <a:spLocks noChangeArrowheads="1"/>
          </p:cNvSpPr>
          <p:nvPr/>
        </p:nvSpPr>
        <p:spPr bwMode="auto">
          <a:xfrm>
            <a:off x="546100" y="1739900"/>
            <a:ext cx="103695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248" tIns="51124" rIns="102248" bIns="51124"/>
          <a:lstStyle>
            <a:lvl1pPr marL="382588" indent="-382588">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spcBef>
                <a:spcPct val="20000"/>
              </a:spcBef>
              <a:buFont typeface="Arial" panose="020B0604020202020204" pitchFamily="34" charset="0"/>
              <a:buChar char="•"/>
            </a:pPr>
            <a:endParaRPr lang="ru-RU" altLang="ru-RU" sz="3600"/>
          </a:p>
        </p:txBody>
      </p:sp>
      <p:sp>
        <p:nvSpPr>
          <p:cNvPr id="13317" name="Содержимое 6">
            <a:extLst>
              <a:ext uri="{FF2B5EF4-FFF2-40B4-BE49-F238E27FC236}">
                <a16:creationId xmlns:a16="http://schemas.microsoft.com/office/drawing/2014/main" id="{B50D5612-E1DB-4ADE-84D7-33196A822209}"/>
              </a:ext>
            </a:extLst>
          </p:cNvPr>
          <p:cNvSpPr txBox="1">
            <a:spLocks noChangeArrowheads="1"/>
          </p:cNvSpPr>
          <p:nvPr/>
        </p:nvSpPr>
        <p:spPr bwMode="auto">
          <a:xfrm>
            <a:off x="617538" y="1811338"/>
            <a:ext cx="103695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248" tIns="51124" rIns="102248" bIns="51124"/>
          <a:lstStyle>
            <a:lvl1pPr marL="382588" indent="-382588">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spcBef>
                <a:spcPct val="20000"/>
              </a:spcBef>
              <a:buFont typeface="Arial" panose="020B0604020202020204" pitchFamily="34" charset="0"/>
              <a:buChar char="•"/>
            </a:pPr>
            <a:endParaRPr lang="ru-RU" altLang="ru-RU" sz="3600"/>
          </a:p>
        </p:txBody>
      </p:sp>
      <p:sp>
        <p:nvSpPr>
          <p:cNvPr id="13318" name="Содержимое 6">
            <a:extLst>
              <a:ext uri="{FF2B5EF4-FFF2-40B4-BE49-F238E27FC236}">
                <a16:creationId xmlns:a16="http://schemas.microsoft.com/office/drawing/2014/main" id="{2187CA93-AE4E-48FA-9D72-A0685964106F}"/>
              </a:ext>
            </a:extLst>
          </p:cNvPr>
          <p:cNvSpPr txBox="1">
            <a:spLocks noChangeArrowheads="1"/>
          </p:cNvSpPr>
          <p:nvPr/>
        </p:nvSpPr>
        <p:spPr bwMode="auto">
          <a:xfrm>
            <a:off x="331788" y="1096963"/>
            <a:ext cx="103695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248" tIns="51124" rIns="102248" bIns="51124"/>
          <a:lstStyle>
            <a:lvl1pPr marL="382588" indent="-382588">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spcBef>
                <a:spcPct val="20000"/>
              </a:spcBef>
              <a:buFont typeface="Arial" panose="020B0604020202020204" pitchFamily="34" charset="0"/>
              <a:buChar char="•"/>
            </a:pPr>
            <a:endParaRPr lang="ru-RU" altLang="ru-RU" sz="3600"/>
          </a:p>
        </p:txBody>
      </p:sp>
      <p:pic>
        <p:nvPicPr>
          <p:cNvPr id="12" name="Рисунок 11" descr="C:\Users\User\Desktop\ДОКЛАД СОВЕТ  КОНФЕРЕНЦИЯ  март 2020\ОТЧЁ Ткировский.jpg">
            <a:extLst>
              <a:ext uri="{FF2B5EF4-FFF2-40B4-BE49-F238E27FC236}">
                <a16:creationId xmlns:a16="http://schemas.microsoft.com/office/drawing/2014/main" id="{90A6238F-7669-436F-9676-A27469839142}"/>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046913" y="3382963"/>
            <a:ext cx="4071937" cy="2584450"/>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3" name="Picture 1" descr="C:\Users\Evgendormaster\Pictures\совет ветеранов.png">
            <a:extLst>
              <a:ext uri="{FF2B5EF4-FFF2-40B4-BE49-F238E27FC236}">
                <a16:creationId xmlns:a16="http://schemas.microsoft.com/office/drawing/2014/main" id="{203FD646-E7D4-4ABF-806A-738B086F8167}"/>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C4F3ECB1-416C-4DF7-BFEF-F2C9B6FBDB8E}"/>
              </a:ext>
            </a:extLst>
          </p:cNvPr>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3322" name="Рисунок 14">
            <a:extLst>
              <a:ext uri="{FF2B5EF4-FFF2-40B4-BE49-F238E27FC236}">
                <a16:creationId xmlns:a16="http://schemas.microsoft.com/office/drawing/2014/main" id="{B7154CE4-267F-4F3E-A5CD-E8CB6C873F3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Рисунок 15">
            <a:extLst>
              <a:ext uri="{FF2B5EF4-FFF2-40B4-BE49-F238E27FC236}">
                <a16:creationId xmlns:a16="http://schemas.microsoft.com/office/drawing/2014/main" id="{C49F6255-888E-4120-9BB7-F60F6F67D2A3}"/>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nodeType="afterGroup">
                            <p:stCondLst>
                              <p:cond delay="5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C:\Users\User\Desktop\САЙТ  2019 г\САЙТ 2019 ГОД\САЙТ ДЕКАБРЬ 2019 г\5 декабря\ЦЕНТРАЛЬНЫЙ ОТЧЁТ\DSC05049.JPG">
            <a:extLst>
              <a:ext uri="{FF2B5EF4-FFF2-40B4-BE49-F238E27FC236}">
                <a16:creationId xmlns:a16="http://schemas.microsoft.com/office/drawing/2014/main" id="{75996255-A7C4-45ED-99FF-5CBA2BCA742B}"/>
              </a:ext>
            </a:extLst>
          </p:cNvPr>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617897" y="168253"/>
            <a:ext cx="4000528" cy="2838121"/>
          </a:xfrm>
          <a:prstGeom prst="rect">
            <a:avLst/>
          </a:prstGeom>
          <a:noFill/>
          <a:ln w="9525">
            <a:noFill/>
            <a:miter lim="800000"/>
            <a:headEnd/>
            <a:tailEnd/>
          </a:ln>
          <a:effectLst>
            <a:outerShdw blurRad="50800" dist="38100" dir="2700000" algn="tl" rotWithShape="0">
              <a:prstClr val="black">
                <a:alpha val="40000"/>
              </a:prstClr>
            </a:outerShdw>
            <a:softEdge rad="317500"/>
          </a:effectLst>
        </p:spPr>
      </p:pic>
      <p:pic>
        <p:nvPicPr>
          <p:cNvPr id="4" name="Содержимое 3" descr="C:\Users\User\Desktop\САЙТ  2019 г\САЙТ 2019 ГОД\САЙТ ДЕКАБРЬ 2019 г\5 декабря\ЦЕНТРАЛЬНЫЙ ОТЧЁТ\DSC05071.JPG">
            <a:extLst>
              <a:ext uri="{FF2B5EF4-FFF2-40B4-BE49-F238E27FC236}">
                <a16:creationId xmlns:a16="http://schemas.microsoft.com/office/drawing/2014/main" id="{81BCD0E2-E15D-4189-AE5A-3F130AE15746}"/>
              </a:ext>
            </a:extLst>
          </p:cNvPr>
          <p:cNvPicPr>
            <a:picLocks noGrp="1"/>
          </p:cNvPicPr>
          <p:nvPr>
            <p:ph idx="1"/>
          </p:nvPr>
        </p:nvPicPr>
        <p:blipFill>
          <a:blip r:embed="rId3" cstate="email">
            <a:extLst>
              <a:ext uri="{28A0092B-C50C-407E-A947-70E740481C1C}">
                <a14:useLocalDpi xmlns:a14="http://schemas.microsoft.com/office/drawing/2010/main" val="0"/>
              </a:ext>
            </a:extLst>
          </a:blip>
          <a:srcRect/>
          <a:stretch>
            <a:fillRect/>
          </a:stretch>
        </p:blipFill>
        <p:spPr>
          <a:xfrm>
            <a:off x="8332805" y="1239823"/>
            <a:ext cx="2956804" cy="4071966"/>
          </a:xfrm>
          <a:ln>
            <a:miter lim="800000"/>
            <a:headEnd/>
            <a:tailEnd/>
          </a:ln>
          <a:effectLst>
            <a:outerShdw blurRad="50800" dist="38100" dir="2700000" algn="tl" rotWithShape="0">
              <a:prstClr val="black">
                <a:alpha val="40000"/>
              </a:prstClr>
            </a:outerShdw>
            <a:softEdge rad="127000"/>
          </a:effectLst>
        </p:spPr>
      </p:pic>
      <p:pic>
        <p:nvPicPr>
          <p:cNvPr id="6" name="Рисунок 5" descr="C:\Users\User\Desktop\САЙТ  2019 г\САЙТ 2019 ГОД\САЙТ ДЕКАБРЬ 2019 г\5 декабря\ЦЕНТРАЛЬНЫЙ ОТЧЁТ\DSC05048.JPG">
            <a:extLst>
              <a:ext uri="{FF2B5EF4-FFF2-40B4-BE49-F238E27FC236}">
                <a16:creationId xmlns:a16="http://schemas.microsoft.com/office/drawing/2014/main" id="{BA15962D-DD6D-4A4F-AF5F-260066FDD363}"/>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975100" y="3454400"/>
            <a:ext cx="4044950" cy="2786063"/>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8" name="Рисунок 7" descr="C:\Users\User\Desktop\САЙТ  2019 г\САЙТ 2019 ГОД\САЙТ ДЕКАБРЬ 2019 г\5 декабря\ЦЕНТРАЛЬНЫЙ ОТЧЁТ\DSC05053.JPG">
            <a:extLst>
              <a:ext uri="{FF2B5EF4-FFF2-40B4-BE49-F238E27FC236}">
                <a16:creationId xmlns:a16="http://schemas.microsoft.com/office/drawing/2014/main" id="{C4844FDF-B3E5-4CC2-BA8F-2360C0495E32}"/>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60311" y="2025641"/>
            <a:ext cx="3034251" cy="3714776"/>
          </a:xfrm>
          <a:prstGeom prst="rect">
            <a:avLst/>
          </a:prstGeom>
          <a:noFill/>
          <a:ln w="9525">
            <a:noFill/>
            <a:miter lim="800000"/>
            <a:headEnd/>
            <a:tailEnd/>
          </a:ln>
          <a:effectLst>
            <a:outerShdw blurRad="50800" dist="38100" dir="2700000" algn="tl" rotWithShape="0">
              <a:prstClr val="black">
                <a:alpha val="40000"/>
              </a:prstClr>
            </a:outerShdw>
            <a:softEdge rad="127000"/>
          </a:effectLst>
        </p:spPr>
      </p:pic>
      <p:pic>
        <p:nvPicPr>
          <p:cNvPr id="10" name="Picture 1" descr="C:\Users\Evgendormaster\Pictures\совет ветеранов.png">
            <a:extLst>
              <a:ext uri="{FF2B5EF4-FFF2-40B4-BE49-F238E27FC236}">
                <a16:creationId xmlns:a16="http://schemas.microsoft.com/office/drawing/2014/main" id="{B46CAE16-4B3D-4A88-8E12-8BB0E7210538}"/>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CD3FC3BF-2FD0-48F1-96E4-0B38D8B0805E}"/>
              </a:ext>
            </a:extLst>
          </p:cNvPr>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5368" name="Рисунок 11">
            <a:extLst>
              <a:ext uri="{FF2B5EF4-FFF2-40B4-BE49-F238E27FC236}">
                <a16:creationId xmlns:a16="http://schemas.microsoft.com/office/drawing/2014/main" id="{07F89663-031D-436B-A3FF-346DA809CD9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Рисунок 12">
            <a:extLst>
              <a:ext uri="{FF2B5EF4-FFF2-40B4-BE49-F238E27FC236}">
                <a16:creationId xmlns:a16="http://schemas.microsoft.com/office/drawing/2014/main" id="{53D150AE-C5AA-4B5A-93EC-349175A6D587}"/>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B9C085A-9CA0-4603-A736-28E149BB3175}"/>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AB2B8491-EEF1-496E-AFE9-931B7040D523}"/>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8A935B85-5138-4DC2-965B-872B0435F4D5}"/>
              </a:ext>
            </a:extLst>
          </p:cNvPr>
          <p:cNvSpPr>
            <a:spLocks noChangeArrowheads="1"/>
          </p:cNvSpPr>
          <p:nvPr/>
        </p:nvSpPr>
        <p:spPr bwMode="auto">
          <a:xfrm>
            <a:off x="188913" y="1025525"/>
            <a:ext cx="10929937"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4000" b="1">
                <a:latin typeface="Times New Roman" panose="02020603050405020304" pitchFamily="18" charset="0"/>
                <a:cs typeface="Times New Roman" panose="02020603050405020304" pitchFamily="18" charset="0"/>
              </a:rPr>
              <a:t>                   </a:t>
            </a:r>
            <a:r>
              <a:rPr lang="ru-RU" altLang="ru-RU" sz="4000" b="1">
                <a:solidFill>
                  <a:srgbClr val="0070C0"/>
                </a:solidFill>
                <a:latin typeface="Times New Roman" panose="02020603050405020304" pitchFamily="18" charset="0"/>
                <a:cs typeface="Times New Roman" panose="02020603050405020304" pitchFamily="18" charset="0"/>
              </a:rPr>
              <a:t>Остро звучали вопросы:</a:t>
            </a:r>
          </a:p>
          <a:p>
            <a:pPr eaLnBrk="1" hangingPunct="1">
              <a:buFont typeface="Arial" panose="020B0604020202020204" pitchFamily="34" charset="0"/>
              <a:buChar char="•"/>
            </a:pPr>
            <a:r>
              <a:rPr lang="ru-RU" altLang="ru-RU" sz="4000" b="1">
                <a:solidFill>
                  <a:srgbClr val="0070C0"/>
                </a:solidFill>
                <a:latin typeface="Times New Roman" panose="02020603050405020304" pitchFamily="18" charset="0"/>
                <a:cs typeface="Times New Roman" panose="02020603050405020304" pitchFamily="18" charset="0"/>
              </a:rPr>
              <a:t>     о непомерном росте цен на продовольственные товары и лекарственные препараты;</a:t>
            </a:r>
          </a:p>
          <a:p>
            <a:pPr eaLnBrk="1" hangingPunct="1">
              <a:buFont typeface="Arial" panose="020B0604020202020204" pitchFamily="34" charset="0"/>
              <a:buChar char="•"/>
            </a:pPr>
            <a:r>
              <a:rPr lang="ru-RU" altLang="ru-RU" sz="4000" b="1">
                <a:solidFill>
                  <a:srgbClr val="0070C0"/>
                </a:solidFill>
                <a:latin typeface="Times New Roman" panose="02020603050405020304" pitchFamily="18" charset="0"/>
                <a:cs typeface="Times New Roman" panose="02020603050405020304" pitchFamily="18" charset="0"/>
              </a:rPr>
              <a:t>    услуги жилищно-коммунального хозяйства, о медицинском обслуживании и лекарственном обеспечении;</a:t>
            </a:r>
          </a:p>
        </p:txBody>
      </p:sp>
      <p:pic>
        <p:nvPicPr>
          <p:cNvPr id="9" name="Picture 1" descr="C:\Users\Evgendormaster\Pictures\совет ветеранов.png">
            <a:extLst>
              <a:ext uri="{FF2B5EF4-FFF2-40B4-BE49-F238E27FC236}">
                <a16:creationId xmlns:a16="http://schemas.microsoft.com/office/drawing/2014/main" id="{3F000B63-355B-432F-83F3-5C2572320AEE}"/>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B7DB4AAE-3261-4BA3-B4F7-AC42CCCCBAC3}"/>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6391" name="Рисунок 10">
            <a:extLst>
              <a:ext uri="{FF2B5EF4-FFF2-40B4-BE49-F238E27FC236}">
                <a16:creationId xmlns:a16="http://schemas.microsoft.com/office/drawing/2014/main" id="{71D66235-C9C9-491A-9D81-9C86ABFE8C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AB3F2A16-4CE4-49D4-BAE0-B914A3E98164}"/>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p:cTn id="7"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6">
                                            <p:txEl>
                                              <p:pRg st="0" end="0"/>
                                            </p:txEl>
                                          </p:spTgt>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7" presetClass="entr" presetSubtype="0" fill="hold" nodeType="afterEffect">
                                  <p:stCondLst>
                                    <p:cond delay="0"/>
                                  </p:stCondLst>
                                  <p:iterate type="lt">
                                    <p:tmPct val="50000"/>
                                  </p:iterate>
                                  <p:childTnLst>
                                    <p:set>
                                      <p:cBhvr>
                                        <p:cTn id="11" dur="1" fill="hold">
                                          <p:stCondLst>
                                            <p:cond delay="0"/>
                                          </p:stCondLst>
                                        </p:cTn>
                                        <p:tgtEl>
                                          <p:spTgt spid="16">
                                            <p:txEl>
                                              <p:pRg st="1" end="1"/>
                                            </p:txEl>
                                          </p:spTgt>
                                        </p:tgtEl>
                                        <p:attrNameLst>
                                          <p:attrName>style.visibility</p:attrName>
                                        </p:attrNameLst>
                                      </p:cBhvr>
                                      <p:to>
                                        <p:strVal val="visible"/>
                                      </p:to>
                                    </p:set>
                                    <p:anim calcmode="discrete" valueType="clr">
                                      <p:cBhvr override="childStyle">
                                        <p:cTn id="12" dur="80"/>
                                        <p:tgtEl>
                                          <p:spTgt spid="16">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16">
                                            <p:txEl>
                                              <p:pRg st="1" end="1"/>
                                            </p:txEl>
                                          </p:spTgt>
                                        </p:tgtEl>
                                        <p:attrNameLst>
                                          <p:attrName>fillcolor</p:attrName>
                                        </p:attrNameLst>
                                      </p:cBhvr>
                                      <p:tavLst>
                                        <p:tav tm="0">
                                          <p:val>
                                            <p:clrVal>
                                              <a:schemeClr val="accent2"/>
                                            </p:clrVal>
                                          </p:val>
                                        </p:tav>
                                        <p:tav tm="50000">
                                          <p:val>
                                            <p:clrVal>
                                              <a:schemeClr val="hlink"/>
                                            </p:clrVal>
                                          </p:val>
                                        </p:tav>
                                      </p:tavLst>
                                    </p:anim>
                                    <p:set>
                                      <p:cBhvr>
                                        <p:cTn id="14" dur="80"/>
                                        <p:tgtEl>
                                          <p:spTgt spid="16">
                                            <p:txEl>
                                              <p:pRg st="1" end="1"/>
                                            </p:txEl>
                                          </p:spTgt>
                                        </p:tgtEl>
                                        <p:attrNameLst>
                                          <p:attrName>fill.type</p:attrName>
                                        </p:attrNameLst>
                                      </p:cBhvr>
                                      <p:to>
                                        <p:strVal val="solid"/>
                                      </p:to>
                                    </p:set>
                                  </p:childTnLst>
                                </p:cTn>
                              </p:par>
                            </p:childTnLst>
                          </p:cTn>
                        </p:par>
                        <p:par>
                          <p:cTn id="15" fill="hold" nodeType="afterGroup">
                            <p:stCondLst>
                              <p:cond delay="3260"/>
                            </p:stCondLst>
                            <p:childTnLst>
                              <p:par>
                                <p:cTn id="16" presetID="27" presetClass="entr" presetSubtype="0" fill="hold" nodeType="afterEffect">
                                  <p:stCondLst>
                                    <p:cond delay="0"/>
                                  </p:stCondLst>
                                  <p:iterate type="lt">
                                    <p:tmPct val="50000"/>
                                  </p:iterate>
                                  <p:childTnLst>
                                    <p:set>
                                      <p:cBhvr>
                                        <p:cTn id="17" dur="1" fill="hold">
                                          <p:stCondLst>
                                            <p:cond delay="0"/>
                                          </p:stCondLst>
                                        </p:cTn>
                                        <p:tgtEl>
                                          <p:spTgt spid="16">
                                            <p:txEl>
                                              <p:pRg st="2" end="2"/>
                                            </p:txEl>
                                          </p:spTgt>
                                        </p:tgtEl>
                                        <p:attrNameLst>
                                          <p:attrName>style.visibility</p:attrName>
                                        </p:attrNameLst>
                                      </p:cBhvr>
                                      <p:to>
                                        <p:strVal val="visible"/>
                                      </p:to>
                                    </p:set>
                                    <p:anim calcmode="discrete" valueType="clr">
                                      <p:cBhvr override="childStyle">
                                        <p:cTn id="18" dur="80"/>
                                        <p:tgtEl>
                                          <p:spTgt spid="1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16">
                                            <p:txEl>
                                              <p:pRg st="2" end="2"/>
                                            </p:txEl>
                                          </p:spTgt>
                                        </p:tgtEl>
                                        <p:attrNameLst>
                                          <p:attrName>fillcolor</p:attrName>
                                        </p:attrNameLst>
                                      </p:cBhvr>
                                      <p:tavLst>
                                        <p:tav tm="0">
                                          <p:val>
                                            <p:clrVal>
                                              <a:schemeClr val="accent2"/>
                                            </p:clrVal>
                                          </p:val>
                                        </p:tav>
                                        <p:tav tm="50000">
                                          <p:val>
                                            <p:clrVal>
                                              <a:schemeClr val="hlink"/>
                                            </p:clrVal>
                                          </p:val>
                                        </p:tav>
                                      </p:tavLst>
                                    </p:anim>
                                    <p:set>
                                      <p:cBhvr>
                                        <p:cTn id="20" dur="80"/>
                                        <p:tgtEl>
                                          <p:spTgt spid="16">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18F0BD4-2027-449A-A5E7-BABCDA2FE104}"/>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0022186E-26D2-48D5-A98D-9E06AE906E98}"/>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5D5E60BE-B92C-4067-909E-B3BC364D6487}"/>
              </a:ext>
            </a:extLst>
          </p:cNvPr>
          <p:cNvSpPr>
            <a:spLocks noChangeArrowheads="1"/>
          </p:cNvSpPr>
          <p:nvPr/>
        </p:nvSpPr>
        <p:spPr bwMode="auto">
          <a:xfrm>
            <a:off x="117475" y="1025525"/>
            <a:ext cx="10929938"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buFont typeface="Arial" panose="020B0604020202020204" pitchFamily="34" charset="0"/>
              <a:buChar char="•"/>
            </a:pPr>
            <a:r>
              <a:rPr lang="ru-RU" altLang="ru-RU" sz="4000" b="1">
                <a:latin typeface="Times New Roman" panose="02020603050405020304" pitchFamily="18" charset="0"/>
                <a:cs typeface="Times New Roman" panose="02020603050405020304" pitchFamily="18" charset="0"/>
              </a:rPr>
              <a:t> </a:t>
            </a:r>
            <a:r>
              <a:rPr lang="ru-RU" altLang="ru-RU" sz="4000" b="1">
                <a:solidFill>
                  <a:srgbClr val="0070C0"/>
                </a:solidFill>
                <a:latin typeface="Times New Roman" panose="02020603050405020304" pitchFamily="18" charset="0"/>
                <a:cs typeface="Times New Roman" panose="02020603050405020304" pitchFamily="18" charset="0"/>
              </a:rPr>
              <a:t>об усилении работы по патриотическому воспитанию, </a:t>
            </a:r>
          </a:p>
          <a:p>
            <a:pPr eaLnBrk="1" hangingPunct="1">
              <a:buFont typeface="Arial" panose="020B0604020202020204" pitchFamily="34" charset="0"/>
              <a:buChar char="•"/>
            </a:pPr>
            <a:r>
              <a:rPr lang="ru-RU" altLang="ru-RU" sz="4000" b="1">
                <a:solidFill>
                  <a:srgbClr val="0070C0"/>
                </a:solidFill>
                <a:latin typeface="Times New Roman" panose="02020603050405020304" pitchFamily="18" charset="0"/>
                <a:cs typeface="Times New Roman" panose="02020603050405020304" pitchFamily="18" charset="0"/>
              </a:rPr>
              <a:t> об использовании для этой цели музеев боевой и трудовой славы, </a:t>
            </a:r>
          </a:p>
          <a:p>
            <a:pPr eaLnBrk="1" hangingPunct="1">
              <a:buFont typeface="Arial" panose="020B0604020202020204" pitchFamily="34" charset="0"/>
              <a:buChar char="•"/>
            </a:pPr>
            <a:r>
              <a:rPr lang="ru-RU" altLang="ru-RU" sz="4000" b="1">
                <a:solidFill>
                  <a:srgbClr val="0070C0"/>
                </a:solidFill>
                <a:latin typeface="Times New Roman" panose="02020603050405020304" pitchFamily="18" charset="0"/>
                <a:cs typeface="Times New Roman" panose="02020603050405020304" pitchFamily="18" charset="0"/>
              </a:rPr>
              <a:t> против фальсификаторов и фальсификации роли Советского государства в Великой Отечественной войне, её полководцев. </a:t>
            </a:r>
          </a:p>
          <a:p>
            <a:pPr eaLnBrk="1" hangingPunct="1"/>
            <a:r>
              <a:rPr lang="ru-RU" altLang="ru-RU" sz="4000" b="1">
                <a:solidFill>
                  <a:srgbClr val="0070C0"/>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05CE0A06-49C1-4667-880D-2929C2529985}"/>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69317C9D-F7E0-4D9F-B490-E4B0131749A7}"/>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7415" name="Рисунок 10">
            <a:extLst>
              <a:ext uri="{FF2B5EF4-FFF2-40B4-BE49-F238E27FC236}">
                <a16:creationId xmlns:a16="http://schemas.microsoft.com/office/drawing/2014/main" id="{00CFF973-C6B2-4074-99AC-B66F603678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4B74B852-B47C-4959-9ADC-638D355A55D7}"/>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16">
                                            <p:txEl>
                                              <p:pRg st="0" end="0"/>
                                            </p:txEl>
                                          </p:spTgt>
                                        </p:tgtEl>
                                        <p:attrNameLst>
                                          <p:attrName>style.visibility</p:attrName>
                                        </p:attrNameLst>
                                      </p:cBhvr>
                                      <p:to>
                                        <p:strVal val="visible"/>
                                      </p:to>
                                    </p:set>
                                    <p:anim calcmode="discrete" valueType="clr">
                                      <p:cBhvr override="childStyle">
                                        <p:cTn id="7" dur="80"/>
                                        <p:tgtEl>
                                          <p:spTgt spid="1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6">
                                            <p:txEl>
                                              <p:pRg st="0" end="0"/>
                                            </p:txEl>
                                          </p:spTgt>
                                        </p:tgtEl>
                                        <p:attrNameLst>
                                          <p:attrName>fill.type</p:attrName>
                                        </p:attrNameLst>
                                      </p:cBhvr>
                                      <p:to>
                                        <p:strVal val="solid"/>
                                      </p:to>
                                    </p:set>
                                  </p:childTnLst>
                                </p:cTn>
                              </p:par>
                            </p:childTnLst>
                          </p:cTn>
                        </p:par>
                        <p:par>
                          <p:cTn id="10" fill="hold" nodeType="afterGroup">
                            <p:stCondLst>
                              <p:cond delay="1800"/>
                            </p:stCondLst>
                            <p:childTnLst>
                              <p:par>
                                <p:cTn id="11" presetID="27" presetClass="entr" presetSubtype="0" fill="hold" nodeType="afterEffect">
                                  <p:stCondLst>
                                    <p:cond delay="0"/>
                                  </p:stCondLst>
                                  <p:iterate type="lt">
                                    <p:tmPct val="50000"/>
                                  </p:iterate>
                                  <p:childTnLst>
                                    <p:set>
                                      <p:cBhvr>
                                        <p:cTn id="12" dur="1" fill="hold">
                                          <p:stCondLst>
                                            <p:cond delay="0"/>
                                          </p:stCondLst>
                                        </p:cTn>
                                        <p:tgtEl>
                                          <p:spTgt spid="16">
                                            <p:txEl>
                                              <p:pRg st="1" end="1"/>
                                            </p:txEl>
                                          </p:spTgt>
                                        </p:tgtEl>
                                        <p:attrNameLst>
                                          <p:attrName>style.visibility</p:attrName>
                                        </p:attrNameLst>
                                      </p:cBhvr>
                                      <p:to>
                                        <p:strVal val="visible"/>
                                      </p:to>
                                    </p:set>
                                    <p:anim calcmode="discrete" valueType="clr">
                                      <p:cBhvr override="childStyle">
                                        <p:cTn id="13" dur="80"/>
                                        <p:tgtEl>
                                          <p:spTgt spid="16">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6">
                                            <p:txEl>
                                              <p:pRg st="1" end="1"/>
                                            </p:txEl>
                                          </p:spTgt>
                                        </p:tgtEl>
                                        <p:attrNameLst>
                                          <p:attrName>fillcolor</p:attrName>
                                        </p:attrNameLst>
                                      </p:cBhvr>
                                      <p:tavLst>
                                        <p:tav tm="0">
                                          <p:val>
                                            <p:clrVal>
                                              <a:schemeClr val="accent2"/>
                                            </p:clrVal>
                                          </p:val>
                                        </p:tav>
                                        <p:tav tm="50000">
                                          <p:val>
                                            <p:clrVal>
                                              <a:schemeClr val="hlink"/>
                                            </p:clrVal>
                                          </p:val>
                                        </p:tav>
                                      </p:tavLst>
                                    </p:anim>
                                    <p:set>
                                      <p:cBhvr>
                                        <p:cTn id="15" dur="80"/>
                                        <p:tgtEl>
                                          <p:spTgt spid="16">
                                            <p:txEl>
                                              <p:pRg st="1" end="1"/>
                                            </p:txEl>
                                          </p:spTgt>
                                        </p:tgtEl>
                                        <p:attrNameLst>
                                          <p:attrName>fill.type</p:attrName>
                                        </p:attrNameLst>
                                      </p:cBhvr>
                                      <p:to>
                                        <p:strVal val="solid"/>
                                      </p:to>
                                    </p:set>
                                  </p:childTnLst>
                                </p:cTn>
                              </p:par>
                            </p:childTnLst>
                          </p:cTn>
                        </p:par>
                        <p:par>
                          <p:cTn id="16" fill="hold" nodeType="afterGroup">
                            <p:stCondLst>
                              <p:cond delay="3960"/>
                            </p:stCondLst>
                            <p:childTnLst>
                              <p:par>
                                <p:cTn id="17" presetID="27" presetClass="entr" presetSubtype="0" fill="hold" nodeType="afterEffect">
                                  <p:stCondLst>
                                    <p:cond delay="0"/>
                                  </p:stCondLst>
                                  <p:iterate type="lt">
                                    <p:tmPct val="50000"/>
                                  </p:iterate>
                                  <p:childTnLst>
                                    <p:set>
                                      <p:cBhvr>
                                        <p:cTn id="18" dur="1" fill="hold">
                                          <p:stCondLst>
                                            <p:cond delay="0"/>
                                          </p:stCondLst>
                                        </p:cTn>
                                        <p:tgtEl>
                                          <p:spTgt spid="16">
                                            <p:txEl>
                                              <p:pRg st="2" end="2"/>
                                            </p:txEl>
                                          </p:spTgt>
                                        </p:tgtEl>
                                        <p:attrNameLst>
                                          <p:attrName>style.visibility</p:attrName>
                                        </p:attrNameLst>
                                      </p:cBhvr>
                                      <p:to>
                                        <p:strVal val="visible"/>
                                      </p:to>
                                    </p:set>
                                    <p:anim calcmode="discrete" valueType="clr">
                                      <p:cBhvr override="childStyle">
                                        <p:cTn id="19" dur="80"/>
                                        <p:tgtEl>
                                          <p:spTgt spid="1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6">
                                            <p:txEl>
                                              <p:pRg st="2" end="2"/>
                                            </p:txEl>
                                          </p:spTgt>
                                        </p:tgtEl>
                                        <p:attrNameLst>
                                          <p:attrName>fillcolor</p:attrName>
                                        </p:attrNameLst>
                                      </p:cBhvr>
                                      <p:tavLst>
                                        <p:tav tm="0">
                                          <p:val>
                                            <p:clrVal>
                                              <a:schemeClr val="accent2"/>
                                            </p:clrVal>
                                          </p:val>
                                        </p:tav>
                                        <p:tav tm="50000">
                                          <p:val>
                                            <p:clrVal>
                                              <a:schemeClr val="hlink"/>
                                            </p:clrVal>
                                          </p:val>
                                        </p:tav>
                                      </p:tavLst>
                                    </p:anim>
                                    <p:set>
                                      <p:cBhvr>
                                        <p:cTn id="21" dur="80"/>
                                        <p:tgtEl>
                                          <p:spTgt spid="16">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FFD77FC-DFC4-42FA-8964-3F49A515EB11}"/>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08C3FDC5-F504-42C4-BF4D-0F2975AAA8F6}"/>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5037C682-4CB6-4293-B1B9-73F52CF76E6A}"/>
              </a:ext>
            </a:extLst>
          </p:cNvPr>
          <p:cNvSpPr/>
          <p:nvPr/>
        </p:nvSpPr>
        <p:spPr>
          <a:xfrm>
            <a:off x="117475" y="1101725"/>
            <a:ext cx="11287125" cy="5281613"/>
          </a:xfrm>
          <a:prstGeom prst="rect">
            <a:avLst/>
          </a:prstGeom>
        </p:spPr>
        <p:txBody>
          <a:bodyPr>
            <a:spAutoFit/>
          </a:bodyPr>
          <a:lstStyle/>
          <a:p>
            <a:pPr defTabSz="1022482" eaLnBrk="1" fontAlgn="auto" hangingPunct="1">
              <a:spcBef>
                <a:spcPts val="0"/>
              </a:spcBef>
              <a:spcAft>
                <a:spcPts val="0"/>
              </a:spcAft>
              <a:defRPr/>
            </a:pPr>
            <a:r>
              <a:rPr lang="ru-RU" sz="3600" b="1" dirty="0">
                <a:latin typeface="Times New Roman" pitchFamily="18" charset="0"/>
                <a:cs typeface="Times New Roman" pitchFamily="18" charset="0"/>
              </a:rPr>
              <a:t>    </a:t>
            </a:r>
            <a:r>
              <a:rPr lang="ru-RU" sz="3500" b="1" dirty="0">
                <a:solidFill>
                  <a:srgbClr val="0070C0"/>
                </a:solidFill>
                <a:latin typeface="Times New Roman" pitchFamily="18" charset="0"/>
                <a:cs typeface="Times New Roman" pitchFamily="18" charset="0"/>
              </a:rPr>
              <a:t>В соответствии с Указом Президента Российской      </a:t>
            </a:r>
          </a:p>
          <a:p>
            <a:pPr defTabSz="1022482" eaLnBrk="1" fontAlgn="auto" hangingPunct="1">
              <a:spcBef>
                <a:spcPts val="0"/>
              </a:spcBef>
              <a:spcAft>
                <a:spcPts val="0"/>
              </a:spcAft>
              <a:defRPr/>
            </a:pPr>
            <a:r>
              <a:rPr lang="ru-RU" sz="3500" b="1" dirty="0">
                <a:solidFill>
                  <a:srgbClr val="0070C0"/>
                </a:solidFill>
                <a:latin typeface="Times New Roman" pitchFamily="18" charset="0"/>
                <a:cs typeface="Times New Roman" pitchFamily="18" charset="0"/>
              </a:rPr>
              <a:t>         Федерации и Закона Кемеровской области</a:t>
            </a:r>
          </a:p>
          <a:p>
            <a:pPr defTabSz="1022482" eaLnBrk="1" fontAlgn="auto" hangingPunct="1">
              <a:spcBef>
                <a:spcPts val="0"/>
              </a:spcBef>
              <a:spcAft>
                <a:spcPts val="0"/>
              </a:spcAft>
              <a:defRPr/>
            </a:pPr>
            <a:r>
              <a:rPr lang="ru-RU" sz="3500" b="1" dirty="0">
                <a:solidFill>
                  <a:srgbClr val="0070C0"/>
                </a:solidFill>
                <a:latin typeface="Times New Roman" pitchFamily="18" charset="0"/>
                <a:cs typeface="Times New Roman" pitchFamily="18" charset="0"/>
              </a:rPr>
              <a:t>  «Об обеспечении жильём ветеранов» от 28.01.2010 г. </a:t>
            </a:r>
          </a:p>
          <a:p>
            <a:pPr defTabSz="1022482" eaLnBrk="1" fontAlgn="auto" hangingPunct="1">
              <a:spcBef>
                <a:spcPts val="0"/>
              </a:spcBef>
              <a:spcAft>
                <a:spcPts val="0"/>
              </a:spcAft>
              <a:defRPr/>
            </a:pPr>
            <a:r>
              <a:rPr lang="ru-RU" sz="3500" b="1" dirty="0">
                <a:solidFill>
                  <a:srgbClr val="0070C0"/>
                </a:solidFill>
                <a:latin typeface="Times New Roman" pitchFamily="18" charset="0"/>
                <a:cs typeface="Times New Roman" pitchFamily="18" charset="0"/>
              </a:rPr>
              <a:t>  № 3-03 в г. Кемерово в 2015 – 2019  годах обеспечены жильём </a:t>
            </a:r>
            <a:r>
              <a:rPr lang="ru-RU" sz="5220" b="1" dirty="0">
                <a:solidFill>
                  <a:srgbClr val="0070C0"/>
                </a:solidFill>
                <a:latin typeface="Times New Roman" pitchFamily="18" charset="0"/>
                <a:cs typeface="Times New Roman" pitchFamily="18" charset="0"/>
              </a:rPr>
              <a:t>15</a:t>
            </a:r>
            <a:r>
              <a:rPr lang="ru-RU" sz="3500" b="1" dirty="0">
                <a:solidFill>
                  <a:srgbClr val="0070C0"/>
                </a:solidFill>
                <a:latin typeface="Times New Roman" pitchFamily="18" charset="0"/>
                <a:cs typeface="Times New Roman" pitchFamily="18" charset="0"/>
              </a:rPr>
              <a:t> ветеранов Великой </a:t>
            </a:r>
            <a:r>
              <a:rPr lang="ru-RU" sz="3600" b="1" dirty="0">
                <a:solidFill>
                  <a:srgbClr val="0070C0"/>
                </a:solidFill>
                <a:latin typeface="Times New Roman" pitchFamily="18" charset="0"/>
                <a:cs typeface="Times New Roman" pitchFamily="18" charset="0"/>
              </a:rPr>
              <a:t>Отечественной войны    </a:t>
            </a:r>
          </a:p>
          <a:p>
            <a:pPr defTabSz="1022482" eaLnBrk="1" fontAlgn="auto" hangingPunct="1">
              <a:spcBef>
                <a:spcPts val="0"/>
              </a:spcBef>
              <a:spcAft>
                <a:spcPts val="0"/>
              </a:spcAft>
              <a:defRPr/>
            </a:pPr>
            <a:r>
              <a:rPr lang="ru-RU" sz="3600" b="1" dirty="0">
                <a:solidFill>
                  <a:srgbClr val="0070C0"/>
                </a:solidFill>
                <a:latin typeface="Times New Roman" pitchFamily="18" charset="0"/>
                <a:cs typeface="Times New Roman" pitchFamily="18" charset="0"/>
              </a:rPr>
              <a:t>2016 г.  - 5 ветеранов</a:t>
            </a:r>
          </a:p>
          <a:p>
            <a:pPr defTabSz="1022482" eaLnBrk="1" fontAlgn="auto" hangingPunct="1">
              <a:spcBef>
                <a:spcPts val="0"/>
              </a:spcBef>
              <a:spcAft>
                <a:spcPts val="0"/>
              </a:spcAft>
              <a:defRPr/>
            </a:pPr>
            <a:r>
              <a:rPr lang="ru-RU" sz="3600" b="1" dirty="0">
                <a:solidFill>
                  <a:srgbClr val="0070C0"/>
                </a:solidFill>
                <a:latin typeface="Times New Roman" pitchFamily="18" charset="0"/>
                <a:cs typeface="Times New Roman" pitchFamily="18" charset="0"/>
              </a:rPr>
              <a:t>2017 г. -  5 ветеранов</a:t>
            </a:r>
          </a:p>
          <a:p>
            <a:pPr defTabSz="1022482" eaLnBrk="1" fontAlgn="auto" hangingPunct="1">
              <a:spcBef>
                <a:spcPts val="0"/>
              </a:spcBef>
              <a:spcAft>
                <a:spcPts val="0"/>
              </a:spcAft>
              <a:defRPr/>
            </a:pPr>
            <a:r>
              <a:rPr lang="ru-RU" sz="3600" b="1" dirty="0">
                <a:solidFill>
                  <a:srgbClr val="0070C0"/>
                </a:solidFill>
                <a:latin typeface="Times New Roman" pitchFamily="18" charset="0"/>
                <a:cs typeface="Times New Roman" pitchFamily="18" charset="0"/>
              </a:rPr>
              <a:t>2018 г. -  3 ветерана</a:t>
            </a:r>
          </a:p>
          <a:p>
            <a:pPr defTabSz="1022482" eaLnBrk="1" fontAlgn="auto" hangingPunct="1">
              <a:spcBef>
                <a:spcPts val="0"/>
              </a:spcBef>
              <a:spcAft>
                <a:spcPts val="0"/>
              </a:spcAft>
              <a:defRPr/>
            </a:pPr>
            <a:r>
              <a:rPr lang="ru-RU" sz="3600" b="1" dirty="0">
                <a:solidFill>
                  <a:srgbClr val="0070C0"/>
                </a:solidFill>
                <a:latin typeface="Times New Roman" pitchFamily="18" charset="0"/>
                <a:cs typeface="Times New Roman" pitchFamily="18" charset="0"/>
              </a:rPr>
              <a:t>2019 г. -  2 ветерана</a:t>
            </a:r>
          </a:p>
        </p:txBody>
      </p:sp>
      <p:pic>
        <p:nvPicPr>
          <p:cNvPr id="9" name="Picture 1" descr="C:\Users\Evgendormaster\Pictures\совет ветеранов.png">
            <a:extLst>
              <a:ext uri="{FF2B5EF4-FFF2-40B4-BE49-F238E27FC236}">
                <a16:creationId xmlns:a16="http://schemas.microsoft.com/office/drawing/2014/main" id="{9F983DF5-D5AF-4A49-B7F0-2CF729CF65EA}"/>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EEDF3C03-700C-4723-B107-04C5DAFE50BB}"/>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8439" name="Рисунок 10">
            <a:extLst>
              <a:ext uri="{FF2B5EF4-FFF2-40B4-BE49-F238E27FC236}">
                <a16:creationId xmlns:a16="http://schemas.microsoft.com/office/drawing/2014/main" id="{C84943F1-5B6F-4223-8ECE-20177786D5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EFED3344-0763-4B29-A018-02E3ED38D7B3}"/>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p:cTn id="7"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6">
                                            <p:txEl>
                                              <p:pRg st="0" end="0"/>
                                            </p:txEl>
                                          </p:spTgt>
                                        </p:tgtEl>
                                      </p:cBhvr>
                                    </p:animEffect>
                                  </p:childTnLst>
                                </p:cTn>
                              </p:par>
                            </p:childTnLst>
                          </p:cTn>
                        </p:par>
                        <p:par>
                          <p:cTn id="10" fill="hold" nodeType="afterGroup">
                            <p:stCondLst>
                              <p:cond delay="500"/>
                            </p:stCondLst>
                            <p:childTnLst>
                              <p:par>
                                <p:cTn id="11" presetID="53" presetClass="entr" presetSubtype="0" fill="hold" nodeType="afterEffect">
                                  <p:stCondLst>
                                    <p:cond delay="0"/>
                                  </p:stCondLst>
                                  <p:childTnLst>
                                    <p:set>
                                      <p:cBhvr>
                                        <p:cTn id="12" dur="1" fill="hold">
                                          <p:stCondLst>
                                            <p:cond delay="0"/>
                                          </p:stCondLst>
                                        </p:cTn>
                                        <p:tgtEl>
                                          <p:spTgt spid="16">
                                            <p:txEl>
                                              <p:pRg st="1" end="1"/>
                                            </p:txEl>
                                          </p:spTgt>
                                        </p:tgtEl>
                                        <p:attrNameLst>
                                          <p:attrName>style.visibility</p:attrName>
                                        </p:attrNameLst>
                                      </p:cBhvr>
                                      <p:to>
                                        <p:strVal val="visible"/>
                                      </p:to>
                                    </p:set>
                                    <p:anim calcmode="lin" valueType="num">
                                      <p:cBhvr>
                                        <p:cTn id="13" dur="500" fill="hold"/>
                                        <p:tgtEl>
                                          <p:spTgt spid="16">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6">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16">
                                            <p:txEl>
                                              <p:pRg st="1" end="1"/>
                                            </p:txEl>
                                          </p:spTgt>
                                        </p:tgtEl>
                                      </p:cBhvr>
                                    </p:animEffect>
                                  </p:childTnLst>
                                </p:cTn>
                              </p:par>
                            </p:childTnLst>
                          </p:cTn>
                        </p:par>
                        <p:par>
                          <p:cTn id="16" fill="hold" nodeType="afterGroup">
                            <p:stCondLst>
                              <p:cond delay="1000"/>
                            </p:stCondLst>
                            <p:childTnLst>
                              <p:par>
                                <p:cTn id="17" presetID="27" presetClass="entr" presetSubtype="0" fill="hold" nodeType="afterEffect">
                                  <p:stCondLst>
                                    <p:cond delay="0"/>
                                  </p:stCondLst>
                                  <p:iterate type="lt">
                                    <p:tmPct val="50000"/>
                                  </p:iterate>
                                  <p:childTnLst>
                                    <p:set>
                                      <p:cBhvr>
                                        <p:cTn id="18" dur="1" fill="hold">
                                          <p:stCondLst>
                                            <p:cond delay="0"/>
                                          </p:stCondLst>
                                        </p:cTn>
                                        <p:tgtEl>
                                          <p:spTgt spid="16">
                                            <p:txEl>
                                              <p:pRg st="2" end="2"/>
                                            </p:txEl>
                                          </p:spTgt>
                                        </p:tgtEl>
                                        <p:attrNameLst>
                                          <p:attrName>style.visibility</p:attrName>
                                        </p:attrNameLst>
                                      </p:cBhvr>
                                      <p:to>
                                        <p:strVal val="visible"/>
                                      </p:to>
                                    </p:set>
                                    <p:anim calcmode="discrete" valueType="clr">
                                      <p:cBhvr override="childStyle">
                                        <p:cTn id="19" dur="80"/>
                                        <p:tgtEl>
                                          <p:spTgt spid="1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6">
                                            <p:txEl>
                                              <p:pRg st="2" end="2"/>
                                            </p:txEl>
                                          </p:spTgt>
                                        </p:tgtEl>
                                        <p:attrNameLst>
                                          <p:attrName>fillcolor</p:attrName>
                                        </p:attrNameLst>
                                      </p:cBhvr>
                                      <p:tavLst>
                                        <p:tav tm="0">
                                          <p:val>
                                            <p:clrVal>
                                              <a:schemeClr val="accent2"/>
                                            </p:clrVal>
                                          </p:val>
                                        </p:tav>
                                        <p:tav tm="50000">
                                          <p:val>
                                            <p:clrVal>
                                              <a:schemeClr val="hlink"/>
                                            </p:clrVal>
                                          </p:val>
                                        </p:tav>
                                      </p:tavLst>
                                    </p:anim>
                                    <p:set>
                                      <p:cBhvr>
                                        <p:cTn id="21" dur="80"/>
                                        <p:tgtEl>
                                          <p:spTgt spid="16">
                                            <p:txEl>
                                              <p:pRg st="2" end="2"/>
                                            </p:txEl>
                                          </p:spTgt>
                                        </p:tgtEl>
                                        <p:attrNameLst>
                                          <p:attrName>fill.type</p:attrName>
                                        </p:attrNameLst>
                                      </p:cBhvr>
                                      <p:to>
                                        <p:strVal val="solid"/>
                                      </p:to>
                                    </p:set>
                                  </p:childTnLst>
                                </p:cTn>
                              </p:par>
                            </p:childTnLst>
                          </p:cTn>
                        </p:par>
                        <p:par>
                          <p:cTn id="22" fill="hold" nodeType="afterGroup">
                            <p:stCondLst>
                              <p:cond delay="2800"/>
                            </p:stCondLst>
                            <p:childTnLst>
                              <p:par>
                                <p:cTn id="23" presetID="27" presetClass="entr" presetSubtype="0" fill="hold" nodeType="afterEffect">
                                  <p:stCondLst>
                                    <p:cond delay="0"/>
                                  </p:stCondLst>
                                  <p:iterate type="lt">
                                    <p:tmPct val="50000"/>
                                  </p:iterate>
                                  <p:childTnLst>
                                    <p:set>
                                      <p:cBhvr>
                                        <p:cTn id="24" dur="1" fill="hold">
                                          <p:stCondLst>
                                            <p:cond delay="0"/>
                                          </p:stCondLst>
                                        </p:cTn>
                                        <p:tgtEl>
                                          <p:spTgt spid="16">
                                            <p:txEl>
                                              <p:pRg st="3" end="3"/>
                                            </p:txEl>
                                          </p:spTgt>
                                        </p:tgtEl>
                                        <p:attrNameLst>
                                          <p:attrName>style.visibility</p:attrName>
                                        </p:attrNameLst>
                                      </p:cBhvr>
                                      <p:to>
                                        <p:strVal val="visible"/>
                                      </p:to>
                                    </p:set>
                                    <p:anim calcmode="discrete" valueType="clr">
                                      <p:cBhvr override="childStyle">
                                        <p:cTn id="25" dur="80"/>
                                        <p:tgtEl>
                                          <p:spTgt spid="16">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16">
                                            <p:txEl>
                                              <p:pRg st="3" end="3"/>
                                            </p:txEl>
                                          </p:spTgt>
                                        </p:tgtEl>
                                        <p:attrNameLst>
                                          <p:attrName>fillcolor</p:attrName>
                                        </p:attrNameLst>
                                      </p:cBhvr>
                                      <p:tavLst>
                                        <p:tav tm="0">
                                          <p:val>
                                            <p:clrVal>
                                              <a:schemeClr val="accent2"/>
                                            </p:clrVal>
                                          </p:val>
                                        </p:tav>
                                        <p:tav tm="50000">
                                          <p:val>
                                            <p:clrVal>
                                              <a:schemeClr val="hlink"/>
                                            </p:clrVal>
                                          </p:val>
                                        </p:tav>
                                      </p:tavLst>
                                    </p:anim>
                                    <p:set>
                                      <p:cBhvr>
                                        <p:cTn id="27" dur="80"/>
                                        <p:tgtEl>
                                          <p:spTgt spid="16">
                                            <p:txEl>
                                              <p:pRg st="3" end="3"/>
                                            </p:txEl>
                                          </p:spTgt>
                                        </p:tgtEl>
                                        <p:attrNameLst>
                                          <p:attrName>fill.type</p:attrName>
                                        </p:attrNameLst>
                                      </p:cBhvr>
                                      <p:to>
                                        <p:strVal val="solid"/>
                                      </p:to>
                                    </p:set>
                                  </p:childTnLst>
                                </p:cTn>
                              </p:par>
                            </p:childTnLst>
                          </p:cTn>
                        </p:par>
                        <p:par>
                          <p:cTn id="28" fill="hold" nodeType="afterGroup">
                            <p:stCondLst>
                              <p:cond delay="6160"/>
                            </p:stCondLst>
                            <p:childTnLst>
                              <p:par>
                                <p:cTn id="29" presetID="40" presetClass="entr" presetSubtype="0" fill="hold" nodeType="afterEffect">
                                  <p:stCondLst>
                                    <p:cond delay="0"/>
                                  </p:stCondLst>
                                  <p:iterate type="lt">
                                    <p:tmPct val="10000"/>
                                  </p:iterate>
                                  <p:childTnLst>
                                    <p:set>
                                      <p:cBhvr>
                                        <p:cTn id="30" dur="1" fill="hold">
                                          <p:stCondLst>
                                            <p:cond delay="0"/>
                                          </p:stCondLst>
                                        </p:cTn>
                                        <p:tgtEl>
                                          <p:spTgt spid="16">
                                            <p:txEl>
                                              <p:pRg st="4" end="4"/>
                                            </p:txEl>
                                          </p:spTgt>
                                        </p:tgtEl>
                                        <p:attrNameLst>
                                          <p:attrName>style.visibility</p:attrName>
                                        </p:attrNameLst>
                                      </p:cBhvr>
                                      <p:to>
                                        <p:strVal val="visible"/>
                                      </p:to>
                                    </p:set>
                                    <p:animEffect transition="in" filter="fade">
                                      <p:cBhvr>
                                        <p:cTn id="31" dur="500"/>
                                        <p:tgtEl>
                                          <p:spTgt spid="16">
                                            <p:txEl>
                                              <p:pRg st="4" end="4"/>
                                            </p:txEl>
                                          </p:spTgt>
                                        </p:tgtEl>
                                      </p:cBhvr>
                                    </p:animEffect>
                                    <p:anim calcmode="lin" valueType="num">
                                      <p:cBhvr>
                                        <p:cTn id="32" dur="500" fill="hold"/>
                                        <p:tgtEl>
                                          <p:spTgt spid="16">
                                            <p:txEl>
                                              <p:pRg st="4" end="4"/>
                                            </p:txEl>
                                          </p:spTgt>
                                        </p:tgtEl>
                                        <p:attrNameLst>
                                          <p:attrName>ppt_x</p:attrName>
                                        </p:attrNameLst>
                                      </p:cBhvr>
                                      <p:tavLst>
                                        <p:tav tm="0">
                                          <p:val>
                                            <p:strVal val="#ppt_x-.1"/>
                                          </p:val>
                                        </p:tav>
                                        <p:tav tm="100000">
                                          <p:val>
                                            <p:strVal val="#ppt_x"/>
                                          </p:val>
                                        </p:tav>
                                      </p:tavLst>
                                    </p:anim>
                                    <p:anim calcmode="lin" valueType="num">
                                      <p:cBhvr>
                                        <p:cTn id="33" dur="500" fill="hold"/>
                                        <p:tgtEl>
                                          <p:spTgt spid="16">
                                            <p:txEl>
                                              <p:pRg st="4" end="4"/>
                                            </p:txEl>
                                          </p:spTgt>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7460"/>
                            </p:stCondLst>
                            <p:childTnLst>
                              <p:par>
                                <p:cTn id="35" presetID="40" presetClass="entr" presetSubtype="0" fill="hold" nodeType="afterEffect">
                                  <p:stCondLst>
                                    <p:cond delay="0"/>
                                  </p:stCondLst>
                                  <p:iterate type="lt">
                                    <p:tmPct val="10000"/>
                                  </p:iterate>
                                  <p:childTnLst>
                                    <p:set>
                                      <p:cBhvr>
                                        <p:cTn id="36" dur="1" fill="hold">
                                          <p:stCondLst>
                                            <p:cond delay="0"/>
                                          </p:stCondLst>
                                        </p:cTn>
                                        <p:tgtEl>
                                          <p:spTgt spid="16">
                                            <p:txEl>
                                              <p:pRg st="5" end="5"/>
                                            </p:txEl>
                                          </p:spTgt>
                                        </p:tgtEl>
                                        <p:attrNameLst>
                                          <p:attrName>style.visibility</p:attrName>
                                        </p:attrNameLst>
                                      </p:cBhvr>
                                      <p:to>
                                        <p:strVal val="visible"/>
                                      </p:to>
                                    </p:set>
                                    <p:animEffect transition="in" filter="fade">
                                      <p:cBhvr>
                                        <p:cTn id="37" dur="500"/>
                                        <p:tgtEl>
                                          <p:spTgt spid="16">
                                            <p:txEl>
                                              <p:pRg st="5" end="5"/>
                                            </p:txEl>
                                          </p:spTgt>
                                        </p:tgtEl>
                                      </p:cBhvr>
                                    </p:animEffect>
                                    <p:anim calcmode="lin" valueType="num">
                                      <p:cBhvr>
                                        <p:cTn id="38" dur="500" fill="hold"/>
                                        <p:tgtEl>
                                          <p:spTgt spid="16">
                                            <p:txEl>
                                              <p:pRg st="5" end="5"/>
                                            </p:txEl>
                                          </p:spTgt>
                                        </p:tgtEl>
                                        <p:attrNameLst>
                                          <p:attrName>ppt_x</p:attrName>
                                        </p:attrNameLst>
                                      </p:cBhvr>
                                      <p:tavLst>
                                        <p:tav tm="0">
                                          <p:val>
                                            <p:strVal val="#ppt_x-.1"/>
                                          </p:val>
                                        </p:tav>
                                        <p:tav tm="100000">
                                          <p:val>
                                            <p:strVal val="#ppt_x"/>
                                          </p:val>
                                        </p:tav>
                                      </p:tavLst>
                                    </p:anim>
                                    <p:anim calcmode="lin" valueType="num">
                                      <p:cBhvr>
                                        <p:cTn id="39" dur="500" fill="hold"/>
                                        <p:tgtEl>
                                          <p:spTgt spid="16">
                                            <p:txEl>
                                              <p:pRg st="5" end="5"/>
                                            </p:txEl>
                                          </p:spTgt>
                                        </p:tgtEl>
                                        <p:attrNameLst>
                                          <p:attrName>ppt_y</p:attrName>
                                        </p:attrNameLst>
                                      </p:cBhvr>
                                      <p:tavLst>
                                        <p:tav tm="0">
                                          <p:val>
                                            <p:strVal val="#ppt_y"/>
                                          </p:val>
                                        </p:tav>
                                        <p:tav tm="100000">
                                          <p:val>
                                            <p:strVal val="#ppt_y"/>
                                          </p:val>
                                        </p:tav>
                                      </p:tavLst>
                                    </p:anim>
                                  </p:childTnLst>
                                </p:cTn>
                              </p:par>
                            </p:childTnLst>
                          </p:cTn>
                        </p:par>
                        <p:par>
                          <p:cTn id="40" fill="hold" nodeType="afterGroup">
                            <p:stCondLst>
                              <p:cond delay="8760"/>
                            </p:stCondLst>
                            <p:childTnLst>
                              <p:par>
                                <p:cTn id="41" presetID="40" presetClass="entr" presetSubtype="0" fill="hold" nodeType="afterEffect">
                                  <p:stCondLst>
                                    <p:cond delay="0"/>
                                  </p:stCondLst>
                                  <p:iterate type="lt">
                                    <p:tmPct val="10000"/>
                                  </p:iterate>
                                  <p:childTnLst>
                                    <p:set>
                                      <p:cBhvr>
                                        <p:cTn id="42" dur="1" fill="hold">
                                          <p:stCondLst>
                                            <p:cond delay="0"/>
                                          </p:stCondLst>
                                        </p:cTn>
                                        <p:tgtEl>
                                          <p:spTgt spid="16">
                                            <p:txEl>
                                              <p:pRg st="6" end="6"/>
                                            </p:txEl>
                                          </p:spTgt>
                                        </p:tgtEl>
                                        <p:attrNameLst>
                                          <p:attrName>style.visibility</p:attrName>
                                        </p:attrNameLst>
                                      </p:cBhvr>
                                      <p:to>
                                        <p:strVal val="visible"/>
                                      </p:to>
                                    </p:set>
                                    <p:animEffect transition="in" filter="fade">
                                      <p:cBhvr>
                                        <p:cTn id="43" dur="500"/>
                                        <p:tgtEl>
                                          <p:spTgt spid="16">
                                            <p:txEl>
                                              <p:pRg st="6" end="6"/>
                                            </p:txEl>
                                          </p:spTgt>
                                        </p:tgtEl>
                                      </p:cBhvr>
                                    </p:animEffect>
                                    <p:anim calcmode="lin" valueType="num">
                                      <p:cBhvr>
                                        <p:cTn id="44" dur="500" fill="hold"/>
                                        <p:tgtEl>
                                          <p:spTgt spid="16">
                                            <p:txEl>
                                              <p:pRg st="6" end="6"/>
                                            </p:txEl>
                                          </p:spTgt>
                                        </p:tgtEl>
                                        <p:attrNameLst>
                                          <p:attrName>ppt_x</p:attrName>
                                        </p:attrNameLst>
                                      </p:cBhvr>
                                      <p:tavLst>
                                        <p:tav tm="0">
                                          <p:val>
                                            <p:strVal val="#ppt_x-.1"/>
                                          </p:val>
                                        </p:tav>
                                        <p:tav tm="100000">
                                          <p:val>
                                            <p:strVal val="#ppt_x"/>
                                          </p:val>
                                        </p:tav>
                                      </p:tavLst>
                                    </p:anim>
                                    <p:anim calcmode="lin" valueType="num">
                                      <p:cBhvr>
                                        <p:cTn id="45" dur="500" fill="hold"/>
                                        <p:tgtEl>
                                          <p:spTgt spid="16">
                                            <p:txEl>
                                              <p:pRg st="6" end="6"/>
                                            </p:txEl>
                                          </p:spTgt>
                                        </p:tgtEl>
                                        <p:attrNameLst>
                                          <p:attrName>ppt_y</p:attrName>
                                        </p:attrNameLst>
                                      </p:cBhvr>
                                      <p:tavLst>
                                        <p:tav tm="0">
                                          <p:val>
                                            <p:strVal val="#ppt_y"/>
                                          </p:val>
                                        </p:tav>
                                        <p:tav tm="100000">
                                          <p:val>
                                            <p:strVal val="#ppt_y"/>
                                          </p:val>
                                        </p:tav>
                                      </p:tavLst>
                                    </p:anim>
                                  </p:childTnLst>
                                </p:cTn>
                              </p:par>
                            </p:childTnLst>
                          </p:cTn>
                        </p:par>
                        <p:par>
                          <p:cTn id="46" fill="hold" nodeType="afterGroup">
                            <p:stCondLst>
                              <p:cond delay="10010"/>
                            </p:stCondLst>
                            <p:childTnLst>
                              <p:par>
                                <p:cTn id="47" presetID="40" presetClass="entr" presetSubtype="0" fill="hold" nodeType="afterEffect">
                                  <p:stCondLst>
                                    <p:cond delay="0"/>
                                  </p:stCondLst>
                                  <p:iterate type="lt">
                                    <p:tmPct val="10000"/>
                                  </p:iterate>
                                  <p:childTnLst>
                                    <p:set>
                                      <p:cBhvr>
                                        <p:cTn id="48" dur="1" fill="hold">
                                          <p:stCondLst>
                                            <p:cond delay="0"/>
                                          </p:stCondLst>
                                        </p:cTn>
                                        <p:tgtEl>
                                          <p:spTgt spid="16">
                                            <p:txEl>
                                              <p:pRg st="7" end="7"/>
                                            </p:txEl>
                                          </p:spTgt>
                                        </p:tgtEl>
                                        <p:attrNameLst>
                                          <p:attrName>style.visibility</p:attrName>
                                        </p:attrNameLst>
                                      </p:cBhvr>
                                      <p:to>
                                        <p:strVal val="visible"/>
                                      </p:to>
                                    </p:set>
                                    <p:animEffect transition="in" filter="fade">
                                      <p:cBhvr>
                                        <p:cTn id="49" dur="500"/>
                                        <p:tgtEl>
                                          <p:spTgt spid="16">
                                            <p:txEl>
                                              <p:pRg st="7" end="7"/>
                                            </p:txEl>
                                          </p:spTgt>
                                        </p:tgtEl>
                                      </p:cBhvr>
                                    </p:animEffect>
                                    <p:anim calcmode="lin" valueType="num">
                                      <p:cBhvr>
                                        <p:cTn id="50" dur="500" fill="hold"/>
                                        <p:tgtEl>
                                          <p:spTgt spid="16">
                                            <p:txEl>
                                              <p:pRg st="7" end="7"/>
                                            </p:txEl>
                                          </p:spTgt>
                                        </p:tgtEl>
                                        <p:attrNameLst>
                                          <p:attrName>ppt_x</p:attrName>
                                        </p:attrNameLst>
                                      </p:cBhvr>
                                      <p:tavLst>
                                        <p:tav tm="0">
                                          <p:val>
                                            <p:strVal val="#ppt_x-.1"/>
                                          </p:val>
                                        </p:tav>
                                        <p:tav tm="100000">
                                          <p:val>
                                            <p:strVal val="#ppt_x"/>
                                          </p:val>
                                        </p:tav>
                                      </p:tavLst>
                                    </p:anim>
                                    <p:anim calcmode="lin" valueType="num">
                                      <p:cBhvr>
                                        <p:cTn id="51" dur="500" fill="hold"/>
                                        <p:tgtEl>
                                          <p:spTgt spid="16">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744D772-F07C-4CD2-B7E4-74E574AEF7A5}"/>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8E3C6DB0-9EFD-4434-959F-4D9C8D2A5545}"/>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D6675935-B0A9-4141-B9C2-33AA8C75C519}"/>
              </a:ext>
            </a:extLst>
          </p:cNvPr>
          <p:cNvSpPr/>
          <p:nvPr/>
        </p:nvSpPr>
        <p:spPr>
          <a:xfrm>
            <a:off x="188913" y="311150"/>
            <a:ext cx="10929937" cy="6740525"/>
          </a:xfrm>
          <a:prstGeom prst="rect">
            <a:avLst/>
          </a:prstGeom>
          <a:effectLst>
            <a:outerShdw blurRad="50800" dist="38100" dir="2700000" algn="tl" rotWithShape="0">
              <a:prstClr val="black">
                <a:alpha val="40000"/>
              </a:prstClr>
            </a:outerShdw>
          </a:effectLst>
        </p:spPr>
        <p:txBody>
          <a:bodyPr>
            <a:spAutoFit/>
          </a:bodyPr>
          <a:lstStyle/>
          <a:p>
            <a:pPr defTabSz="1022482" eaLnBrk="1" fontAlgn="auto" hangingPunct="1">
              <a:spcBef>
                <a:spcPts val="0"/>
              </a:spcBef>
              <a:spcAft>
                <a:spcPts val="0"/>
              </a:spcAft>
              <a:defRPr/>
            </a:pPr>
            <a:r>
              <a:rPr lang="ru-RU" sz="5400" b="1" dirty="0">
                <a:solidFill>
                  <a:srgbClr val="4970B5"/>
                </a:solidFill>
                <a:latin typeface="Times New Roman" pitchFamily="18" charset="0"/>
                <a:cs typeface="Times New Roman" pitchFamily="18" charset="0"/>
              </a:rPr>
              <a:t>             </a:t>
            </a:r>
          </a:p>
          <a:p>
            <a:pPr algn="ctr" defTabSz="1022482" eaLnBrk="1" fontAlgn="auto" hangingPunct="1">
              <a:spcBef>
                <a:spcPts val="0"/>
              </a:spcBef>
              <a:spcAft>
                <a:spcPts val="0"/>
              </a:spcAft>
              <a:defRPr/>
            </a:pPr>
            <a:r>
              <a:rPr lang="ru-RU" sz="5400" b="1" dirty="0">
                <a:solidFill>
                  <a:srgbClr val="4970B5"/>
                </a:solidFill>
                <a:latin typeface="Times New Roman" pitchFamily="18" charset="0"/>
                <a:cs typeface="Times New Roman" pitchFamily="18" charset="0"/>
              </a:rPr>
              <a:t> </a:t>
            </a:r>
            <a:r>
              <a:rPr lang="ru-RU" sz="5400" b="1" dirty="0">
                <a:solidFill>
                  <a:srgbClr val="0070C0"/>
                </a:solidFill>
                <a:latin typeface="Times New Roman" pitchFamily="18" charset="0"/>
                <a:cs typeface="Times New Roman" pitchFamily="18" charset="0"/>
              </a:rPr>
              <a:t>На 01.01.2020г. на учёте граждан в качестве нуждающихся в   улучшении жилищных условий   состоит 1 вдова участника Великой Отечественной войны. </a:t>
            </a:r>
          </a:p>
          <a:p>
            <a:pPr defTabSz="1022482" eaLnBrk="1" fontAlgn="auto" hangingPunct="1">
              <a:spcBef>
                <a:spcPts val="0"/>
              </a:spcBef>
              <a:spcAft>
                <a:spcPts val="0"/>
              </a:spcAft>
              <a:defRPr/>
            </a:pPr>
            <a:r>
              <a:rPr lang="ru-RU" sz="5400" b="1" dirty="0">
                <a:solidFill>
                  <a:srgbClr val="0070C0"/>
                </a:solidFill>
                <a:latin typeface="Times New Roman" pitchFamily="18" charset="0"/>
                <a:cs typeface="Times New Roman" pitchFamily="18" charset="0"/>
              </a:rPr>
              <a:t> </a:t>
            </a:r>
          </a:p>
          <a:p>
            <a:pPr defTabSz="1022482" eaLnBrk="1" fontAlgn="auto" hangingPunct="1">
              <a:spcBef>
                <a:spcPts val="0"/>
              </a:spcBef>
              <a:spcAft>
                <a:spcPts val="0"/>
              </a:spcAft>
              <a:defRPr/>
            </a:pPr>
            <a:r>
              <a:rPr lang="ru-RU" sz="5400" b="1" dirty="0">
                <a:solidFill>
                  <a:srgbClr val="4970B5"/>
                </a:solidFill>
                <a:latin typeface="Times New Roman" pitchFamily="18" charset="0"/>
                <a:cs typeface="Times New Roman" pitchFamily="18" charset="0"/>
              </a:rPr>
              <a:t>   </a:t>
            </a:r>
          </a:p>
        </p:txBody>
      </p:sp>
      <p:pic>
        <p:nvPicPr>
          <p:cNvPr id="9" name="Picture 1" descr="C:\Users\Evgendormaster\Pictures\совет ветеранов.png">
            <a:extLst>
              <a:ext uri="{FF2B5EF4-FFF2-40B4-BE49-F238E27FC236}">
                <a16:creationId xmlns:a16="http://schemas.microsoft.com/office/drawing/2014/main" id="{F09E146C-FF25-4145-A391-29340478144A}"/>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93A95A19-D507-4751-90FD-4EC5D2569BF7}"/>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9463" name="Рисунок 10">
            <a:extLst>
              <a:ext uri="{FF2B5EF4-FFF2-40B4-BE49-F238E27FC236}">
                <a16:creationId xmlns:a16="http://schemas.microsoft.com/office/drawing/2014/main" id="{57DE744C-A5BD-472E-9F7A-C63C003BD7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7C5C914A-1CEC-4EF1-98C9-E560D0035E2C}"/>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AE5AC1A-4233-4AD9-99E7-24160EACB466}"/>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E4F3C462-FC5A-4D15-96A7-E3DE1DA0E57C}"/>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13CC37EA-5F85-489A-B4F5-BC8EF619171B}"/>
              </a:ext>
            </a:extLst>
          </p:cNvPr>
          <p:cNvSpPr/>
          <p:nvPr/>
        </p:nvSpPr>
        <p:spPr>
          <a:xfrm>
            <a:off x="1046163" y="1525588"/>
            <a:ext cx="9786937" cy="5078412"/>
          </a:xfrm>
          <a:prstGeom prst="rect">
            <a:avLst/>
          </a:prstGeom>
          <a:effectLst>
            <a:outerShdw blurRad="50800" dist="38100" dir="2700000" algn="tl" rotWithShape="0">
              <a:prstClr val="black">
                <a:alpha val="40000"/>
              </a:prstClr>
            </a:outerShdw>
          </a:effectLst>
        </p:spPr>
        <p:txBody>
          <a:bodyPr>
            <a:spAutoFit/>
          </a:bodyPr>
          <a:lstStyle/>
          <a:p>
            <a:pPr algn="ctr" defTabSz="1022482" eaLnBrk="1" fontAlgn="auto" hangingPunct="1">
              <a:spcBef>
                <a:spcPts val="0"/>
              </a:spcBef>
              <a:spcAft>
                <a:spcPts val="0"/>
              </a:spcAft>
              <a:defRPr/>
            </a:pPr>
            <a:r>
              <a:rPr lang="ru-RU" sz="5400" b="1" dirty="0">
                <a:solidFill>
                  <a:srgbClr val="4970B5"/>
                </a:solidFill>
                <a:latin typeface="Times New Roman" pitchFamily="18" charset="0"/>
                <a:cs typeface="Times New Roman" pitchFamily="18" charset="0"/>
              </a:rPr>
              <a:t>  Особое внимание наша организация уделяет вопросам   медицинского обслуживания  ветеранов. </a:t>
            </a:r>
          </a:p>
          <a:p>
            <a:pPr defTabSz="1022482" eaLnBrk="1" fontAlgn="auto" hangingPunct="1">
              <a:spcBef>
                <a:spcPts val="0"/>
              </a:spcBef>
              <a:spcAft>
                <a:spcPts val="0"/>
              </a:spcAft>
              <a:defRPr/>
            </a:pPr>
            <a:r>
              <a:rPr lang="ru-RU" sz="5400" b="1" dirty="0">
                <a:solidFill>
                  <a:srgbClr val="4970B5"/>
                </a:solidFill>
                <a:latin typeface="Times New Roman" pitchFamily="18" charset="0"/>
                <a:cs typeface="Times New Roman" pitchFamily="18" charset="0"/>
              </a:rPr>
              <a:t> </a:t>
            </a:r>
          </a:p>
          <a:p>
            <a:pPr defTabSz="1022482" eaLnBrk="1" fontAlgn="auto" hangingPunct="1">
              <a:spcBef>
                <a:spcPts val="0"/>
              </a:spcBef>
              <a:spcAft>
                <a:spcPts val="0"/>
              </a:spcAft>
              <a:defRPr/>
            </a:pPr>
            <a:r>
              <a:rPr lang="ru-RU" sz="5400" b="1" dirty="0">
                <a:solidFill>
                  <a:srgbClr val="4970B5"/>
                </a:solidFill>
                <a:latin typeface="Times New Roman" pitchFamily="18" charset="0"/>
                <a:cs typeface="Times New Roman" pitchFamily="18" charset="0"/>
              </a:rPr>
              <a:t>   </a:t>
            </a:r>
          </a:p>
        </p:txBody>
      </p:sp>
      <p:pic>
        <p:nvPicPr>
          <p:cNvPr id="9" name="Picture 1" descr="C:\Users\Evgendormaster\Pictures\совет ветеранов.png">
            <a:extLst>
              <a:ext uri="{FF2B5EF4-FFF2-40B4-BE49-F238E27FC236}">
                <a16:creationId xmlns:a16="http://schemas.microsoft.com/office/drawing/2014/main" id="{CDE0EDB8-6015-423A-8E59-BE90BAE1DCF1}"/>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BFE4D527-120A-4E4A-A40F-736581886463}"/>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20487" name="Рисунок 10">
            <a:extLst>
              <a:ext uri="{FF2B5EF4-FFF2-40B4-BE49-F238E27FC236}">
                <a16:creationId xmlns:a16="http://schemas.microsoft.com/office/drawing/2014/main" id="{AA377B53-91F5-498E-897A-5AD977413B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E18588B9-5651-4445-BF99-87C4A7458F1D}"/>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mph" presetSubtype="2" fill="hold" nodeType="withEffect">
                                  <p:stCondLst>
                                    <p:cond delay="0"/>
                                  </p:stCondLst>
                                  <p:childTnLst>
                                    <p:animClr clrSpc="rgb" dir="cw">
                                      <p:cBhvr override="childStyle">
                                        <p:cTn id="6" dur="2000" fill="hold"/>
                                        <p:tgtEl>
                                          <p:spTgt spid="16">
                                            <p:txEl>
                                              <p:pRg st="0" end="0"/>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6CDB98E-74EE-48FB-816B-FBD06B0CED56}"/>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1A5661D4-626F-4946-B5A3-3ADE34C714E7}"/>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F4A98F89-AEA4-486B-B7C6-859208B50D8E}"/>
              </a:ext>
            </a:extLst>
          </p:cNvPr>
          <p:cNvSpPr>
            <a:spLocks noChangeArrowheads="1"/>
          </p:cNvSpPr>
          <p:nvPr/>
        </p:nvSpPr>
        <p:spPr bwMode="auto">
          <a:xfrm>
            <a:off x="403225" y="739775"/>
            <a:ext cx="11001375"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4000">
                <a:solidFill>
                  <a:srgbClr val="0070C0"/>
                </a:solidFill>
                <a:latin typeface="Times New Roman" panose="02020603050405020304" pitchFamily="18" charset="0"/>
                <a:cs typeface="Times New Roman" panose="02020603050405020304" pitchFamily="18" charset="0"/>
              </a:rPr>
              <a:t>                  </a:t>
            </a:r>
            <a:r>
              <a:rPr lang="ru-RU" altLang="ru-RU" sz="4000" b="1">
                <a:solidFill>
                  <a:srgbClr val="0070C0"/>
                </a:solidFill>
                <a:latin typeface="Times New Roman" panose="02020603050405020304" pitchFamily="18" charset="0"/>
                <a:cs typeface="Times New Roman" panose="02020603050405020304" pitchFamily="18" charset="0"/>
              </a:rPr>
              <a:t>Ежегодно обследуются:</a:t>
            </a:r>
          </a:p>
          <a:p>
            <a:pPr eaLnBrk="1" hangingPunct="1">
              <a:buFont typeface="Arial" panose="020B0604020202020204" pitchFamily="34" charset="0"/>
              <a:buChar char="•"/>
            </a:pPr>
            <a:r>
              <a:rPr lang="ru-RU" altLang="ru-RU" sz="4000">
                <a:solidFill>
                  <a:srgbClr val="0070C0"/>
                </a:solidFill>
                <a:latin typeface="Times New Roman" panose="02020603050405020304" pitchFamily="18" charset="0"/>
                <a:cs typeface="Times New Roman" panose="02020603050405020304" pitchFamily="18" charset="0"/>
              </a:rPr>
              <a:t>    </a:t>
            </a:r>
            <a:r>
              <a:rPr lang="ru-RU" altLang="ru-RU" sz="4000" b="1">
                <a:solidFill>
                  <a:srgbClr val="0070C0"/>
                </a:solidFill>
                <a:latin typeface="Times New Roman" panose="02020603050405020304" pitchFamily="18" charset="0"/>
                <a:cs typeface="Times New Roman" panose="02020603050405020304" pitchFamily="18" charset="0"/>
              </a:rPr>
              <a:t>все участники Великой Отечественной войны, </a:t>
            </a:r>
          </a:p>
          <a:p>
            <a:pPr eaLnBrk="1" hangingPunct="1">
              <a:buFont typeface="Arial" panose="020B0604020202020204" pitchFamily="34" charset="0"/>
              <a:buChar char="•"/>
            </a:pPr>
            <a:r>
              <a:rPr lang="ru-RU" altLang="ru-RU" sz="4000" b="1">
                <a:solidFill>
                  <a:srgbClr val="0070C0"/>
                </a:solidFill>
                <a:latin typeface="Times New Roman" panose="02020603050405020304" pitchFamily="18" charset="0"/>
                <a:cs typeface="Times New Roman" panose="02020603050405020304" pitchFamily="18" charset="0"/>
              </a:rPr>
              <a:t>   труженики тыла, </a:t>
            </a:r>
          </a:p>
          <a:p>
            <a:pPr eaLnBrk="1" hangingPunct="1">
              <a:buFont typeface="Arial" panose="020B0604020202020204" pitchFamily="34" charset="0"/>
              <a:buChar char="•"/>
            </a:pPr>
            <a:r>
              <a:rPr lang="ru-RU" altLang="ru-RU" sz="4000" b="1">
                <a:solidFill>
                  <a:srgbClr val="0070C0"/>
                </a:solidFill>
                <a:latin typeface="Times New Roman" panose="02020603050405020304" pitchFamily="18" charset="0"/>
                <a:cs typeface="Times New Roman" panose="02020603050405020304" pitchFamily="18" charset="0"/>
              </a:rPr>
              <a:t>   жители блокадного Ленинграда, </a:t>
            </a:r>
          </a:p>
          <a:p>
            <a:pPr eaLnBrk="1" hangingPunct="1">
              <a:buFont typeface="Arial" panose="020B0604020202020204" pitchFamily="34" charset="0"/>
              <a:buChar char="•"/>
            </a:pPr>
            <a:r>
              <a:rPr lang="ru-RU" altLang="ru-RU" sz="4000" b="1">
                <a:solidFill>
                  <a:srgbClr val="0070C0"/>
                </a:solidFill>
                <a:latin typeface="Times New Roman" panose="02020603050405020304" pitchFamily="18" charset="0"/>
                <a:cs typeface="Times New Roman" panose="02020603050405020304" pitchFamily="18" charset="0"/>
              </a:rPr>
              <a:t>   бывшие несовершеннолетние узники фашистских концлагерей, </a:t>
            </a:r>
          </a:p>
          <a:p>
            <a:pPr eaLnBrk="1" hangingPunct="1">
              <a:buFont typeface="Arial" panose="020B0604020202020204" pitchFamily="34" charset="0"/>
              <a:buChar char="•"/>
            </a:pPr>
            <a:r>
              <a:rPr lang="ru-RU" altLang="ru-RU" sz="4000" b="1">
                <a:solidFill>
                  <a:srgbClr val="0070C0"/>
                </a:solidFill>
                <a:latin typeface="Times New Roman" panose="02020603050405020304" pitchFamily="18" charset="0"/>
                <a:cs typeface="Times New Roman" panose="02020603050405020304" pitchFamily="18" charset="0"/>
              </a:rPr>
              <a:t>   вдовы участников Великой Отечественной войны.</a:t>
            </a:r>
          </a:p>
        </p:txBody>
      </p:sp>
      <p:pic>
        <p:nvPicPr>
          <p:cNvPr id="9" name="Picture 1" descr="C:\Users\Evgendormaster\Pictures\совет ветеранов.png">
            <a:extLst>
              <a:ext uri="{FF2B5EF4-FFF2-40B4-BE49-F238E27FC236}">
                <a16:creationId xmlns:a16="http://schemas.microsoft.com/office/drawing/2014/main" id="{28FD7C06-3356-43A3-9903-AE682C3EF6E7}"/>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38D1F575-C7E0-4D91-82B8-15A2D4EDD145}"/>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21511" name="Рисунок 10">
            <a:extLst>
              <a:ext uri="{FF2B5EF4-FFF2-40B4-BE49-F238E27FC236}">
                <a16:creationId xmlns:a16="http://schemas.microsoft.com/office/drawing/2014/main" id="{E8AE4AAC-CEB3-462F-8369-7C424F1643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2FD0260E-EE66-4C63-9909-3C772C7F5038}"/>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iterate type="lt">
                                    <p:tmPct val="0"/>
                                  </p:iterate>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p:cTn id="7"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6">
                                            <p:txEl>
                                              <p:pRg st="0" end="0"/>
                                            </p:txEl>
                                          </p:spTgt>
                                        </p:tgtEl>
                                      </p:cBhvr>
                                    </p:animEffect>
                                  </p:childTnLst>
                                </p:cTn>
                              </p:par>
                            </p:childTnLst>
                          </p:cTn>
                        </p:par>
                        <p:par>
                          <p:cTn id="10" fill="hold" nodeType="afterGroup">
                            <p:stCondLst>
                              <p:cond delay="500"/>
                            </p:stCondLst>
                            <p:childTnLst>
                              <p:par>
                                <p:cTn id="11" presetID="27" presetClass="entr" presetSubtype="0" fill="hold" nodeType="afterEffect">
                                  <p:stCondLst>
                                    <p:cond delay="0"/>
                                  </p:stCondLst>
                                  <p:iterate type="lt">
                                    <p:tmPct val="50000"/>
                                  </p:iterate>
                                  <p:childTnLst>
                                    <p:set>
                                      <p:cBhvr>
                                        <p:cTn id="12" dur="1" fill="hold">
                                          <p:stCondLst>
                                            <p:cond delay="0"/>
                                          </p:stCondLst>
                                        </p:cTn>
                                        <p:tgtEl>
                                          <p:spTgt spid="16">
                                            <p:txEl>
                                              <p:pRg st="1" end="1"/>
                                            </p:txEl>
                                          </p:spTgt>
                                        </p:tgtEl>
                                        <p:attrNameLst>
                                          <p:attrName>style.visibility</p:attrName>
                                        </p:attrNameLst>
                                      </p:cBhvr>
                                      <p:to>
                                        <p:strVal val="visible"/>
                                      </p:to>
                                    </p:set>
                                    <p:anim calcmode="discrete" valueType="clr">
                                      <p:cBhvr override="childStyle">
                                        <p:cTn id="13" dur="80"/>
                                        <p:tgtEl>
                                          <p:spTgt spid="16">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6">
                                            <p:txEl>
                                              <p:pRg st="1" end="1"/>
                                            </p:txEl>
                                          </p:spTgt>
                                        </p:tgtEl>
                                        <p:attrNameLst>
                                          <p:attrName>fillcolor</p:attrName>
                                        </p:attrNameLst>
                                      </p:cBhvr>
                                      <p:tavLst>
                                        <p:tav tm="0">
                                          <p:val>
                                            <p:clrVal>
                                              <a:schemeClr val="accent2"/>
                                            </p:clrVal>
                                          </p:val>
                                        </p:tav>
                                        <p:tav tm="50000">
                                          <p:val>
                                            <p:clrVal>
                                              <a:schemeClr val="hlink"/>
                                            </p:clrVal>
                                          </p:val>
                                        </p:tav>
                                      </p:tavLst>
                                    </p:anim>
                                    <p:set>
                                      <p:cBhvr>
                                        <p:cTn id="15" dur="80"/>
                                        <p:tgtEl>
                                          <p:spTgt spid="16">
                                            <p:txEl>
                                              <p:pRg st="1" end="1"/>
                                            </p:txEl>
                                          </p:spTgt>
                                        </p:tgtEl>
                                        <p:attrNameLst>
                                          <p:attrName>fill.type</p:attrName>
                                        </p:attrNameLst>
                                      </p:cBhvr>
                                      <p:to>
                                        <p:strVal val="solid"/>
                                      </p:to>
                                    </p:set>
                                  </p:childTnLst>
                                </p:cTn>
                              </p:par>
                            </p:childTnLst>
                          </p:cTn>
                        </p:par>
                        <p:par>
                          <p:cTn id="16" fill="hold" nodeType="afterGroup">
                            <p:stCondLst>
                              <p:cond delay="2060"/>
                            </p:stCondLst>
                            <p:childTnLst>
                              <p:par>
                                <p:cTn id="17" presetID="27" presetClass="entr" presetSubtype="0" fill="hold" nodeType="afterEffect">
                                  <p:stCondLst>
                                    <p:cond delay="0"/>
                                  </p:stCondLst>
                                  <p:iterate type="lt">
                                    <p:tmPct val="50000"/>
                                  </p:iterate>
                                  <p:childTnLst>
                                    <p:set>
                                      <p:cBhvr>
                                        <p:cTn id="18" dur="1" fill="hold">
                                          <p:stCondLst>
                                            <p:cond delay="0"/>
                                          </p:stCondLst>
                                        </p:cTn>
                                        <p:tgtEl>
                                          <p:spTgt spid="16">
                                            <p:txEl>
                                              <p:pRg st="2" end="2"/>
                                            </p:txEl>
                                          </p:spTgt>
                                        </p:tgtEl>
                                        <p:attrNameLst>
                                          <p:attrName>style.visibility</p:attrName>
                                        </p:attrNameLst>
                                      </p:cBhvr>
                                      <p:to>
                                        <p:strVal val="visible"/>
                                      </p:to>
                                    </p:set>
                                    <p:anim calcmode="discrete" valueType="clr">
                                      <p:cBhvr override="childStyle">
                                        <p:cTn id="19" dur="80"/>
                                        <p:tgtEl>
                                          <p:spTgt spid="1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6">
                                            <p:txEl>
                                              <p:pRg st="2" end="2"/>
                                            </p:txEl>
                                          </p:spTgt>
                                        </p:tgtEl>
                                        <p:attrNameLst>
                                          <p:attrName>fillcolor</p:attrName>
                                        </p:attrNameLst>
                                      </p:cBhvr>
                                      <p:tavLst>
                                        <p:tav tm="0">
                                          <p:val>
                                            <p:clrVal>
                                              <a:schemeClr val="accent2"/>
                                            </p:clrVal>
                                          </p:val>
                                        </p:tav>
                                        <p:tav tm="50000">
                                          <p:val>
                                            <p:clrVal>
                                              <a:schemeClr val="hlink"/>
                                            </p:clrVal>
                                          </p:val>
                                        </p:tav>
                                      </p:tavLst>
                                    </p:anim>
                                    <p:set>
                                      <p:cBhvr>
                                        <p:cTn id="21" dur="80"/>
                                        <p:tgtEl>
                                          <p:spTgt spid="16">
                                            <p:txEl>
                                              <p:pRg st="2" end="2"/>
                                            </p:txEl>
                                          </p:spTgt>
                                        </p:tgtEl>
                                        <p:attrNameLst>
                                          <p:attrName>fill.type</p:attrName>
                                        </p:attrNameLst>
                                      </p:cBhvr>
                                      <p:to>
                                        <p:strVal val="solid"/>
                                      </p:to>
                                    </p:set>
                                  </p:childTnLst>
                                </p:cTn>
                              </p:par>
                            </p:childTnLst>
                          </p:cTn>
                        </p:par>
                        <p:par>
                          <p:cTn id="22" fill="hold" nodeType="afterGroup">
                            <p:stCondLst>
                              <p:cond delay="2660"/>
                            </p:stCondLst>
                            <p:childTnLst>
                              <p:par>
                                <p:cTn id="23" presetID="27" presetClass="entr" presetSubtype="0" fill="hold" nodeType="afterEffect">
                                  <p:stCondLst>
                                    <p:cond delay="0"/>
                                  </p:stCondLst>
                                  <p:iterate type="lt">
                                    <p:tmPct val="50000"/>
                                  </p:iterate>
                                  <p:childTnLst>
                                    <p:set>
                                      <p:cBhvr>
                                        <p:cTn id="24" dur="1" fill="hold">
                                          <p:stCondLst>
                                            <p:cond delay="0"/>
                                          </p:stCondLst>
                                        </p:cTn>
                                        <p:tgtEl>
                                          <p:spTgt spid="16">
                                            <p:txEl>
                                              <p:pRg st="3" end="3"/>
                                            </p:txEl>
                                          </p:spTgt>
                                        </p:tgtEl>
                                        <p:attrNameLst>
                                          <p:attrName>style.visibility</p:attrName>
                                        </p:attrNameLst>
                                      </p:cBhvr>
                                      <p:to>
                                        <p:strVal val="visible"/>
                                      </p:to>
                                    </p:set>
                                    <p:anim calcmode="discrete" valueType="clr">
                                      <p:cBhvr override="childStyle">
                                        <p:cTn id="25" dur="80"/>
                                        <p:tgtEl>
                                          <p:spTgt spid="16">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16">
                                            <p:txEl>
                                              <p:pRg st="3" end="3"/>
                                            </p:txEl>
                                          </p:spTgt>
                                        </p:tgtEl>
                                        <p:attrNameLst>
                                          <p:attrName>fillcolor</p:attrName>
                                        </p:attrNameLst>
                                      </p:cBhvr>
                                      <p:tavLst>
                                        <p:tav tm="0">
                                          <p:val>
                                            <p:clrVal>
                                              <a:schemeClr val="accent2"/>
                                            </p:clrVal>
                                          </p:val>
                                        </p:tav>
                                        <p:tav tm="50000">
                                          <p:val>
                                            <p:clrVal>
                                              <a:schemeClr val="hlink"/>
                                            </p:clrVal>
                                          </p:val>
                                        </p:tav>
                                      </p:tavLst>
                                    </p:anim>
                                    <p:set>
                                      <p:cBhvr>
                                        <p:cTn id="27" dur="80"/>
                                        <p:tgtEl>
                                          <p:spTgt spid="16">
                                            <p:txEl>
                                              <p:pRg st="3" end="3"/>
                                            </p:txEl>
                                          </p:spTgt>
                                        </p:tgtEl>
                                        <p:attrNameLst>
                                          <p:attrName>fill.type</p:attrName>
                                        </p:attrNameLst>
                                      </p:cBhvr>
                                      <p:to>
                                        <p:strVal val="solid"/>
                                      </p:to>
                                    </p:set>
                                  </p:childTnLst>
                                </p:cTn>
                              </p:par>
                            </p:childTnLst>
                          </p:cTn>
                        </p:par>
                        <p:par>
                          <p:cTn id="28" fill="hold" nodeType="afterGroup">
                            <p:stCondLst>
                              <p:cond delay="3780"/>
                            </p:stCondLst>
                            <p:childTnLst>
                              <p:par>
                                <p:cTn id="29" presetID="27" presetClass="entr" presetSubtype="0" fill="hold" nodeType="afterEffect">
                                  <p:stCondLst>
                                    <p:cond delay="0"/>
                                  </p:stCondLst>
                                  <p:iterate type="lt">
                                    <p:tmPct val="50000"/>
                                  </p:iterate>
                                  <p:childTnLst>
                                    <p:set>
                                      <p:cBhvr>
                                        <p:cTn id="30" dur="1" fill="hold">
                                          <p:stCondLst>
                                            <p:cond delay="0"/>
                                          </p:stCondLst>
                                        </p:cTn>
                                        <p:tgtEl>
                                          <p:spTgt spid="16">
                                            <p:txEl>
                                              <p:pRg st="4" end="4"/>
                                            </p:txEl>
                                          </p:spTgt>
                                        </p:tgtEl>
                                        <p:attrNameLst>
                                          <p:attrName>style.visibility</p:attrName>
                                        </p:attrNameLst>
                                      </p:cBhvr>
                                      <p:to>
                                        <p:strVal val="visible"/>
                                      </p:to>
                                    </p:set>
                                    <p:anim calcmode="discrete" valueType="clr">
                                      <p:cBhvr override="childStyle">
                                        <p:cTn id="31" dur="80"/>
                                        <p:tgtEl>
                                          <p:spTgt spid="16">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16">
                                            <p:txEl>
                                              <p:pRg st="4" end="4"/>
                                            </p:txEl>
                                          </p:spTgt>
                                        </p:tgtEl>
                                        <p:attrNameLst>
                                          <p:attrName>fillcolor</p:attrName>
                                        </p:attrNameLst>
                                      </p:cBhvr>
                                      <p:tavLst>
                                        <p:tav tm="0">
                                          <p:val>
                                            <p:clrVal>
                                              <a:schemeClr val="accent2"/>
                                            </p:clrVal>
                                          </p:val>
                                        </p:tav>
                                        <p:tav tm="50000">
                                          <p:val>
                                            <p:clrVal>
                                              <a:schemeClr val="hlink"/>
                                            </p:clrVal>
                                          </p:val>
                                        </p:tav>
                                      </p:tavLst>
                                    </p:anim>
                                    <p:set>
                                      <p:cBhvr>
                                        <p:cTn id="33" dur="80"/>
                                        <p:tgtEl>
                                          <p:spTgt spid="16">
                                            <p:txEl>
                                              <p:pRg st="4" end="4"/>
                                            </p:txEl>
                                          </p:spTgt>
                                        </p:tgtEl>
                                        <p:attrNameLst>
                                          <p:attrName>fill.type</p:attrName>
                                        </p:attrNameLst>
                                      </p:cBhvr>
                                      <p:to>
                                        <p:strVal val="solid"/>
                                      </p:to>
                                    </p:set>
                                  </p:childTnLst>
                                </p:cTn>
                              </p:par>
                            </p:childTnLst>
                          </p:cTn>
                        </p:par>
                        <p:par>
                          <p:cTn id="34" fill="hold" nodeType="afterGroup">
                            <p:stCondLst>
                              <p:cond delay="5900"/>
                            </p:stCondLst>
                            <p:childTnLst>
                              <p:par>
                                <p:cTn id="35" presetID="27" presetClass="entr" presetSubtype="0" fill="hold" nodeType="afterEffect">
                                  <p:stCondLst>
                                    <p:cond delay="0"/>
                                  </p:stCondLst>
                                  <p:iterate type="lt">
                                    <p:tmPct val="50000"/>
                                  </p:iterate>
                                  <p:childTnLst>
                                    <p:set>
                                      <p:cBhvr>
                                        <p:cTn id="36" dur="1" fill="hold">
                                          <p:stCondLst>
                                            <p:cond delay="0"/>
                                          </p:stCondLst>
                                        </p:cTn>
                                        <p:tgtEl>
                                          <p:spTgt spid="16">
                                            <p:txEl>
                                              <p:pRg st="5" end="5"/>
                                            </p:txEl>
                                          </p:spTgt>
                                        </p:tgtEl>
                                        <p:attrNameLst>
                                          <p:attrName>style.visibility</p:attrName>
                                        </p:attrNameLst>
                                      </p:cBhvr>
                                      <p:to>
                                        <p:strVal val="visible"/>
                                      </p:to>
                                    </p:set>
                                    <p:anim calcmode="discrete" valueType="clr">
                                      <p:cBhvr override="childStyle">
                                        <p:cTn id="37" dur="80"/>
                                        <p:tgtEl>
                                          <p:spTgt spid="16">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16">
                                            <p:txEl>
                                              <p:pRg st="5" end="5"/>
                                            </p:txEl>
                                          </p:spTgt>
                                        </p:tgtEl>
                                        <p:attrNameLst>
                                          <p:attrName>fillcolor</p:attrName>
                                        </p:attrNameLst>
                                      </p:cBhvr>
                                      <p:tavLst>
                                        <p:tav tm="0">
                                          <p:val>
                                            <p:clrVal>
                                              <a:schemeClr val="accent2"/>
                                            </p:clrVal>
                                          </p:val>
                                        </p:tav>
                                        <p:tav tm="50000">
                                          <p:val>
                                            <p:clrVal>
                                              <a:schemeClr val="hlink"/>
                                            </p:clrVal>
                                          </p:val>
                                        </p:tav>
                                      </p:tavLst>
                                    </p:anim>
                                    <p:set>
                                      <p:cBhvr>
                                        <p:cTn id="39" dur="80"/>
                                        <p:tgtEl>
                                          <p:spTgt spid="16">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3390F89-C32C-4270-AA18-8E88AB2F804F}"/>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2E37BFD9-16E4-4103-A657-4DBCCCAC9A68}"/>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E2FCCFE5-6906-4BFD-A9E7-17F89D2CA1D6}"/>
              </a:ext>
            </a:extLst>
          </p:cNvPr>
          <p:cNvSpPr>
            <a:spLocks noChangeArrowheads="1"/>
          </p:cNvSpPr>
          <p:nvPr/>
        </p:nvSpPr>
        <p:spPr bwMode="auto">
          <a:xfrm>
            <a:off x="188913" y="1096963"/>
            <a:ext cx="11333162"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buFont typeface="Arial" panose="020B0604020202020204" pitchFamily="34" charset="0"/>
              <a:buChar char="•"/>
            </a:pPr>
            <a:r>
              <a:rPr lang="ru-RU" altLang="ru-RU" sz="5400" b="1">
                <a:solidFill>
                  <a:srgbClr val="0070C0"/>
                </a:solidFill>
                <a:latin typeface="Times New Roman" panose="02020603050405020304" pitchFamily="18" charset="0"/>
                <a:cs typeface="Times New Roman" panose="02020603050405020304" pitchFamily="18" charset="0"/>
              </a:rPr>
              <a:t>  </a:t>
            </a:r>
            <a:r>
              <a:rPr lang="ru-RU" altLang="ru-RU" sz="3600" b="1">
                <a:solidFill>
                  <a:srgbClr val="0070C0"/>
                </a:solidFill>
                <a:latin typeface="Times New Roman" panose="02020603050405020304" pitchFamily="18" charset="0"/>
                <a:cs typeface="Times New Roman" panose="02020603050405020304" pitchFamily="18" charset="0"/>
              </a:rPr>
              <a:t>Проводятся обследование и лечение немобильных этой группы (стационар, санаторий  на дому);</a:t>
            </a:r>
          </a:p>
          <a:p>
            <a:pPr eaLnBrk="1" hangingPunct="1">
              <a:buFont typeface="Arial" panose="020B0604020202020204" pitchFamily="34" charset="0"/>
              <a:buChar char="•"/>
            </a:pPr>
            <a:r>
              <a:rPr lang="ru-RU" altLang="ru-RU" sz="3600" b="1">
                <a:solidFill>
                  <a:srgbClr val="0070C0"/>
                </a:solidFill>
                <a:latin typeface="Times New Roman" panose="02020603050405020304" pitchFamily="18" charset="0"/>
                <a:cs typeface="Times New Roman" panose="02020603050405020304" pitchFamily="18" charset="0"/>
              </a:rPr>
              <a:t> Работает госпиталь для ветеранов войн и геронтологическое отделение ;</a:t>
            </a:r>
          </a:p>
          <a:p>
            <a:pPr eaLnBrk="1" hangingPunct="1">
              <a:buFont typeface="Arial" panose="020B0604020202020204" pitchFamily="34" charset="0"/>
              <a:buChar char="•"/>
            </a:pPr>
            <a:r>
              <a:rPr lang="ru-RU" altLang="ru-RU" sz="3600" b="1">
                <a:solidFill>
                  <a:srgbClr val="0070C0"/>
                </a:solidFill>
                <a:latin typeface="Times New Roman" panose="02020603050405020304" pitchFamily="18" charset="0"/>
                <a:cs typeface="Times New Roman" panose="02020603050405020304" pitchFamily="18" charset="0"/>
              </a:rPr>
              <a:t>  ведут приём врачи гериатры ;</a:t>
            </a:r>
          </a:p>
          <a:p>
            <a:pPr eaLnBrk="1" hangingPunct="1">
              <a:buFont typeface="Arial" panose="020B0604020202020204" pitchFamily="34" charset="0"/>
              <a:buChar char="•"/>
            </a:pPr>
            <a:r>
              <a:rPr lang="ru-RU" altLang="ru-RU" sz="3600" b="1">
                <a:solidFill>
                  <a:srgbClr val="0070C0"/>
                </a:solidFill>
                <a:latin typeface="Times New Roman" panose="02020603050405020304" pitchFamily="18" charset="0"/>
                <a:cs typeface="Times New Roman" panose="02020603050405020304" pitchFamily="18" charset="0"/>
              </a:rPr>
              <a:t>  пожилые люди проходят скрининговые обследования в центрах  здоровья при  поликлиниках, ежегодную диспансеризацию;</a:t>
            </a:r>
          </a:p>
          <a:p>
            <a:pPr eaLnBrk="1" hangingPunct="1"/>
            <a:r>
              <a:rPr lang="ru-RU" altLang="ru-RU" sz="5400" b="1">
                <a:solidFill>
                  <a:srgbClr val="0070C0"/>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0070C0"/>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57761853-FF44-4276-B819-5BFBA679055E}"/>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39ED9FA4-1D2E-4698-B126-952FC38B354C}"/>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22535" name="Рисунок 10">
            <a:extLst>
              <a:ext uri="{FF2B5EF4-FFF2-40B4-BE49-F238E27FC236}">
                <a16:creationId xmlns:a16="http://schemas.microsoft.com/office/drawing/2014/main" id="{09082D3B-2956-453A-997A-A2B0C45F34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C566E967-0F55-4CA2-8F68-FE28F36DC743}"/>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16">
                                            <p:txEl>
                                              <p:pRg st="0" end="0"/>
                                            </p:txEl>
                                          </p:spTgt>
                                        </p:tgtEl>
                                        <p:attrNameLst>
                                          <p:attrName>style.visibility</p:attrName>
                                        </p:attrNameLst>
                                      </p:cBhvr>
                                      <p:to>
                                        <p:strVal val="visible"/>
                                      </p:to>
                                    </p:set>
                                    <p:anim calcmode="discrete" valueType="clr">
                                      <p:cBhvr override="childStyle">
                                        <p:cTn id="7" dur="80"/>
                                        <p:tgtEl>
                                          <p:spTgt spid="1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6">
                                            <p:txEl>
                                              <p:pRg st="0" end="0"/>
                                            </p:txEl>
                                          </p:spTgt>
                                        </p:tgtEl>
                                        <p:attrNameLst>
                                          <p:attrName>fill.type</p:attrName>
                                        </p:attrNameLst>
                                      </p:cBhvr>
                                      <p:to>
                                        <p:strVal val="solid"/>
                                      </p:to>
                                    </p:set>
                                  </p:childTnLst>
                                </p:cTn>
                              </p:par>
                            </p:childTnLst>
                          </p:cTn>
                        </p:par>
                        <p:par>
                          <p:cTn id="10" fill="hold" nodeType="afterGroup">
                            <p:stCondLst>
                              <p:cond delay="3200"/>
                            </p:stCondLst>
                            <p:childTnLst>
                              <p:par>
                                <p:cTn id="11" presetID="27" presetClass="entr" presetSubtype="0" fill="hold" nodeType="afterEffect">
                                  <p:stCondLst>
                                    <p:cond delay="0"/>
                                  </p:stCondLst>
                                  <p:iterate type="lt">
                                    <p:tmPct val="50000"/>
                                  </p:iterate>
                                  <p:childTnLst>
                                    <p:set>
                                      <p:cBhvr>
                                        <p:cTn id="12" dur="1" fill="hold">
                                          <p:stCondLst>
                                            <p:cond delay="0"/>
                                          </p:stCondLst>
                                        </p:cTn>
                                        <p:tgtEl>
                                          <p:spTgt spid="16">
                                            <p:txEl>
                                              <p:pRg st="1" end="1"/>
                                            </p:txEl>
                                          </p:spTgt>
                                        </p:tgtEl>
                                        <p:attrNameLst>
                                          <p:attrName>style.visibility</p:attrName>
                                        </p:attrNameLst>
                                      </p:cBhvr>
                                      <p:to>
                                        <p:strVal val="visible"/>
                                      </p:to>
                                    </p:set>
                                    <p:anim calcmode="discrete" valueType="clr">
                                      <p:cBhvr override="childStyle">
                                        <p:cTn id="13" dur="80"/>
                                        <p:tgtEl>
                                          <p:spTgt spid="16">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6">
                                            <p:txEl>
                                              <p:pRg st="1" end="1"/>
                                            </p:txEl>
                                          </p:spTgt>
                                        </p:tgtEl>
                                        <p:attrNameLst>
                                          <p:attrName>fillcolor</p:attrName>
                                        </p:attrNameLst>
                                      </p:cBhvr>
                                      <p:tavLst>
                                        <p:tav tm="0">
                                          <p:val>
                                            <p:clrVal>
                                              <a:schemeClr val="accent2"/>
                                            </p:clrVal>
                                          </p:val>
                                        </p:tav>
                                        <p:tav tm="50000">
                                          <p:val>
                                            <p:clrVal>
                                              <a:schemeClr val="hlink"/>
                                            </p:clrVal>
                                          </p:val>
                                        </p:tav>
                                      </p:tavLst>
                                    </p:anim>
                                    <p:set>
                                      <p:cBhvr>
                                        <p:cTn id="15" dur="80"/>
                                        <p:tgtEl>
                                          <p:spTgt spid="16">
                                            <p:txEl>
                                              <p:pRg st="1" end="1"/>
                                            </p:txEl>
                                          </p:spTgt>
                                        </p:tgtEl>
                                        <p:attrNameLst>
                                          <p:attrName>fill.type</p:attrName>
                                        </p:attrNameLst>
                                      </p:cBhvr>
                                      <p:to>
                                        <p:strVal val="solid"/>
                                      </p:to>
                                    </p:set>
                                  </p:childTnLst>
                                </p:cTn>
                              </p:par>
                            </p:childTnLst>
                          </p:cTn>
                        </p:par>
                        <p:par>
                          <p:cTn id="16" fill="hold" nodeType="afterGroup">
                            <p:stCondLst>
                              <p:cond delay="5680"/>
                            </p:stCondLst>
                            <p:childTnLst>
                              <p:par>
                                <p:cTn id="17" presetID="27" presetClass="entr" presetSubtype="0" fill="hold" nodeType="afterEffect">
                                  <p:stCondLst>
                                    <p:cond delay="0"/>
                                  </p:stCondLst>
                                  <p:iterate type="lt">
                                    <p:tmPct val="50000"/>
                                  </p:iterate>
                                  <p:childTnLst>
                                    <p:set>
                                      <p:cBhvr>
                                        <p:cTn id="18" dur="1" fill="hold">
                                          <p:stCondLst>
                                            <p:cond delay="0"/>
                                          </p:stCondLst>
                                        </p:cTn>
                                        <p:tgtEl>
                                          <p:spTgt spid="16">
                                            <p:txEl>
                                              <p:pRg st="2" end="2"/>
                                            </p:txEl>
                                          </p:spTgt>
                                        </p:tgtEl>
                                        <p:attrNameLst>
                                          <p:attrName>style.visibility</p:attrName>
                                        </p:attrNameLst>
                                      </p:cBhvr>
                                      <p:to>
                                        <p:strVal val="visible"/>
                                      </p:to>
                                    </p:set>
                                    <p:anim calcmode="discrete" valueType="clr">
                                      <p:cBhvr override="childStyle">
                                        <p:cTn id="19" dur="80"/>
                                        <p:tgtEl>
                                          <p:spTgt spid="1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6">
                                            <p:txEl>
                                              <p:pRg st="2" end="2"/>
                                            </p:txEl>
                                          </p:spTgt>
                                        </p:tgtEl>
                                        <p:attrNameLst>
                                          <p:attrName>fillcolor</p:attrName>
                                        </p:attrNameLst>
                                      </p:cBhvr>
                                      <p:tavLst>
                                        <p:tav tm="0">
                                          <p:val>
                                            <p:clrVal>
                                              <a:schemeClr val="accent2"/>
                                            </p:clrVal>
                                          </p:val>
                                        </p:tav>
                                        <p:tav tm="50000">
                                          <p:val>
                                            <p:clrVal>
                                              <a:schemeClr val="hlink"/>
                                            </p:clrVal>
                                          </p:val>
                                        </p:tav>
                                      </p:tavLst>
                                    </p:anim>
                                    <p:set>
                                      <p:cBhvr>
                                        <p:cTn id="21" dur="80"/>
                                        <p:tgtEl>
                                          <p:spTgt spid="16">
                                            <p:txEl>
                                              <p:pRg st="2" end="2"/>
                                            </p:txEl>
                                          </p:spTgt>
                                        </p:tgtEl>
                                        <p:attrNameLst>
                                          <p:attrName>fill.type</p:attrName>
                                        </p:attrNameLst>
                                      </p:cBhvr>
                                      <p:to>
                                        <p:strVal val="solid"/>
                                      </p:to>
                                    </p:set>
                                  </p:childTnLst>
                                </p:cTn>
                              </p:par>
                            </p:childTnLst>
                          </p:cTn>
                        </p:par>
                        <p:par>
                          <p:cTn id="22" fill="hold" nodeType="afterGroup">
                            <p:stCondLst>
                              <p:cond delay="6680"/>
                            </p:stCondLst>
                            <p:childTnLst>
                              <p:par>
                                <p:cTn id="23" presetID="27" presetClass="entr" presetSubtype="0" fill="hold" nodeType="afterEffect">
                                  <p:stCondLst>
                                    <p:cond delay="0"/>
                                  </p:stCondLst>
                                  <p:iterate type="lt">
                                    <p:tmPct val="50000"/>
                                  </p:iterate>
                                  <p:childTnLst>
                                    <p:set>
                                      <p:cBhvr>
                                        <p:cTn id="24" dur="1" fill="hold">
                                          <p:stCondLst>
                                            <p:cond delay="0"/>
                                          </p:stCondLst>
                                        </p:cTn>
                                        <p:tgtEl>
                                          <p:spTgt spid="16">
                                            <p:txEl>
                                              <p:pRg st="3" end="3"/>
                                            </p:txEl>
                                          </p:spTgt>
                                        </p:tgtEl>
                                        <p:attrNameLst>
                                          <p:attrName>style.visibility</p:attrName>
                                        </p:attrNameLst>
                                      </p:cBhvr>
                                      <p:to>
                                        <p:strVal val="visible"/>
                                      </p:to>
                                    </p:set>
                                    <p:anim calcmode="discrete" valueType="clr">
                                      <p:cBhvr override="childStyle">
                                        <p:cTn id="25" dur="80"/>
                                        <p:tgtEl>
                                          <p:spTgt spid="16">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16">
                                            <p:txEl>
                                              <p:pRg st="3" end="3"/>
                                            </p:txEl>
                                          </p:spTgt>
                                        </p:tgtEl>
                                        <p:attrNameLst>
                                          <p:attrName>fillcolor</p:attrName>
                                        </p:attrNameLst>
                                      </p:cBhvr>
                                      <p:tavLst>
                                        <p:tav tm="0">
                                          <p:val>
                                            <p:clrVal>
                                              <a:schemeClr val="accent2"/>
                                            </p:clrVal>
                                          </p:val>
                                        </p:tav>
                                        <p:tav tm="50000">
                                          <p:val>
                                            <p:clrVal>
                                              <a:schemeClr val="hlink"/>
                                            </p:clrVal>
                                          </p:val>
                                        </p:tav>
                                      </p:tavLst>
                                    </p:anim>
                                    <p:set>
                                      <p:cBhvr>
                                        <p:cTn id="27" dur="80"/>
                                        <p:tgtEl>
                                          <p:spTgt spid="16">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330434B-1F20-4A04-8802-4C75B3CE0C36}"/>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AA563CC4-89BE-41F5-9C15-79D2A9DAE3F7}"/>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FCD95FDC-4803-47ED-A6D4-7A245B91EE0A}"/>
              </a:ext>
            </a:extLst>
          </p:cNvPr>
          <p:cNvSpPr>
            <a:spLocks noChangeArrowheads="1"/>
          </p:cNvSpPr>
          <p:nvPr/>
        </p:nvSpPr>
        <p:spPr bwMode="auto">
          <a:xfrm>
            <a:off x="188913" y="1096963"/>
            <a:ext cx="11333162"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buFont typeface="Arial" panose="020B0604020202020204" pitchFamily="34" charset="0"/>
              <a:buChar char="•"/>
            </a:pPr>
            <a:r>
              <a:rPr lang="ru-RU" altLang="ru-RU" sz="5400" b="1">
                <a:solidFill>
                  <a:srgbClr val="0070C0"/>
                </a:solidFill>
                <a:latin typeface="Times New Roman" panose="02020603050405020304" pitchFamily="18" charset="0"/>
                <a:cs typeface="Times New Roman" panose="02020603050405020304" pitchFamily="18" charset="0"/>
              </a:rPr>
              <a:t> </a:t>
            </a:r>
            <a:r>
              <a:rPr lang="ru-RU" altLang="ru-RU" sz="4400" b="1">
                <a:solidFill>
                  <a:srgbClr val="0070C0"/>
                </a:solidFill>
                <a:latin typeface="Times New Roman" panose="02020603050405020304" pitchFamily="18" charset="0"/>
                <a:cs typeface="Times New Roman" panose="02020603050405020304" pitchFamily="18" charset="0"/>
              </a:rPr>
              <a:t>при всех поликлиниках работают стационарно замещающие виды помощи:  дневные стационары и стационары на дому;                                                       </a:t>
            </a:r>
          </a:p>
          <a:p>
            <a:pPr eaLnBrk="1" hangingPunct="1">
              <a:buFont typeface="Arial" panose="020B0604020202020204" pitchFamily="34" charset="0"/>
              <a:buChar char="•"/>
            </a:pPr>
            <a:r>
              <a:rPr lang="ru-RU" altLang="ru-RU" sz="4400" b="1">
                <a:solidFill>
                  <a:srgbClr val="0070C0"/>
                </a:solidFill>
                <a:latin typeface="Times New Roman" panose="02020603050405020304" pitchFamily="18" charset="0"/>
                <a:cs typeface="Times New Roman" panose="02020603050405020304" pitchFamily="18" charset="0"/>
              </a:rPr>
              <a:t>  все поликлиники проводят   «Дни  открытых дверей», обследуют ветеранов,</a:t>
            </a:r>
          </a:p>
        </p:txBody>
      </p:sp>
      <p:pic>
        <p:nvPicPr>
          <p:cNvPr id="9" name="Picture 1" descr="C:\Users\Evgendormaster\Pictures\совет ветеранов.png">
            <a:extLst>
              <a:ext uri="{FF2B5EF4-FFF2-40B4-BE49-F238E27FC236}">
                <a16:creationId xmlns:a16="http://schemas.microsoft.com/office/drawing/2014/main" id="{4CA1A7DB-EFBA-4993-A027-540A43C2BD68}"/>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1664E888-EA2C-433A-A21C-EF9E07E310BF}"/>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23559" name="Рисунок 10">
            <a:extLst>
              <a:ext uri="{FF2B5EF4-FFF2-40B4-BE49-F238E27FC236}">
                <a16:creationId xmlns:a16="http://schemas.microsoft.com/office/drawing/2014/main" id="{0002755F-E118-4D13-A390-72409705EF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78284120-C9BB-4930-8F79-5F1BD9613E93}"/>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16">
                                            <p:txEl>
                                              <p:pRg st="0" end="0"/>
                                            </p:txEl>
                                          </p:spTgt>
                                        </p:tgtEl>
                                        <p:attrNameLst>
                                          <p:attrName>style.visibility</p:attrName>
                                        </p:attrNameLst>
                                      </p:cBhvr>
                                      <p:to>
                                        <p:strVal val="visible"/>
                                      </p:to>
                                    </p:set>
                                    <p:anim calcmode="discrete" valueType="clr">
                                      <p:cBhvr override="childStyle">
                                        <p:cTn id="7" dur="80"/>
                                        <p:tgtEl>
                                          <p:spTgt spid="1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6">
                                            <p:txEl>
                                              <p:pRg st="0" end="0"/>
                                            </p:txEl>
                                          </p:spTgt>
                                        </p:tgtEl>
                                        <p:attrNameLst>
                                          <p:attrName>fill.type</p:attrName>
                                        </p:attrNameLst>
                                      </p:cBhvr>
                                      <p:to>
                                        <p:strVal val="solid"/>
                                      </p:to>
                                    </p:set>
                                  </p:childTnLst>
                                </p:cTn>
                              </p:par>
                            </p:childTnLst>
                          </p:cTn>
                        </p:par>
                        <p:par>
                          <p:cTn id="10" fill="hold" nodeType="afterGroup">
                            <p:stCondLst>
                              <p:cond delay="3800"/>
                            </p:stCondLst>
                            <p:childTnLst>
                              <p:par>
                                <p:cTn id="11" presetID="27" presetClass="entr" presetSubtype="0" fill="hold" nodeType="afterEffect">
                                  <p:stCondLst>
                                    <p:cond delay="0"/>
                                  </p:stCondLst>
                                  <p:iterate type="lt">
                                    <p:tmPct val="50000"/>
                                  </p:iterate>
                                  <p:childTnLst>
                                    <p:set>
                                      <p:cBhvr>
                                        <p:cTn id="12" dur="1" fill="hold">
                                          <p:stCondLst>
                                            <p:cond delay="0"/>
                                          </p:stCondLst>
                                        </p:cTn>
                                        <p:tgtEl>
                                          <p:spTgt spid="16">
                                            <p:txEl>
                                              <p:pRg st="1" end="1"/>
                                            </p:txEl>
                                          </p:spTgt>
                                        </p:tgtEl>
                                        <p:attrNameLst>
                                          <p:attrName>style.visibility</p:attrName>
                                        </p:attrNameLst>
                                      </p:cBhvr>
                                      <p:to>
                                        <p:strVal val="visible"/>
                                      </p:to>
                                    </p:set>
                                    <p:anim calcmode="discrete" valueType="clr">
                                      <p:cBhvr override="childStyle">
                                        <p:cTn id="13" dur="80"/>
                                        <p:tgtEl>
                                          <p:spTgt spid="16">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6">
                                            <p:txEl>
                                              <p:pRg st="1" end="1"/>
                                            </p:txEl>
                                          </p:spTgt>
                                        </p:tgtEl>
                                        <p:attrNameLst>
                                          <p:attrName>fillcolor</p:attrName>
                                        </p:attrNameLst>
                                      </p:cBhvr>
                                      <p:tavLst>
                                        <p:tav tm="0">
                                          <p:val>
                                            <p:clrVal>
                                              <a:schemeClr val="accent2"/>
                                            </p:clrVal>
                                          </p:val>
                                        </p:tav>
                                        <p:tav tm="50000">
                                          <p:val>
                                            <p:clrVal>
                                              <a:schemeClr val="hlink"/>
                                            </p:clrVal>
                                          </p:val>
                                        </p:tav>
                                      </p:tavLst>
                                    </p:anim>
                                    <p:set>
                                      <p:cBhvr>
                                        <p:cTn id="15" dur="80"/>
                                        <p:tgtEl>
                                          <p:spTgt spid="16">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05FB743-602E-469F-812D-F9198219F38D}"/>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49C882F8-CDFF-4AF8-8570-DC5B017C1EA8}"/>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A30EA699-0628-45C0-9E7E-39237ADCC2E9}"/>
              </a:ext>
            </a:extLst>
          </p:cNvPr>
          <p:cNvSpPr>
            <a:spLocks noChangeArrowheads="1"/>
          </p:cNvSpPr>
          <p:nvPr/>
        </p:nvSpPr>
        <p:spPr bwMode="auto">
          <a:xfrm>
            <a:off x="5189538" y="668338"/>
            <a:ext cx="5929312"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0070C0"/>
                </a:solidFill>
                <a:latin typeface="Times New Roman" panose="02020603050405020304" pitchFamily="18" charset="0"/>
                <a:cs typeface="Times New Roman" panose="02020603050405020304" pitchFamily="18" charset="0"/>
              </a:rPr>
              <a:t> </a:t>
            </a:r>
            <a:r>
              <a:rPr lang="ru-RU" altLang="ru-RU" sz="3600" b="1">
                <a:solidFill>
                  <a:srgbClr val="0070C0"/>
                </a:solidFill>
                <a:latin typeface="Times New Roman" panose="02020603050405020304" pitchFamily="18" charset="0"/>
                <a:cs typeface="Times New Roman" panose="02020603050405020304" pitchFamily="18" charset="0"/>
              </a:rPr>
              <a:t>накануне  9 мая  были    </a:t>
            </a:r>
          </a:p>
          <a:p>
            <a:pPr algn="ctr" eaLnBrk="1" hangingPunct="1"/>
            <a:r>
              <a:rPr lang="ru-RU" altLang="ru-RU" sz="3600" b="1">
                <a:solidFill>
                  <a:srgbClr val="0070C0"/>
                </a:solidFill>
                <a:latin typeface="Times New Roman" panose="02020603050405020304" pitchFamily="18" charset="0"/>
                <a:cs typeface="Times New Roman" panose="02020603050405020304" pitchFamily="18" charset="0"/>
              </a:rPr>
              <a:t> вручены  подарки    </a:t>
            </a:r>
          </a:p>
          <a:p>
            <a:pPr algn="ctr" eaLnBrk="1" hangingPunct="1"/>
            <a:r>
              <a:rPr lang="ru-RU" altLang="ru-RU" sz="3600" b="1">
                <a:solidFill>
                  <a:srgbClr val="0070C0"/>
                </a:solidFill>
                <a:latin typeface="Times New Roman" panose="02020603050405020304" pitchFamily="18" charset="0"/>
                <a:cs typeface="Times New Roman" panose="02020603050405020304" pitchFamily="18" charset="0"/>
              </a:rPr>
              <a:t>  участникам войны </a:t>
            </a:r>
          </a:p>
          <a:p>
            <a:pPr algn="ctr" eaLnBrk="1" hangingPunct="1"/>
            <a:r>
              <a:rPr lang="ru-RU" altLang="ru-RU" sz="3600" b="1">
                <a:solidFill>
                  <a:srgbClr val="0070C0"/>
                </a:solidFill>
                <a:latin typeface="Times New Roman" panose="02020603050405020304" pitchFamily="18" charset="0"/>
                <a:cs typeface="Times New Roman" panose="02020603050405020304" pitchFamily="18" charset="0"/>
              </a:rPr>
              <a:t>(набор медикаментов и витамины). Принимается ряд мер для улучшения </a:t>
            </a:r>
            <a:r>
              <a:rPr lang="ru-RU" altLang="ru-RU" sz="3600">
                <a:solidFill>
                  <a:srgbClr val="0070C0"/>
                </a:solidFill>
                <a:latin typeface="Times New Roman" panose="02020603050405020304" pitchFamily="18" charset="0"/>
                <a:cs typeface="Times New Roman" panose="02020603050405020304" pitchFamily="18" charset="0"/>
              </a:rPr>
              <a:t> </a:t>
            </a:r>
            <a:r>
              <a:rPr lang="ru-RU" altLang="ru-RU" sz="3600" b="1">
                <a:solidFill>
                  <a:srgbClr val="0070C0"/>
                </a:solidFill>
                <a:latin typeface="Times New Roman" panose="02020603050405020304" pitchFamily="18" charset="0"/>
                <a:cs typeface="Times New Roman" panose="02020603050405020304" pitchFamily="18" charset="0"/>
              </a:rPr>
              <a:t>медицинского обслуживания населения:</a:t>
            </a:r>
          </a:p>
        </p:txBody>
      </p:sp>
      <p:pic>
        <p:nvPicPr>
          <p:cNvPr id="10" name="Picture 2" descr="D:\РАБОЧИЙ СТОЛ ВСЕ МАТЕРИАЛЫ\29 ДЕКАБРЯ 2019\_DSC1289.jpg">
            <a:extLst>
              <a:ext uri="{FF2B5EF4-FFF2-40B4-BE49-F238E27FC236}">
                <a16:creationId xmlns:a16="http://schemas.microsoft.com/office/drawing/2014/main" id="{8373C3FD-30D4-47F9-A7E4-F1D8C8A1F45A}"/>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a:xfrm>
            <a:off x="260350" y="1525588"/>
            <a:ext cx="5000625" cy="3429000"/>
          </a:xfrm>
          <a:effectLst>
            <a:outerShdw blurRad="50800" dist="38100" dir="2700000" algn="tl" rotWithShape="0">
              <a:prstClr val="black">
                <a:alpha val="40000"/>
              </a:prstClr>
            </a:outerShdw>
          </a:effectLst>
        </p:spPr>
      </p:pic>
      <p:pic>
        <p:nvPicPr>
          <p:cNvPr id="11" name="Picture 1" descr="C:\Users\Evgendormaster\Pictures\совет ветеранов.png">
            <a:extLst>
              <a:ext uri="{FF2B5EF4-FFF2-40B4-BE49-F238E27FC236}">
                <a16:creationId xmlns:a16="http://schemas.microsoft.com/office/drawing/2014/main" id="{4153CD9B-9710-4EAC-8584-FEEB071451DF}"/>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2" name="Рисунок 11" descr="https://upload.wikimedia.org/wikipedia/commons/thumb/8/8b/Kemerovo_COA.svg/1200px-Kemerovo_COA.svg.png">
            <a:extLst>
              <a:ext uri="{FF2B5EF4-FFF2-40B4-BE49-F238E27FC236}">
                <a16:creationId xmlns:a16="http://schemas.microsoft.com/office/drawing/2014/main" id="{DCA4CCD8-558D-4BB2-94AF-2594CCF3F84E}"/>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24584" name="Рисунок 13">
            <a:extLst>
              <a:ext uri="{FF2B5EF4-FFF2-40B4-BE49-F238E27FC236}">
                <a16:creationId xmlns:a16="http://schemas.microsoft.com/office/drawing/2014/main" id="{8FAAA468-DF6E-4932-B771-47579AD4A1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a:extLst>
              <a:ext uri="{FF2B5EF4-FFF2-40B4-BE49-F238E27FC236}">
                <a16:creationId xmlns:a16="http://schemas.microsoft.com/office/drawing/2014/main" id="{C1D44BE3-DF4B-4E19-9C8B-4B654C85272B}"/>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Left)">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544C38D-9542-4096-A6D5-6F717CBE25CF}"/>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5EDE2939-1CFA-4CDB-A76D-BD1D85ED6259}"/>
              </a:ext>
            </a:extLst>
          </p:cNvPr>
          <p:cNvSpPr/>
          <p:nvPr/>
        </p:nvSpPr>
        <p:spPr>
          <a:xfrm>
            <a:off x="474663" y="1382713"/>
            <a:ext cx="10001250" cy="3478212"/>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3293557A-3BDC-4504-84C5-C109F5D8B80C}"/>
              </a:ext>
            </a:extLst>
          </p:cNvPr>
          <p:cNvSpPr>
            <a:spLocks noChangeArrowheads="1"/>
          </p:cNvSpPr>
          <p:nvPr/>
        </p:nvSpPr>
        <p:spPr bwMode="auto">
          <a:xfrm>
            <a:off x="260350" y="882650"/>
            <a:ext cx="10929938" cy="498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r>
              <a:rPr lang="ru-RU" altLang="ru-RU" sz="4400" b="1">
                <a:solidFill>
                  <a:srgbClr val="0070C0"/>
                </a:solidFill>
                <a:latin typeface="Times New Roman" panose="02020603050405020304" pitchFamily="18" charset="0"/>
                <a:cs typeface="Times New Roman" panose="02020603050405020304" pitchFamily="18" charset="0"/>
              </a:rPr>
              <a:t>Открыты сосудистые центры, оснащённые современным дорогостоящим  диагностическим  оборудованием, где оказывается помощь больным с нарушением мозгового  кровообращения с использованием  высоких технологий.</a:t>
            </a:r>
          </a:p>
        </p:txBody>
      </p:sp>
      <p:pic>
        <p:nvPicPr>
          <p:cNvPr id="9" name="Picture 1" descr="C:\Users\Evgendormaster\Pictures\совет ветеранов.png">
            <a:extLst>
              <a:ext uri="{FF2B5EF4-FFF2-40B4-BE49-F238E27FC236}">
                <a16:creationId xmlns:a16="http://schemas.microsoft.com/office/drawing/2014/main" id="{FF698288-CF5D-4750-9AFA-8C096B6364EA}"/>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0F164262-4D35-446A-B482-DC2E9BDF0F0F}"/>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25607" name="Рисунок 10">
            <a:extLst>
              <a:ext uri="{FF2B5EF4-FFF2-40B4-BE49-F238E27FC236}">
                <a16:creationId xmlns:a16="http://schemas.microsoft.com/office/drawing/2014/main" id="{BDDB5694-7981-41AB-BA62-FB25784FB2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0DCFBE55-D196-49F9-A7E9-523E78A6A2E0}"/>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16">
                                            <p:txEl>
                                              <p:pRg st="0" end="0"/>
                                            </p:txEl>
                                          </p:spTgt>
                                        </p:tgtEl>
                                        <p:attrNameLst>
                                          <p:attrName>style.visibility</p:attrName>
                                        </p:attrNameLst>
                                      </p:cBhvr>
                                      <p:to>
                                        <p:strVal val="visible"/>
                                      </p:to>
                                    </p:set>
                                    <p:anim calcmode="discrete" valueType="clr">
                                      <p:cBhvr override="childStyle">
                                        <p:cTn id="7" dur="80"/>
                                        <p:tgtEl>
                                          <p:spTgt spid="1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6">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04E6109-40C8-4E71-9756-4B3E09DD90D9}"/>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8378440E-2254-496C-B943-8FD275CAE870}"/>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6F40ECAC-FAAE-44CD-A108-2D368BFD3393}"/>
              </a:ext>
            </a:extLst>
          </p:cNvPr>
          <p:cNvSpPr/>
          <p:nvPr/>
        </p:nvSpPr>
        <p:spPr>
          <a:xfrm>
            <a:off x="260350" y="954088"/>
            <a:ext cx="10929938" cy="5230812"/>
          </a:xfrm>
          <a:prstGeom prst="rect">
            <a:avLst/>
          </a:prstGeom>
        </p:spPr>
        <p:txBody>
          <a:bodyPr>
            <a:spAutoFit/>
          </a:bodyPr>
          <a:lstStyle/>
          <a:p>
            <a:pPr algn="ctr" defTabSz="1022482" eaLnBrk="1" fontAlgn="auto" hangingPunct="1">
              <a:spcBef>
                <a:spcPts val="0"/>
              </a:spcBef>
              <a:spcAft>
                <a:spcPts val="0"/>
              </a:spcAft>
              <a:defRPr/>
            </a:pPr>
            <a:r>
              <a:rPr lang="ru-RU" sz="3710" b="1" dirty="0">
                <a:solidFill>
                  <a:srgbClr val="4970B5"/>
                </a:solidFill>
                <a:latin typeface="Times New Roman" pitchFamily="18" charset="0"/>
                <a:cs typeface="Times New Roman" pitchFamily="18" charset="0"/>
              </a:rPr>
              <a:t>- </a:t>
            </a:r>
            <a:r>
              <a:rPr lang="ru-RU" sz="3710" dirty="0">
                <a:latin typeface="+mn-lt"/>
              </a:rPr>
              <a:t> </a:t>
            </a:r>
            <a:r>
              <a:rPr lang="ru-RU" sz="3710" b="1" dirty="0">
                <a:solidFill>
                  <a:srgbClr val="0070C0"/>
                </a:solidFill>
                <a:latin typeface="Times New Roman" pitchFamily="18" charset="0"/>
                <a:cs typeface="Times New Roman" pitchFamily="18" charset="0"/>
              </a:rPr>
              <a:t>бережливые поликлиники –</a:t>
            </a:r>
          </a:p>
          <a:p>
            <a:pPr algn="ctr" defTabSz="1022482" eaLnBrk="1" fontAlgn="auto" hangingPunct="1">
              <a:spcBef>
                <a:spcPts val="0"/>
              </a:spcBef>
              <a:spcAft>
                <a:spcPts val="0"/>
              </a:spcAft>
              <a:defRPr/>
            </a:pPr>
            <a:r>
              <a:rPr lang="ru-RU" sz="3710" b="1" dirty="0">
                <a:solidFill>
                  <a:srgbClr val="0070C0"/>
                </a:solidFill>
                <a:latin typeface="Times New Roman" pitchFamily="18" charset="0"/>
                <a:cs typeface="Times New Roman" pitchFamily="18" charset="0"/>
              </a:rPr>
              <a:t> это наглядная информация, навигаторы, дорожная карта, терминалы  для самозаписи, запись на приём  по интернету, многоканальная телефонная связь в регистратуре, картохранилище, новая организация приёмов, выписка рецептов и направлений на исследования.             </a:t>
            </a:r>
          </a:p>
          <a:p>
            <a:pPr algn="ctr" defTabSz="1022482" eaLnBrk="1" fontAlgn="auto" hangingPunct="1">
              <a:spcBef>
                <a:spcPts val="0"/>
              </a:spcBef>
              <a:spcAft>
                <a:spcPts val="0"/>
              </a:spcAft>
              <a:defRPr/>
            </a:pPr>
            <a:r>
              <a:rPr lang="ru-RU" sz="3710" b="1" dirty="0">
                <a:solidFill>
                  <a:srgbClr val="4970B5"/>
                </a:solidFill>
                <a:latin typeface="Times New Roman" pitchFamily="18" charset="0"/>
                <a:cs typeface="Times New Roman" pitchFamily="18" charset="0"/>
              </a:rPr>
              <a:t> </a:t>
            </a:r>
          </a:p>
        </p:txBody>
      </p:sp>
      <p:pic>
        <p:nvPicPr>
          <p:cNvPr id="9" name="Picture 1" descr="C:\Users\Evgendormaster\Pictures\совет ветеранов.png">
            <a:extLst>
              <a:ext uri="{FF2B5EF4-FFF2-40B4-BE49-F238E27FC236}">
                <a16:creationId xmlns:a16="http://schemas.microsoft.com/office/drawing/2014/main" id="{08337DEA-A1D3-40AF-9671-BC626F062C94}"/>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E5E17AFB-A3BE-48AC-B766-58CA0EA78ABF}"/>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26631" name="Рисунок 10">
            <a:extLst>
              <a:ext uri="{FF2B5EF4-FFF2-40B4-BE49-F238E27FC236}">
                <a16:creationId xmlns:a16="http://schemas.microsoft.com/office/drawing/2014/main" id="{B02AB307-7A43-4AA9-9186-80C3B7C9B1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D26D3279-8DA2-46CE-BC29-7B591C360E95}"/>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16">
                                            <p:txEl>
                                              <p:pRg st="0" end="0"/>
                                            </p:txEl>
                                          </p:spTgt>
                                        </p:tgtEl>
                                        <p:attrNameLst>
                                          <p:attrName>style.visibility</p:attrName>
                                        </p:attrNameLst>
                                      </p:cBhvr>
                                      <p:to>
                                        <p:strVal val="visible"/>
                                      </p:to>
                                    </p:set>
                                    <p:anim calcmode="discrete" valueType="clr">
                                      <p:cBhvr override="childStyle">
                                        <p:cTn id="7" dur="80"/>
                                        <p:tgtEl>
                                          <p:spTgt spid="1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6">
                                            <p:txEl>
                                              <p:pRg st="0" end="0"/>
                                            </p:txEl>
                                          </p:spTgt>
                                        </p:tgtEl>
                                        <p:attrNameLst>
                                          <p:attrName>fill.type</p:attrName>
                                        </p:attrNameLst>
                                      </p:cBhvr>
                                      <p:to>
                                        <p:strVal val="solid"/>
                                      </p:to>
                                    </p:set>
                                  </p:childTnLst>
                                </p:cTn>
                              </p:par>
                            </p:childTnLst>
                          </p:cTn>
                        </p:par>
                        <p:par>
                          <p:cTn id="10" fill="hold" nodeType="afterGroup">
                            <p:stCondLst>
                              <p:cond delay="960"/>
                            </p:stCondLst>
                            <p:childTnLst>
                              <p:par>
                                <p:cTn id="11" presetID="27" presetClass="entr" presetSubtype="0" fill="hold" nodeType="afterEffect">
                                  <p:stCondLst>
                                    <p:cond delay="0"/>
                                  </p:stCondLst>
                                  <p:iterate type="lt">
                                    <p:tmPct val="50000"/>
                                  </p:iterate>
                                  <p:childTnLst>
                                    <p:set>
                                      <p:cBhvr>
                                        <p:cTn id="12" dur="1" fill="hold">
                                          <p:stCondLst>
                                            <p:cond delay="0"/>
                                          </p:stCondLst>
                                        </p:cTn>
                                        <p:tgtEl>
                                          <p:spTgt spid="16">
                                            <p:txEl>
                                              <p:pRg st="1" end="1"/>
                                            </p:txEl>
                                          </p:spTgt>
                                        </p:tgtEl>
                                        <p:attrNameLst>
                                          <p:attrName>style.visibility</p:attrName>
                                        </p:attrNameLst>
                                      </p:cBhvr>
                                      <p:to>
                                        <p:strVal val="visible"/>
                                      </p:to>
                                    </p:set>
                                    <p:anim calcmode="discrete" valueType="clr">
                                      <p:cBhvr override="childStyle">
                                        <p:cTn id="13" dur="80"/>
                                        <p:tgtEl>
                                          <p:spTgt spid="16">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6">
                                            <p:txEl>
                                              <p:pRg st="1" end="1"/>
                                            </p:txEl>
                                          </p:spTgt>
                                        </p:tgtEl>
                                        <p:attrNameLst>
                                          <p:attrName>fillcolor</p:attrName>
                                        </p:attrNameLst>
                                      </p:cBhvr>
                                      <p:tavLst>
                                        <p:tav tm="0">
                                          <p:val>
                                            <p:clrVal>
                                              <a:schemeClr val="accent2"/>
                                            </p:clrVal>
                                          </p:val>
                                        </p:tav>
                                        <p:tav tm="50000">
                                          <p:val>
                                            <p:clrVal>
                                              <a:schemeClr val="hlink"/>
                                            </p:clrVal>
                                          </p:val>
                                        </p:tav>
                                      </p:tavLst>
                                    </p:anim>
                                    <p:set>
                                      <p:cBhvr>
                                        <p:cTn id="15" dur="80"/>
                                        <p:tgtEl>
                                          <p:spTgt spid="16">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4DB200B-04BA-469D-A115-7B7FFD61468C}"/>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D24095C0-60CD-45D4-9363-ECA60ED548FE}"/>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A4A37CE3-6297-4687-960C-585A6E4B7B76}"/>
              </a:ext>
            </a:extLst>
          </p:cNvPr>
          <p:cNvSpPr>
            <a:spLocks noChangeArrowheads="1"/>
          </p:cNvSpPr>
          <p:nvPr/>
        </p:nvSpPr>
        <p:spPr bwMode="auto">
          <a:xfrm>
            <a:off x="188913" y="1239838"/>
            <a:ext cx="10929937"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3600" b="1">
                <a:solidFill>
                  <a:srgbClr val="0070C0"/>
                </a:solidFill>
                <a:latin typeface="Times New Roman" panose="02020603050405020304" pitchFamily="18" charset="0"/>
                <a:cs typeface="Times New Roman" panose="02020603050405020304" pitchFamily="18" charset="0"/>
              </a:rPr>
              <a:t>Однако, меры, принимаемые медицинскими учреждениями  и их реорганизация, не позволили сократить время ожидания на первичные приёмы, ещё сложнее записаться на приём к профильным специалистам. Сохраняется очередность на обследования.  Остаётся большой проблемой укомплектованность поликлиник врачебными кадрами</a:t>
            </a:r>
            <a:r>
              <a:rPr lang="ru-RU" altLang="ru-RU" sz="3600">
                <a:solidFill>
                  <a:srgbClr val="0070C0"/>
                </a:solidFill>
                <a:latin typeface="Times New Roman" panose="02020603050405020304" pitchFamily="18" charset="0"/>
                <a:cs typeface="Times New Roman" panose="02020603050405020304" pitchFamily="18" charset="0"/>
              </a:rPr>
              <a:t>. </a:t>
            </a:r>
            <a:endParaRPr lang="ru-RU" altLang="ru-RU" sz="3600" b="1">
              <a:solidFill>
                <a:srgbClr val="0070C0"/>
              </a:solidFill>
              <a:latin typeface="Times New Roman" panose="02020603050405020304" pitchFamily="18" charset="0"/>
              <a:cs typeface="Times New Roman" panose="02020603050405020304" pitchFamily="18" charset="0"/>
            </a:endParaRPr>
          </a:p>
        </p:txBody>
      </p:sp>
      <p:pic>
        <p:nvPicPr>
          <p:cNvPr id="9" name="Picture 1" descr="C:\Users\Evgendormaster\Pictures\совет ветеранов.png">
            <a:extLst>
              <a:ext uri="{FF2B5EF4-FFF2-40B4-BE49-F238E27FC236}">
                <a16:creationId xmlns:a16="http://schemas.microsoft.com/office/drawing/2014/main" id="{B22FA1DE-175F-4ED0-A427-907B71813FB5}"/>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F77AEDCC-4A05-471C-B0B4-CA176F48379E}"/>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27655" name="Рисунок 10">
            <a:extLst>
              <a:ext uri="{FF2B5EF4-FFF2-40B4-BE49-F238E27FC236}">
                <a16:creationId xmlns:a16="http://schemas.microsoft.com/office/drawing/2014/main" id="{48B1F31C-B66C-4F96-8E3C-479178C688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69175E4B-57E1-4836-ACB2-972BC60E185D}"/>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16">
                                            <p:txEl>
                                              <p:pRg st="0" end="0"/>
                                            </p:txEl>
                                          </p:spTgt>
                                        </p:tgtEl>
                                        <p:attrNameLst>
                                          <p:attrName>style.visibility</p:attrName>
                                        </p:attrNameLst>
                                      </p:cBhvr>
                                      <p:to>
                                        <p:strVal val="visible"/>
                                      </p:to>
                                    </p:set>
                                    <p:anim calcmode="discrete" valueType="clr">
                                      <p:cBhvr override="childStyle">
                                        <p:cTn id="7" dur="80"/>
                                        <p:tgtEl>
                                          <p:spTgt spid="1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6">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87804E5-8DED-4285-9118-333DD3E22CA6}"/>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4F706244-411C-41A7-8C37-9220B1AC82B6}"/>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922D6262-5CAC-406B-A70A-CDC7063844EF}"/>
              </a:ext>
            </a:extLst>
          </p:cNvPr>
          <p:cNvSpPr>
            <a:spLocks noChangeArrowheads="1"/>
          </p:cNvSpPr>
          <p:nvPr/>
        </p:nvSpPr>
        <p:spPr bwMode="auto">
          <a:xfrm>
            <a:off x="474663" y="1168400"/>
            <a:ext cx="10501312"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000" b="1">
                <a:solidFill>
                  <a:srgbClr val="0070C0"/>
                </a:solidFill>
                <a:latin typeface="Times New Roman" panose="02020603050405020304" pitchFamily="18" charset="0"/>
                <a:cs typeface="Times New Roman" panose="02020603050405020304" pitchFamily="18" charset="0"/>
              </a:rPr>
              <a:t>   Медицинское обслуживание ветеранов находится под пристальным вниманием районных и городского Совета ветеранов. На президиумы и пленумы, где рассматриваются и обсуждаются вопросы медицинского обслуживания населения приглашаются  руководителей поликлиник. </a:t>
            </a:r>
          </a:p>
          <a:p>
            <a:pPr algn="ctr" eaLnBrk="1" hangingPunct="1"/>
            <a:endParaRPr lang="ru-RU" altLang="ru-RU" sz="3600">
              <a:solidFill>
                <a:srgbClr val="0070C0"/>
              </a:solidFill>
              <a:latin typeface="Times New Roman" panose="02020603050405020304" pitchFamily="18" charset="0"/>
              <a:cs typeface="Times New Roman" panose="02020603050405020304" pitchFamily="18" charset="0"/>
            </a:endParaRPr>
          </a:p>
          <a:p>
            <a:pPr algn="ctr" eaLnBrk="1" hangingPunct="1"/>
            <a:r>
              <a:rPr lang="ru-RU" altLang="ru-RU" sz="3600">
                <a:solidFill>
                  <a:srgbClr val="0070C0"/>
                </a:solidFill>
                <a:latin typeface="Times New Roman" panose="02020603050405020304" pitchFamily="18" charset="0"/>
                <a:cs typeface="Times New Roman" panose="02020603050405020304" pitchFamily="18" charset="0"/>
              </a:rPr>
              <a:t> </a:t>
            </a:r>
            <a:endParaRPr lang="ru-RU" altLang="ru-RU" sz="3600" b="1">
              <a:solidFill>
                <a:srgbClr val="0070C0"/>
              </a:solidFill>
              <a:latin typeface="Times New Roman" panose="02020603050405020304" pitchFamily="18" charset="0"/>
              <a:cs typeface="Times New Roman" panose="02020603050405020304" pitchFamily="18" charset="0"/>
            </a:endParaRPr>
          </a:p>
        </p:txBody>
      </p:sp>
      <p:pic>
        <p:nvPicPr>
          <p:cNvPr id="9" name="Picture 1" descr="C:\Users\Evgendormaster\Pictures\совет ветеранов.png">
            <a:extLst>
              <a:ext uri="{FF2B5EF4-FFF2-40B4-BE49-F238E27FC236}">
                <a16:creationId xmlns:a16="http://schemas.microsoft.com/office/drawing/2014/main" id="{EB8BDCDA-9092-46C7-A3D9-946D180294DA}"/>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F5530056-798D-4274-885C-6E2F9B09E003}"/>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28679" name="Рисунок 10">
            <a:extLst>
              <a:ext uri="{FF2B5EF4-FFF2-40B4-BE49-F238E27FC236}">
                <a16:creationId xmlns:a16="http://schemas.microsoft.com/office/drawing/2014/main" id="{7B6E5C43-1759-4F0E-8A60-AE10520C72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5B40431B-E27E-4A30-BE86-3D9588F36A68}"/>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16">
                                            <p:txEl>
                                              <p:pRg st="0" end="0"/>
                                            </p:txEl>
                                          </p:spTgt>
                                        </p:tgtEl>
                                        <p:attrNameLst>
                                          <p:attrName>style.visibility</p:attrName>
                                        </p:attrNameLst>
                                      </p:cBhvr>
                                      <p:to>
                                        <p:strVal val="visible"/>
                                      </p:to>
                                    </p:set>
                                    <p:anim calcmode="discrete" valueType="clr">
                                      <p:cBhvr override="childStyle">
                                        <p:cTn id="7" dur="80"/>
                                        <p:tgtEl>
                                          <p:spTgt spid="1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6">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7ABBFE7-831D-447A-AF15-9DF716BD6CDD}"/>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0BA804DF-FB80-45EB-A4C8-1BCE030DAAE0}"/>
              </a:ext>
            </a:extLst>
          </p:cNvPr>
          <p:cNvSpPr/>
          <p:nvPr/>
        </p:nvSpPr>
        <p:spPr>
          <a:xfrm>
            <a:off x="5832475" y="116840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BA0CD7FD-884E-4231-9257-5317A82AB61C}"/>
              </a:ext>
            </a:extLst>
          </p:cNvPr>
          <p:cNvSpPr>
            <a:spLocks noChangeArrowheads="1"/>
          </p:cNvSpPr>
          <p:nvPr/>
        </p:nvSpPr>
        <p:spPr bwMode="auto">
          <a:xfrm>
            <a:off x="0" y="1311275"/>
            <a:ext cx="540385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400" b="1">
                <a:solidFill>
                  <a:srgbClr val="0070C0"/>
                </a:solidFill>
                <a:latin typeface="Times New Roman" panose="02020603050405020304" pitchFamily="18" charset="0"/>
                <a:cs typeface="Times New Roman" panose="02020603050405020304" pitchFamily="18" charset="0"/>
              </a:rPr>
              <a:t> </a:t>
            </a:r>
            <a:r>
              <a:rPr lang="ru-RU" altLang="ru-RU" sz="4000" b="1">
                <a:solidFill>
                  <a:srgbClr val="0070C0"/>
                </a:solidFill>
                <a:latin typeface="Times New Roman" panose="02020603050405020304" pitchFamily="18" charset="0"/>
                <a:cs typeface="Times New Roman" panose="02020603050405020304" pitchFamily="18" charset="0"/>
              </a:rPr>
              <a:t>Провели пленум </a:t>
            </a:r>
          </a:p>
          <a:p>
            <a:pPr algn="ctr" eaLnBrk="1" hangingPunct="1"/>
            <a:r>
              <a:rPr lang="ru-RU" altLang="ru-RU" sz="4000" b="1">
                <a:solidFill>
                  <a:srgbClr val="0070C0"/>
                </a:solidFill>
                <a:latin typeface="Times New Roman" panose="02020603050405020304" pitchFamily="18" charset="0"/>
                <a:cs typeface="Times New Roman" panose="02020603050405020304" pitchFamily="18" charset="0"/>
              </a:rPr>
              <a:t>в Рудничном районе:</a:t>
            </a:r>
            <a:r>
              <a:rPr lang="ru-RU" altLang="ru-RU" sz="4200" b="1">
                <a:solidFill>
                  <a:srgbClr val="0070C0"/>
                </a:solidFill>
                <a:latin typeface="Times New Roman" panose="02020603050405020304" pitchFamily="18" charset="0"/>
                <a:cs typeface="Times New Roman" panose="02020603050405020304" pitchFamily="18" charset="0"/>
              </a:rPr>
              <a:t> </a:t>
            </a:r>
            <a:r>
              <a:rPr lang="ru-RU" altLang="ru-RU" sz="4200" b="1" i="1">
                <a:solidFill>
                  <a:srgbClr val="0070C0"/>
                </a:solidFill>
                <a:latin typeface="Times New Roman" panose="02020603050405020304" pitchFamily="18" charset="0"/>
                <a:cs typeface="Times New Roman" panose="02020603050405020304" pitchFamily="18" charset="0"/>
              </a:rPr>
              <a:t>«Медицинское  обслуживание населения Рудничного района</a:t>
            </a:r>
            <a:r>
              <a:rPr lang="ru-RU" altLang="ru-RU" sz="4200" b="1">
                <a:solidFill>
                  <a:srgbClr val="0070C0"/>
                </a:solidFill>
                <a:latin typeface="Times New Roman" panose="02020603050405020304" pitchFamily="18" charset="0"/>
                <a:cs typeface="Times New Roman" panose="02020603050405020304" pitchFamily="18" charset="0"/>
              </a:rPr>
              <a:t>».        </a:t>
            </a:r>
          </a:p>
          <a:p>
            <a:pPr algn="ctr" eaLnBrk="1" hangingPunct="1"/>
            <a:r>
              <a:rPr lang="ru-RU" altLang="ru-RU" sz="5400" b="1">
                <a:solidFill>
                  <a:srgbClr val="0070C0"/>
                </a:solidFill>
                <a:latin typeface="Times New Roman" panose="02020603050405020304" pitchFamily="18" charset="0"/>
                <a:cs typeface="Times New Roman" panose="02020603050405020304" pitchFamily="18" charset="0"/>
              </a:rPr>
              <a:t> </a:t>
            </a:r>
          </a:p>
        </p:txBody>
      </p:sp>
      <p:pic>
        <p:nvPicPr>
          <p:cNvPr id="11" name="Picture 2" descr="D:\раб стол\фото\06.08 Медосмотр Боровой\DSC01645.JPG">
            <a:extLst>
              <a:ext uri="{FF2B5EF4-FFF2-40B4-BE49-F238E27FC236}">
                <a16:creationId xmlns:a16="http://schemas.microsoft.com/office/drawing/2014/main" id="{23859AFB-D5AE-405B-9D17-7F6A94A1C18B}"/>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32413" y="596900"/>
            <a:ext cx="3214687" cy="2898775"/>
          </a:xfrm>
          <a:prstGeom prst="rect">
            <a:avLst/>
          </a:prstGeom>
          <a:noFill/>
          <a:effectLst>
            <a:outerShdw blurRad="50800" dist="38100" dir="2700000" algn="tl" rotWithShape="0">
              <a:prstClr val="black">
                <a:alpha val="40000"/>
              </a:prstClr>
            </a:outerShdw>
          </a:effectLst>
        </p:spPr>
      </p:pic>
      <p:pic>
        <p:nvPicPr>
          <p:cNvPr id="10" name="Picture 2" descr="C:\Users\Администратор\Desktop\я здоров\P1010074.JPG">
            <a:extLst>
              <a:ext uri="{FF2B5EF4-FFF2-40B4-BE49-F238E27FC236}">
                <a16:creationId xmlns:a16="http://schemas.microsoft.com/office/drawing/2014/main" id="{1DE0700B-54FD-4988-BCBB-99EA1E0D4C6D}"/>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a:xfrm>
            <a:off x="8189913" y="1739900"/>
            <a:ext cx="3214687" cy="2354263"/>
          </a:xfrm>
          <a:effectLst>
            <a:outerShdw blurRad="50800" dist="38100" dir="2700000" algn="tl" rotWithShape="0">
              <a:prstClr val="black">
                <a:alpha val="40000"/>
              </a:prstClr>
            </a:outerShdw>
          </a:effectLst>
        </p:spPr>
      </p:pic>
      <p:pic>
        <p:nvPicPr>
          <p:cNvPr id="12" name="Picture 2" descr="D:\раб стол\фото\06.08 Медосмотр Боровой\DSC01655.JPG">
            <a:extLst>
              <a:ext uri="{FF2B5EF4-FFF2-40B4-BE49-F238E27FC236}">
                <a16:creationId xmlns:a16="http://schemas.microsoft.com/office/drawing/2014/main" id="{95FF5BAF-F1A8-480A-9C7D-6BCD4B91045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403850" y="3668713"/>
            <a:ext cx="3786188" cy="2293937"/>
          </a:xfrm>
          <a:prstGeom prst="rect">
            <a:avLst/>
          </a:prstGeom>
          <a:noFill/>
          <a:effectLst>
            <a:outerShdw blurRad="50800" dist="38100" dir="2700000" algn="tl" rotWithShape="0">
              <a:prstClr val="black">
                <a:alpha val="40000"/>
              </a:prstClr>
            </a:outerShdw>
          </a:effectLst>
        </p:spPr>
      </p:pic>
      <p:pic>
        <p:nvPicPr>
          <p:cNvPr id="14" name="Picture 1" descr="C:\Users\Evgendormaster\Pictures\совет ветеранов.png">
            <a:extLst>
              <a:ext uri="{FF2B5EF4-FFF2-40B4-BE49-F238E27FC236}">
                <a16:creationId xmlns:a16="http://schemas.microsoft.com/office/drawing/2014/main" id="{353DDE43-9BCE-4419-8F9E-3DA9346E683B}"/>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5" name="Рисунок 14" descr="https://upload.wikimedia.org/wikipedia/commons/thumb/8/8b/Kemerovo_COA.svg/1200px-Kemerovo_COA.svg.png">
            <a:extLst>
              <a:ext uri="{FF2B5EF4-FFF2-40B4-BE49-F238E27FC236}">
                <a16:creationId xmlns:a16="http://schemas.microsoft.com/office/drawing/2014/main" id="{74F565B1-044D-4A2D-BCA1-92B74391337F}"/>
              </a:ext>
            </a:extLst>
          </p:cNvPr>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29706" name="Рисунок 16">
            <a:extLst>
              <a:ext uri="{FF2B5EF4-FFF2-40B4-BE49-F238E27FC236}">
                <a16:creationId xmlns:a16="http://schemas.microsoft.com/office/drawing/2014/main" id="{44BAAF43-B129-401B-8AA7-A465B196F31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5417D174-379A-4A8D-867E-24AFE48710B3}"/>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800" decel="100000"/>
                                        <p:tgtEl>
                                          <p:spTgt spid="11"/>
                                        </p:tgtEl>
                                      </p:cBhvr>
                                    </p:animEffect>
                                    <p:anim calcmode="lin" valueType="num">
                                      <p:cBhvr>
                                        <p:cTn id="8" dur="800" decel="100000" fill="hold"/>
                                        <p:tgtEl>
                                          <p:spTgt spid="11"/>
                                        </p:tgtEl>
                                        <p:attrNameLst>
                                          <p:attrName>style.rotation</p:attrName>
                                        </p:attrNameLst>
                                      </p:cBhvr>
                                      <p:tavLst>
                                        <p:tav tm="0">
                                          <p:val>
                                            <p:fltVal val="-90"/>
                                          </p:val>
                                        </p:tav>
                                        <p:tav tm="100000">
                                          <p:val>
                                            <p:fltVal val="0"/>
                                          </p:val>
                                        </p:tav>
                                      </p:tavLst>
                                    </p:anim>
                                    <p:anim calcmode="lin" valueType="num">
                                      <p:cBhvr>
                                        <p:cTn id="9" dur="800" decel="100000" fill="hold"/>
                                        <p:tgtEl>
                                          <p:spTgt spid="11"/>
                                        </p:tgtEl>
                                        <p:attrNameLst>
                                          <p:attrName>ppt_x</p:attrName>
                                        </p:attrNameLst>
                                      </p:cBhvr>
                                      <p:tavLst>
                                        <p:tav tm="0">
                                          <p:val>
                                            <p:strVal val="#ppt_x+0.4"/>
                                          </p:val>
                                        </p:tav>
                                        <p:tav tm="100000">
                                          <p:val>
                                            <p:strVal val="#ppt_x-0.05"/>
                                          </p:val>
                                        </p:tav>
                                      </p:tavLst>
                                    </p:anim>
                                    <p:anim calcmode="lin" valueType="num">
                                      <p:cBhvr>
                                        <p:cTn id="10" dur="800" decel="100000" fill="hold"/>
                                        <p:tgtEl>
                                          <p:spTgt spid="11"/>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par>
                                <p:cTn id="13" presetID="53" presetClass="entr" presetSubtype="0" fill="hold" grpId="0" nodeType="with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 calcmode="lin" valueType="num">
                                      <p:cBhvr>
                                        <p:cTn id="15"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16">
                                            <p:txEl>
                                              <p:pRg st="0" end="0"/>
                                            </p:txEl>
                                          </p:spTgt>
                                        </p:tgtEl>
                                      </p:cBhvr>
                                    </p:animEffect>
                                  </p:childTnLst>
                                </p:cTn>
                              </p:par>
                              <p:par>
                                <p:cTn id="18" presetID="53" presetClass="entr" presetSubtype="0" fill="hold" grpId="0" nodeType="withEffect">
                                  <p:stCondLst>
                                    <p:cond delay="0"/>
                                  </p:stCondLst>
                                  <p:childTnLst>
                                    <p:set>
                                      <p:cBhvr>
                                        <p:cTn id="19" dur="1" fill="hold">
                                          <p:stCondLst>
                                            <p:cond delay="0"/>
                                          </p:stCondLst>
                                        </p:cTn>
                                        <p:tgtEl>
                                          <p:spTgt spid="16">
                                            <p:txEl>
                                              <p:pRg st="1" end="1"/>
                                            </p:txEl>
                                          </p:spTgt>
                                        </p:tgtEl>
                                        <p:attrNameLst>
                                          <p:attrName>style.visibility</p:attrName>
                                        </p:attrNameLst>
                                      </p:cBhvr>
                                      <p:to>
                                        <p:strVal val="visible"/>
                                      </p:to>
                                    </p:set>
                                    <p:anim calcmode="lin" valueType="num">
                                      <p:cBhvr>
                                        <p:cTn id="20" dur="500" fill="hold"/>
                                        <p:tgtEl>
                                          <p:spTgt spid="16">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16">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16">
                                            <p:txEl>
                                              <p:pRg st="1" end="1"/>
                                            </p:txEl>
                                          </p:spTgt>
                                        </p:tgtEl>
                                      </p:cBhvr>
                                    </p:animEffect>
                                  </p:childTnLst>
                                </p:cTn>
                              </p:par>
                            </p:childTnLst>
                          </p:cTn>
                        </p:par>
                        <p:par>
                          <p:cTn id="23" fill="hold" nodeType="afterGroup">
                            <p:stCondLst>
                              <p:cond delay="1000"/>
                            </p:stCondLst>
                            <p:childTnLst>
                              <p:par>
                                <p:cTn id="24" presetID="30" presetClass="entr" presetSubtype="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400" decel="100000"/>
                                        <p:tgtEl>
                                          <p:spTgt spid="10"/>
                                        </p:tgtEl>
                                      </p:cBhvr>
                                    </p:animEffect>
                                    <p:anim calcmode="lin" valueType="num">
                                      <p:cBhvr>
                                        <p:cTn id="27" dur="400" decel="100000" fill="hold"/>
                                        <p:tgtEl>
                                          <p:spTgt spid="10"/>
                                        </p:tgtEl>
                                        <p:attrNameLst>
                                          <p:attrName>style.rotation</p:attrName>
                                        </p:attrNameLst>
                                      </p:cBhvr>
                                      <p:tavLst>
                                        <p:tav tm="0">
                                          <p:val>
                                            <p:fltVal val="-90"/>
                                          </p:val>
                                        </p:tav>
                                        <p:tav tm="100000">
                                          <p:val>
                                            <p:fltVal val="0"/>
                                          </p:val>
                                        </p:tav>
                                      </p:tavLst>
                                    </p:anim>
                                    <p:anim calcmode="lin" valueType="num">
                                      <p:cBhvr>
                                        <p:cTn id="28" dur="400" decel="100000" fill="hold"/>
                                        <p:tgtEl>
                                          <p:spTgt spid="10"/>
                                        </p:tgtEl>
                                        <p:attrNameLst>
                                          <p:attrName>ppt_x</p:attrName>
                                        </p:attrNameLst>
                                      </p:cBhvr>
                                      <p:tavLst>
                                        <p:tav tm="0">
                                          <p:val>
                                            <p:strVal val="#ppt_x+0.4"/>
                                          </p:val>
                                        </p:tav>
                                        <p:tav tm="100000">
                                          <p:val>
                                            <p:strVal val="#ppt_x-0.05"/>
                                          </p:val>
                                        </p:tav>
                                      </p:tavLst>
                                    </p:anim>
                                    <p:anim calcmode="lin" valueType="num">
                                      <p:cBhvr>
                                        <p:cTn id="29" dur="400" decel="100000" fill="hold"/>
                                        <p:tgtEl>
                                          <p:spTgt spid="10"/>
                                        </p:tgtEl>
                                        <p:attrNameLst>
                                          <p:attrName>ppt_y</p:attrName>
                                        </p:attrNameLst>
                                      </p:cBhvr>
                                      <p:tavLst>
                                        <p:tav tm="0">
                                          <p:val>
                                            <p:strVal val="#ppt_y-0.4"/>
                                          </p:val>
                                        </p:tav>
                                        <p:tav tm="100000">
                                          <p:val>
                                            <p:strVal val="#ppt_y+0.1"/>
                                          </p:val>
                                        </p:tav>
                                      </p:tavLst>
                                    </p:anim>
                                    <p:anim calcmode="lin" valueType="num">
                                      <p:cBhvr>
                                        <p:cTn id="30" dur="100" accel="100000" fill="hold">
                                          <p:stCondLst>
                                            <p:cond delay="400"/>
                                          </p:stCondLst>
                                        </p:cTn>
                                        <p:tgtEl>
                                          <p:spTgt spid="10"/>
                                        </p:tgtEl>
                                        <p:attrNameLst>
                                          <p:attrName>ppt_x</p:attrName>
                                        </p:attrNameLst>
                                      </p:cBhvr>
                                      <p:tavLst>
                                        <p:tav tm="0">
                                          <p:val>
                                            <p:strVal val="#ppt_x-0.05"/>
                                          </p:val>
                                        </p:tav>
                                        <p:tav tm="100000">
                                          <p:val>
                                            <p:strVal val="#ppt_x"/>
                                          </p:val>
                                        </p:tav>
                                      </p:tavLst>
                                    </p:anim>
                                    <p:anim calcmode="lin" valueType="num">
                                      <p:cBhvr>
                                        <p:cTn id="31" dur="100" accel="100000" fill="hold">
                                          <p:stCondLst>
                                            <p:cond delay="400"/>
                                          </p:stCondLst>
                                        </p:cTn>
                                        <p:tgtEl>
                                          <p:spTgt spid="10"/>
                                        </p:tgtEl>
                                        <p:attrNameLst>
                                          <p:attrName>ppt_y</p:attrName>
                                        </p:attrNameLst>
                                      </p:cBhvr>
                                      <p:tavLst>
                                        <p:tav tm="0">
                                          <p:val>
                                            <p:strVal val="#ppt_y+0.1"/>
                                          </p:val>
                                        </p:tav>
                                        <p:tav tm="100000">
                                          <p:val>
                                            <p:strVal val="#ppt_y"/>
                                          </p:val>
                                        </p:tav>
                                      </p:tavLst>
                                    </p:anim>
                                  </p:childTnLst>
                                </p:cTn>
                              </p:par>
                            </p:childTnLst>
                          </p:cTn>
                        </p:par>
                        <p:par>
                          <p:cTn id="32" fill="hold" nodeType="afterGroup">
                            <p:stCondLst>
                              <p:cond delay="1500"/>
                            </p:stCondLst>
                            <p:childTnLst>
                              <p:par>
                                <p:cTn id="33" presetID="30"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400" decel="100000"/>
                                        <p:tgtEl>
                                          <p:spTgt spid="12"/>
                                        </p:tgtEl>
                                      </p:cBhvr>
                                    </p:animEffect>
                                    <p:anim calcmode="lin" valueType="num">
                                      <p:cBhvr>
                                        <p:cTn id="36" dur="400" decel="100000" fill="hold"/>
                                        <p:tgtEl>
                                          <p:spTgt spid="12"/>
                                        </p:tgtEl>
                                        <p:attrNameLst>
                                          <p:attrName>style.rotation</p:attrName>
                                        </p:attrNameLst>
                                      </p:cBhvr>
                                      <p:tavLst>
                                        <p:tav tm="0">
                                          <p:val>
                                            <p:fltVal val="-90"/>
                                          </p:val>
                                        </p:tav>
                                        <p:tav tm="100000">
                                          <p:val>
                                            <p:fltVal val="0"/>
                                          </p:val>
                                        </p:tav>
                                      </p:tavLst>
                                    </p:anim>
                                    <p:anim calcmode="lin" valueType="num">
                                      <p:cBhvr>
                                        <p:cTn id="37" dur="400" decel="100000" fill="hold"/>
                                        <p:tgtEl>
                                          <p:spTgt spid="12"/>
                                        </p:tgtEl>
                                        <p:attrNameLst>
                                          <p:attrName>ppt_x</p:attrName>
                                        </p:attrNameLst>
                                      </p:cBhvr>
                                      <p:tavLst>
                                        <p:tav tm="0">
                                          <p:val>
                                            <p:strVal val="#ppt_x+0.4"/>
                                          </p:val>
                                        </p:tav>
                                        <p:tav tm="100000">
                                          <p:val>
                                            <p:strVal val="#ppt_x-0.05"/>
                                          </p:val>
                                        </p:tav>
                                      </p:tavLst>
                                    </p:anim>
                                    <p:anim calcmode="lin" valueType="num">
                                      <p:cBhvr>
                                        <p:cTn id="38" dur="400" decel="100000" fill="hold"/>
                                        <p:tgtEl>
                                          <p:spTgt spid="12"/>
                                        </p:tgtEl>
                                        <p:attrNameLst>
                                          <p:attrName>ppt_y</p:attrName>
                                        </p:attrNameLst>
                                      </p:cBhvr>
                                      <p:tavLst>
                                        <p:tav tm="0">
                                          <p:val>
                                            <p:strVal val="#ppt_y-0.4"/>
                                          </p:val>
                                        </p:tav>
                                        <p:tav tm="100000">
                                          <p:val>
                                            <p:strVal val="#ppt_y+0.1"/>
                                          </p:val>
                                        </p:tav>
                                      </p:tavLst>
                                    </p:anim>
                                    <p:anim calcmode="lin" valueType="num">
                                      <p:cBhvr>
                                        <p:cTn id="39" dur="100" accel="100000" fill="hold">
                                          <p:stCondLst>
                                            <p:cond delay="400"/>
                                          </p:stCondLst>
                                        </p:cTn>
                                        <p:tgtEl>
                                          <p:spTgt spid="12"/>
                                        </p:tgtEl>
                                        <p:attrNameLst>
                                          <p:attrName>ppt_x</p:attrName>
                                        </p:attrNameLst>
                                      </p:cBhvr>
                                      <p:tavLst>
                                        <p:tav tm="0">
                                          <p:val>
                                            <p:strVal val="#ppt_x-0.05"/>
                                          </p:val>
                                        </p:tav>
                                        <p:tav tm="100000">
                                          <p:val>
                                            <p:strVal val="#ppt_x"/>
                                          </p:val>
                                        </p:tav>
                                      </p:tavLst>
                                    </p:anim>
                                    <p:anim calcmode="lin" valueType="num">
                                      <p:cBhvr>
                                        <p:cTn id="40" dur="100" accel="100000" fill="hold">
                                          <p:stCondLst>
                                            <p:cond delay="4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1C20159-C69E-4257-AD20-1C92FEDD0F09}"/>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EEEE4FC6-0E7C-4F25-9F35-4ADD7BC30267}"/>
              </a:ext>
            </a:extLst>
          </p:cNvPr>
          <p:cNvSpPr/>
          <p:nvPr/>
        </p:nvSpPr>
        <p:spPr>
          <a:xfrm>
            <a:off x="403225" y="1096963"/>
            <a:ext cx="10072688" cy="3478212"/>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2A63C866-BFA9-4224-ABD8-454BA16FF6F8}"/>
              </a:ext>
            </a:extLst>
          </p:cNvPr>
          <p:cNvSpPr>
            <a:spLocks noChangeArrowheads="1"/>
          </p:cNvSpPr>
          <p:nvPr/>
        </p:nvSpPr>
        <p:spPr bwMode="auto">
          <a:xfrm>
            <a:off x="0" y="1454150"/>
            <a:ext cx="5214938"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3600" b="1">
                <a:solidFill>
                  <a:srgbClr val="4970B5"/>
                </a:solidFill>
                <a:latin typeface="Times New Roman" panose="02020603050405020304" pitchFamily="18" charset="0"/>
                <a:cs typeface="Times New Roman" panose="02020603050405020304" pitchFamily="18" charset="0"/>
              </a:rPr>
              <a:t>    </a:t>
            </a:r>
            <a:r>
              <a:rPr lang="ru-RU" altLang="ru-RU" sz="3600" b="1">
                <a:solidFill>
                  <a:srgbClr val="0070C0"/>
                </a:solidFill>
                <a:latin typeface="Times New Roman" panose="02020603050405020304" pitchFamily="18" charset="0"/>
                <a:cs typeface="Times New Roman" panose="02020603050405020304" pitchFamily="18" charset="0"/>
              </a:rPr>
              <a:t>В Ленинском совете ветеранов прошёл выездной президиум </a:t>
            </a:r>
          </a:p>
          <a:p>
            <a:pPr algn="ctr" eaLnBrk="1" hangingPunct="1"/>
            <a:r>
              <a:rPr lang="ru-RU" altLang="ru-RU" sz="3600" b="1">
                <a:solidFill>
                  <a:srgbClr val="0070C0"/>
                </a:solidFill>
                <a:latin typeface="Times New Roman" panose="02020603050405020304" pitchFamily="18" charset="0"/>
                <a:cs typeface="Times New Roman" panose="02020603050405020304" pitchFamily="18" charset="0"/>
              </a:rPr>
              <a:t>в поликлинике </a:t>
            </a:r>
          </a:p>
          <a:p>
            <a:pPr algn="ctr" eaLnBrk="1" hangingPunct="1"/>
            <a:r>
              <a:rPr lang="ru-RU" altLang="ru-RU" sz="3600" b="1">
                <a:solidFill>
                  <a:srgbClr val="0070C0"/>
                </a:solidFill>
                <a:latin typeface="Times New Roman" panose="02020603050405020304" pitchFamily="18" charset="0"/>
                <a:cs typeface="Times New Roman" panose="02020603050405020304" pitchFamily="18" charset="0"/>
              </a:rPr>
              <a:t>№ 2 диагностического центра. </a:t>
            </a:r>
          </a:p>
        </p:txBody>
      </p:sp>
      <p:pic>
        <p:nvPicPr>
          <p:cNvPr id="11" name="Рисунок 10" descr="C:\Users\User\Desktop\ДОКЛАД СОВЕТ  КОНФЕРЕНЦИЯ  март 2020\ФОТО для презентации 2\выез През пол (2).JPG">
            <a:extLst>
              <a:ext uri="{FF2B5EF4-FFF2-40B4-BE49-F238E27FC236}">
                <a16:creationId xmlns:a16="http://schemas.microsoft.com/office/drawing/2014/main" id="{4ECA8EB0-9076-4767-BFBC-15001C50F0EA}"/>
              </a:ext>
            </a:extLst>
          </p:cNvPr>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260975" y="882650"/>
            <a:ext cx="5975350" cy="4286250"/>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0" name="Picture 1" descr="C:\Users\Evgendormaster\Pictures\совет ветеранов.png">
            <a:extLst>
              <a:ext uri="{FF2B5EF4-FFF2-40B4-BE49-F238E27FC236}">
                <a16:creationId xmlns:a16="http://schemas.microsoft.com/office/drawing/2014/main" id="{EFB32F8F-D777-4094-97F3-91433275921F}"/>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2" name="Рисунок 11" descr="https://upload.wikimedia.org/wikipedia/commons/thumb/8/8b/Kemerovo_COA.svg/1200px-Kemerovo_COA.svg.png">
            <a:extLst>
              <a:ext uri="{FF2B5EF4-FFF2-40B4-BE49-F238E27FC236}">
                <a16:creationId xmlns:a16="http://schemas.microsoft.com/office/drawing/2014/main" id="{FC94BEED-7610-4FC6-81BE-F419F10DAAA6}"/>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30728" name="Рисунок 13">
            <a:extLst>
              <a:ext uri="{FF2B5EF4-FFF2-40B4-BE49-F238E27FC236}">
                <a16:creationId xmlns:a16="http://schemas.microsoft.com/office/drawing/2014/main" id="{587FBE79-F65B-46A1-BF16-1A9997E972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a:extLst>
              <a:ext uri="{FF2B5EF4-FFF2-40B4-BE49-F238E27FC236}">
                <a16:creationId xmlns:a16="http://schemas.microsoft.com/office/drawing/2014/main" id="{234207C5-C48A-4D7F-9F19-BA4B77868B64}"/>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16">
                                            <p:txEl>
                                              <p:pRg st="0" end="0"/>
                                            </p:txEl>
                                          </p:spTgt>
                                        </p:tgtEl>
                                        <p:attrNameLst>
                                          <p:attrName>style.visibility</p:attrName>
                                        </p:attrNameLst>
                                      </p:cBhvr>
                                      <p:to>
                                        <p:strVal val="visible"/>
                                      </p:to>
                                    </p:set>
                                    <p:anim calcmode="discrete" valueType="clr">
                                      <p:cBhvr override="childStyle">
                                        <p:cTn id="7" dur="80"/>
                                        <p:tgtEl>
                                          <p:spTgt spid="1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6">
                                            <p:txEl>
                                              <p:pRg st="0" end="0"/>
                                            </p:txEl>
                                          </p:spTgt>
                                        </p:tgtEl>
                                        <p:attrNameLst>
                                          <p:attrName>fill.type</p:attrName>
                                        </p:attrNameLst>
                                      </p:cBhvr>
                                      <p:to>
                                        <p:strVal val="solid"/>
                                      </p:to>
                                    </p:set>
                                  </p:childTnLst>
                                </p:cTn>
                              </p:par>
                            </p:childTnLst>
                          </p:cTn>
                        </p:par>
                        <p:par>
                          <p:cTn id="10" fill="hold" nodeType="afterGroup">
                            <p:stCondLst>
                              <p:cond delay="1960"/>
                            </p:stCondLst>
                            <p:childTnLst>
                              <p:par>
                                <p:cTn id="11" presetID="53" presetClass="entr" presetSubtype="0" fill="hold" nodeType="afterEffect">
                                  <p:stCondLst>
                                    <p:cond delay="0"/>
                                  </p:stCondLst>
                                  <p:childTnLst>
                                    <p:set>
                                      <p:cBhvr>
                                        <p:cTn id="12" dur="1" fill="hold">
                                          <p:stCondLst>
                                            <p:cond delay="0"/>
                                          </p:stCondLst>
                                        </p:cTn>
                                        <p:tgtEl>
                                          <p:spTgt spid="16">
                                            <p:txEl>
                                              <p:pRg st="1" end="1"/>
                                            </p:txEl>
                                          </p:spTgt>
                                        </p:tgtEl>
                                        <p:attrNameLst>
                                          <p:attrName>style.visibility</p:attrName>
                                        </p:attrNameLst>
                                      </p:cBhvr>
                                      <p:to>
                                        <p:strVal val="visible"/>
                                      </p:to>
                                    </p:set>
                                    <p:anim calcmode="lin" valueType="num">
                                      <p:cBhvr>
                                        <p:cTn id="13" dur="1000" fill="hold"/>
                                        <p:tgtEl>
                                          <p:spTgt spid="16">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16">
                                            <p:txEl>
                                              <p:pRg st="1" end="1"/>
                                            </p:txEl>
                                          </p:spTgt>
                                        </p:tgtEl>
                                        <p:attrNameLst>
                                          <p:attrName>ppt_h</p:attrName>
                                        </p:attrNameLst>
                                      </p:cBhvr>
                                      <p:tavLst>
                                        <p:tav tm="0">
                                          <p:val>
                                            <p:fltVal val="0"/>
                                          </p:val>
                                        </p:tav>
                                        <p:tav tm="100000">
                                          <p:val>
                                            <p:strVal val="#ppt_h"/>
                                          </p:val>
                                        </p:tav>
                                      </p:tavLst>
                                    </p:anim>
                                    <p:animEffect transition="in" filter="fade">
                                      <p:cBhvr>
                                        <p:cTn id="15" dur="1000"/>
                                        <p:tgtEl>
                                          <p:spTgt spid="16">
                                            <p:txEl>
                                              <p:pRg st="1" end="1"/>
                                            </p:txEl>
                                          </p:spTgt>
                                        </p:tgtEl>
                                      </p:cBhvr>
                                    </p:animEffect>
                                  </p:childTnLst>
                                </p:cTn>
                              </p:par>
                            </p:childTnLst>
                          </p:cTn>
                        </p:par>
                        <p:par>
                          <p:cTn id="16" fill="hold" nodeType="afterGroup">
                            <p:stCondLst>
                              <p:cond delay="2960"/>
                            </p:stCondLst>
                            <p:childTnLst>
                              <p:par>
                                <p:cTn id="17" presetID="53" presetClass="entr" presetSubtype="0" fill="hold" nodeType="afterEffect">
                                  <p:stCondLst>
                                    <p:cond delay="0"/>
                                  </p:stCondLst>
                                  <p:childTnLst>
                                    <p:set>
                                      <p:cBhvr>
                                        <p:cTn id="18" dur="1" fill="hold">
                                          <p:stCondLst>
                                            <p:cond delay="0"/>
                                          </p:stCondLst>
                                        </p:cTn>
                                        <p:tgtEl>
                                          <p:spTgt spid="16">
                                            <p:txEl>
                                              <p:pRg st="2" end="2"/>
                                            </p:txEl>
                                          </p:spTgt>
                                        </p:tgtEl>
                                        <p:attrNameLst>
                                          <p:attrName>style.visibility</p:attrName>
                                        </p:attrNameLst>
                                      </p:cBhvr>
                                      <p:to>
                                        <p:strVal val="visible"/>
                                      </p:to>
                                    </p:set>
                                    <p:anim calcmode="lin" valueType="num">
                                      <p:cBhvr>
                                        <p:cTn id="19" dur="2000" fill="hold"/>
                                        <p:tgtEl>
                                          <p:spTgt spid="16">
                                            <p:txEl>
                                              <p:pRg st="2" end="2"/>
                                            </p:txEl>
                                          </p:spTgt>
                                        </p:tgtEl>
                                        <p:attrNameLst>
                                          <p:attrName>ppt_w</p:attrName>
                                        </p:attrNameLst>
                                      </p:cBhvr>
                                      <p:tavLst>
                                        <p:tav tm="0">
                                          <p:val>
                                            <p:fltVal val="0"/>
                                          </p:val>
                                        </p:tav>
                                        <p:tav tm="100000">
                                          <p:val>
                                            <p:strVal val="#ppt_w"/>
                                          </p:val>
                                        </p:tav>
                                      </p:tavLst>
                                    </p:anim>
                                    <p:anim calcmode="lin" valueType="num">
                                      <p:cBhvr>
                                        <p:cTn id="20" dur="2000" fill="hold"/>
                                        <p:tgtEl>
                                          <p:spTgt spid="16">
                                            <p:txEl>
                                              <p:pRg st="2" end="2"/>
                                            </p:txEl>
                                          </p:spTgt>
                                        </p:tgtEl>
                                        <p:attrNameLst>
                                          <p:attrName>ppt_h</p:attrName>
                                        </p:attrNameLst>
                                      </p:cBhvr>
                                      <p:tavLst>
                                        <p:tav tm="0">
                                          <p:val>
                                            <p:fltVal val="0"/>
                                          </p:val>
                                        </p:tav>
                                        <p:tav tm="100000">
                                          <p:val>
                                            <p:strVal val="#ppt_h"/>
                                          </p:val>
                                        </p:tav>
                                      </p:tavLst>
                                    </p:anim>
                                    <p:animEffect transition="in" filter="fade">
                                      <p:cBhvr>
                                        <p:cTn id="21" dur="2000"/>
                                        <p:tgtEl>
                                          <p:spTgt spid="16">
                                            <p:txEl>
                                              <p:pRg st="2" end="2"/>
                                            </p:txEl>
                                          </p:spTgt>
                                        </p:tgtEl>
                                      </p:cBhvr>
                                    </p:animEffect>
                                  </p:childTnLst>
                                </p:cTn>
                              </p:par>
                              <p:par>
                                <p:cTn id="22" presetID="53"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2000" fill="hold"/>
                                        <p:tgtEl>
                                          <p:spTgt spid="11"/>
                                        </p:tgtEl>
                                        <p:attrNameLst>
                                          <p:attrName>ppt_w</p:attrName>
                                        </p:attrNameLst>
                                      </p:cBhvr>
                                      <p:tavLst>
                                        <p:tav tm="0">
                                          <p:val>
                                            <p:fltVal val="0"/>
                                          </p:val>
                                        </p:tav>
                                        <p:tav tm="100000">
                                          <p:val>
                                            <p:strVal val="#ppt_w"/>
                                          </p:val>
                                        </p:tav>
                                      </p:tavLst>
                                    </p:anim>
                                    <p:anim calcmode="lin" valueType="num">
                                      <p:cBhvr>
                                        <p:cTn id="25" dur="2000" fill="hold"/>
                                        <p:tgtEl>
                                          <p:spTgt spid="11"/>
                                        </p:tgtEl>
                                        <p:attrNameLst>
                                          <p:attrName>ppt_h</p:attrName>
                                        </p:attrNameLst>
                                      </p:cBhvr>
                                      <p:tavLst>
                                        <p:tav tm="0">
                                          <p:val>
                                            <p:fltVal val="0"/>
                                          </p:val>
                                        </p:tav>
                                        <p:tav tm="100000">
                                          <p:val>
                                            <p:strVal val="#ppt_h"/>
                                          </p:val>
                                        </p:tav>
                                      </p:tavLst>
                                    </p:anim>
                                    <p:animEffect transition="in" filter="fade">
                                      <p:cBhvr>
                                        <p:cTn id="26"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3DD2EBF-F45A-475E-97D7-83C2747B2AB7}"/>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5A8A4891-59CA-4191-B0C6-5B9BC50045EF}"/>
              </a:ext>
            </a:extLst>
          </p:cNvPr>
          <p:cNvSpPr/>
          <p:nvPr/>
        </p:nvSpPr>
        <p:spPr>
          <a:xfrm>
            <a:off x="403225" y="1096963"/>
            <a:ext cx="10072688" cy="3478212"/>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pic>
        <p:nvPicPr>
          <p:cNvPr id="12" name="Рисунок 11" descr="C:\Users\User\Desktop\ДОКЛАД СОВЕТ  КОНФЕРЕНЦИЯ  март 2020\ФОТО для презентации 2\выез През пол (1).jpg">
            <a:extLst>
              <a:ext uri="{FF2B5EF4-FFF2-40B4-BE49-F238E27FC236}">
                <a16:creationId xmlns:a16="http://schemas.microsoft.com/office/drawing/2014/main" id="{FC9AF717-B936-47AA-B063-C66CAE7F98CB}"/>
              </a:ext>
            </a:extLst>
          </p:cNvPr>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618413" y="1597025"/>
            <a:ext cx="3786187" cy="2786063"/>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9" name="Заголовок 18">
            <a:extLst>
              <a:ext uri="{FF2B5EF4-FFF2-40B4-BE49-F238E27FC236}">
                <a16:creationId xmlns:a16="http://schemas.microsoft.com/office/drawing/2014/main" id="{01E793F8-E57E-446C-AFEA-A5F15EA1F6AC}"/>
              </a:ext>
            </a:extLst>
          </p:cNvPr>
          <p:cNvSpPr>
            <a:spLocks noGrp="1" noChangeArrowheads="1"/>
          </p:cNvSpPr>
          <p:nvPr>
            <p:ph type="ctrTitle"/>
          </p:nvPr>
        </p:nvSpPr>
        <p:spPr>
          <a:xfrm>
            <a:off x="117475" y="1239838"/>
            <a:ext cx="7500938" cy="5508625"/>
          </a:xfrm>
        </p:spPr>
        <p:txBody>
          <a:bodyPr>
            <a:spAutoFit/>
          </a:bodyPr>
          <a:lstStyle/>
          <a:p>
            <a:r>
              <a:rPr lang="ru-RU" altLang="ru-RU" sz="2600" b="1">
                <a:solidFill>
                  <a:srgbClr val="0070C0"/>
                </a:solidFill>
                <a:latin typeface="Times New Roman" panose="02020603050405020304" pitchFamily="18" charset="0"/>
                <a:cs typeface="Times New Roman" panose="02020603050405020304" pitchFamily="18" charset="0"/>
              </a:rPr>
              <a:t>  Заведующая поликлиникой ознакомила с работой учреждения, рассказала о работе медицинского учреждения: укомплектованность почти полная, есть все узкие специалисты; ведет прием гериатр, работают женская консультация, школы здоровья по заболеваниям, внимательный  персонал, который готов к сотрудничеству с  ветеранским активом для решения возникающих опросов. И, конечно же, шел разговор о возникающих в работе трудностях</a:t>
            </a:r>
            <a:r>
              <a:rPr lang="ru-RU" altLang="ru-RU" sz="2800" b="1">
                <a:solidFill>
                  <a:srgbClr val="0070C0"/>
                </a:solidFill>
                <a:latin typeface="Times New Roman" panose="02020603050405020304" pitchFamily="18" charset="0"/>
                <a:cs typeface="Times New Roman" panose="02020603050405020304" pitchFamily="18" charset="0"/>
              </a:rPr>
              <a:t>.</a:t>
            </a:r>
            <a:br>
              <a:rPr lang="ru-RU" altLang="ru-RU" sz="2800" b="1">
                <a:solidFill>
                  <a:srgbClr val="0070C0"/>
                </a:solidFill>
                <a:latin typeface="Times New Roman" panose="02020603050405020304" pitchFamily="18" charset="0"/>
                <a:cs typeface="Times New Roman" panose="02020603050405020304" pitchFamily="18" charset="0"/>
              </a:rPr>
            </a:br>
            <a:r>
              <a:rPr lang="ru-RU" altLang="ru-RU" sz="2800" b="1">
                <a:solidFill>
                  <a:srgbClr val="4970B5"/>
                </a:solidFill>
                <a:latin typeface="Times New Roman" panose="02020603050405020304" pitchFamily="18" charset="0"/>
                <a:cs typeface="Times New Roman" panose="02020603050405020304" pitchFamily="18" charset="0"/>
              </a:rPr>
              <a:t> </a:t>
            </a:r>
            <a:br>
              <a:rPr lang="ru-RU" altLang="ru-RU" sz="2800" b="1">
                <a:solidFill>
                  <a:srgbClr val="0070C0"/>
                </a:solidFill>
                <a:latin typeface="Times New Roman" panose="02020603050405020304" pitchFamily="18" charset="0"/>
                <a:cs typeface="Times New Roman" panose="02020603050405020304" pitchFamily="18" charset="0"/>
              </a:rPr>
            </a:br>
            <a:r>
              <a:rPr lang="ru-RU" altLang="ru-RU" sz="3600" b="1">
                <a:solidFill>
                  <a:srgbClr val="0070C0"/>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342DBB68-A8D9-406E-BD92-021519ED65A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B4018678-2330-461E-8B74-265484777B50}"/>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31752" name="Рисунок 13">
            <a:extLst>
              <a:ext uri="{FF2B5EF4-FFF2-40B4-BE49-F238E27FC236}">
                <a16:creationId xmlns:a16="http://schemas.microsoft.com/office/drawing/2014/main" id="{13A36D37-F541-44C4-B6BB-18C95601DA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a:extLst>
              <a:ext uri="{FF2B5EF4-FFF2-40B4-BE49-F238E27FC236}">
                <a16:creationId xmlns:a16="http://schemas.microsoft.com/office/drawing/2014/main" id="{B13F2331-9C0C-4228-9B6F-F8F0F7F3DB27}"/>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Left)">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0" end="0"/>
                                            </p:txEl>
                                          </p:spTgt>
                                        </p:tgtEl>
                                        <p:attrNameLst>
                                          <p:attrName>style.visibility</p:attrName>
                                        </p:attrNameLst>
                                      </p:cBhvr>
                                      <p:to>
                                        <p:strVal val="visible"/>
                                      </p:to>
                                    </p:set>
                                    <p:animEffect transition="in" filter="fade">
                                      <p:cBhvr>
                                        <p:cTn id="10" dur="20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9338710-A765-42D3-83F5-2ADDCA1C6375}"/>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0F89296C-C7E0-49CC-8C34-497E1A5A20A1}"/>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C6F823F6-89CA-4C3F-8A98-81B7E9693C48}"/>
              </a:ext>
            </a:extLst>
          </p:cNvPr>
          <p:cNvSpPr>
            <a:spLocks noChangeArrowheads="1"/>
          </p:cNvSpPr>
          <p:nvPr/>
        </p:nvSpPr>
        <p:spPr bwMode="auto">
          <a:xfrm>
            <a:off x="117475" y="882650"/>
            <a:ext cx="5143500"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r>
              <a:rPr lang="ru-RU" altLang="ru-RU" sz="2400" b="1">
                <a:solidFill>
                  <a:srgbClr val="0070C0"/>
                </a:solidFill>
                <a:latin typeface="Times New Roman" panose="02020603050405020304" pitchFamily="18" charset="0"/>
                <a:cs typeface="Times New Roman" panose="02020603050405020304" pitchFamily="18" charset="0"/>
              </a:rPr>
              <a:t>В поликлинике выделен врач – координатор для проведения по специальному плану занятий с ветеранами - это прогулки с врачом, ходьба со скандинавскими палочками, физические упражнения, лекции, ответы на вопросы, информационный материал по различным направлениям, чаепития. Группы комплектуются по заболеваниям.</a:t>
            </a:r>
          </a:p>
        </p:txBody>
      </p:sp>
      <p:pic>
        <p:nvPicPr>
          <p:cNvPr id="10" name="Picture 2" descr="D:\раб стол\фото\шахм турнир в бору\DSCN2411.JPG">
            <a:extLst>
              <a:ext uri="{FF2B5EF4-FFF2-40B4-BE49-F238E27FC236}">
                <a16:creationId xmlns:a16="http://schemas.microsoft.com/office/drawing/2014/main" id="{7AE50D99-ACB1-45F3-85B1-029FD64AC2F6}"/>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tretch>
            <a:fillRect/>
          </a:stretch>
        </p:blipFill>
        <p:spPr>
          <a:xfrm>
            <a:off x="5832475" y="2954338"/>
            <a:ext cx="4954588" cy="3071812"/>
          </a:xfrm>
          <a:effectLst>
            <a:outerShdw blurRad="50800" dist="38100" dir="2700000" algn="tl" rotWithShape="0">
              <a:prstClr val="black">
                <a:alpha val="40000"/>
              </a:prstClr>
            </a:outerShdw>
          </a:effectLst>
        </p:spPr>
      </p:pic>
      <p:pic>
        <p:nvPicPr>
          <p:cNvPr id="11" name="Picture 2" descr="F:\спорт\lk0yys0tlsI.jpg">
            <a:extLst>
              <a:ext uri="{FF2B5EF4-FFF2-40B4-BE49-F238E27FC236}">
                <a16:creationId xmlns:a16="http://schemas.microsoft.com/office/drawing/2014/main" id="{8DA3D140-AF62-45A3-A789-72490DDE971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75350" y="239713"/>
            <a:ext cx="3471863" cy="2428875"/>
          </a:xfrm>
          <a:prstGeom prst="rect">
            <a:avLst/>
          </a:prstGeom>
          <a:noFill/>
          <a:effectLst>
            <a:outerShdw blurRad="50800" dist="38100" dir="2700000" algn="tl" rotWithShape="0">
              <a:prstClr val="black">
                <a:alpha val="40000"/>
              </a:prstClr>
            </a:outerShdw>
          </a:effectLst>
        </p:spPr>
      </p:pic>
      <p:pic>
        <p:nvPicPr>
          <p:cNvPr id="12" name="Picture 1" descr="C:\Users\Evgendormaster\Pictures\совет ветеранов.png">
            <a:extLst>
              <a:ext uri="{FF2B5EF4-FFF2-40B4-BE49-F238E27FC236}">
                <a16:creationId xmlns:a16="http://schemas.microsoft.com/office/drawing/2014/main" id="{32E87A9A-EFFD-4F07-80E5-57F586CB7C1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11E5C890-F97D-4717-BB0B-77A2515C27B5}"/>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32777" name="Рисунок 14">
            <a:extLst>
              <a:ext uri="{FF2B5EF4-FFF2-40B4-BE49-F238E27FC236}">
                <a16:creationId xmlns:a16="http://schemas.microsoft.com/office/drawing/2014/main" id="{14390D05-A464-4246-B516-511367BBB0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Рисунок 16">
            <a:extLst>
              <a:ext uri="{FF2B5EF4-FFF2-40B4-BE49-F238E27FC236}">
                <a16:creationId xmlns:a16="http://schemas.microsoft.com/office/drawing/2014/main" id="{6094399B-047F-4504-AB75-5953C629755D}"/>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par>
                          <p:cTn id="8" fill="hold" nodeType="afterGroup">
                            <p:stCondLst>
                              <p:cond delay="2000"/>
                            </p:stCondLst>
                            <p:childTnLst>
                              <p:par>
                                <p:cTn id="9" presetID="47"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EEAAAD3-20D3-4D7E-9E4F-3E492562B308}"/>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pic>
        <p:nvPicPr>
          <p:cNvPr id="18" name="Picture 2" descr="D:\раб стол\фото\шахм турнир в бору\DSCN2422.JPG">
            <a:extLst>
              <a:ext uri="{FF2B5EF4-FFF2-40B4-BE49-F238E27FC236}">
                <a16:creationId xmlns:a16="http://schemas.microsoft.com/office/drawing/2014/main" id="{6AF1AF8E-D96E-4EC8-A917-4AB9EE52CCE9}"/>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88913" y="1168400"/>
            <a:ext cx="5857875" cy="4000500"/>
          </a:xfrm>
          <a:prstGeom prst="rect">
            <a:avLst/>
          </a:prstGeom>
          <a:noFill/>
          <a:effectLst>
            <a:outerShdw blurRad="50800" dist="38100" dir="2700000" algn="tl" rotWithShape="0">
              <a:prstClr val="black">
                <a:alpha val="40000"/>
              </a:prstClr>
            </a:outerShdw>
          </a:effectLst>
        </p:spPr>
      </p:pic>
      <p:pic>
        <p:nvPicPr>
          <p:cNvPr id="17" name="Picture 2" descr="D:\раб стол\фото\шахм турнир в бору\DSCN2426.JPG">
            <a:extLst>
              <a:ext uri="{FF2B5EF4-FFF2-40B4-BE49-F238E27FC236}">
                <a16:creationId xmlns:a16="http://schemas.microsoft.com/office/drawing/2014/main" id="{4C13CEDB-AE35-40CC-A445-0A5C7365939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332538" y="2138363"/>
            <a:ext cx="5000625" cy="3887787"/>
          </a:xfrm>
          <a:prstGeom prst="rect">
            <a:avLst/>
          </a:prstGeom>
          <a:noFill/>
          <a:effectLst>
            <a:outerShdw blurRad="50800" dist="38100" dir="2700000" algn="tl" rotWithShape="0">
              <a:prstClr val="black">
                <a:alpha val="40000"/>
              </a:prstClr>
            </a:outerShdw>
          </a:effectLst>
        </p:spPr>
      </p:pic>
      <p:pic>
        <p:nvPicPr>
          <p:cNvPr id="9" name="Picture 1" descr="C:\Users\Evgendormaster\Pictures\совет ветеранов.png">
            <a:extLst>
              <a:ext uri="{FF2B5EF4-FFF2-40B4-BE49-F238E27FC236}">
                <a16:creationId xmlns:a16="http://schemas.microsoft.com/office/drawing/2014/main" id="{9740A145-A41A-46D6-8772-B8907F8D658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FEF92A08-D4B7-4305-A5B8-0EC92B23A8CE}"/>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33799" name="Рисунок 10">
            <a:extLst>
              <a:ext uri="{FF2B5EF4-FFF2-40B4-BE49-F238E27FC236}">
                <a16:creationId xmlns:a16="http://schemas.microsoft.com/office/drawing/2014/main" id="{3920645D-21EC-4620-B7FB-4340FA6C25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F5553C6E-45BF-468E-8E27-526B9AC5D07B}"/>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2000" fill="hold"/>
                                        <p:tgtEl>
                                          <p:spTgt spid="17"/>
                                        </p:tgtEl>
                                        <p:attrNameLst>
                                          <p:attrName>ppt_w</p:attrName>
                                        </p:attrNameLst>
                                      </p:cBhvr>
                                      <p:tavLst>
                                        <p:tav tm="0">
                                          <p:val>
                                            <p:fltVal val="0"/>
                                          </p:val>
                                        </p:tav>
                                        <p:tav tm="100000">
                                          <p:val>
                                            <p:strVal val="#ppt_w"/>
                                          </p:val>
                                        </p:tav>
                                      </p:tavLst>
                                    </p:anim>
                                    <p:anim calcmode="lin" valueType="num">
                                      <p:cBhvr>
                                        <p:cTn id="8" dur="2000" fill="hold"/>
                                        <p:tgtEl>
                                          <p:spTgt spid="17"/>
                                        </p:tgtEl>
                                        <p:attrNameLst>
                                          <p:attrName>ppt_h</p:attrName>
                                        </p:attrNameLst>
                                      </p:cBhvr>
                                      <p:tavLst>
                                        <p:tav tm="0">
                                          <p:val>
                                            <p:fltVal val="0"/>
                                          </p:val>
                                        </p:tav>
                                        <p:tav tm="100000">
                                          <p:val>
                                            <p:strVal val="#ppt_h"/>
                                          </p:val>
                                        </p:tav>
                                      </p:tavLst>
                                    </p:anim>
                                    <p:animEffect transition="in" filter="fade">
                                      <p:cBhvr>
                                        <p:cTn id="9" dur="2000"/>
                                        <p:tgtEl>
                                          <p:spTgt spid="17"/>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2000" fill="hold"/>
                                        <p:tgtEl>
                                          <p:spTgt spid="18"/>
                                        </p:tgtEl>
                                        <p:attrNameLst>
                                          <p:attrName>ppt_w</p:attrName>
                                        </p:attrNameLst>
                                      </p:cBhvr>
                                      <p:tavLst>
                                        <p:tav tm="0">
                                          <p:val>
                                            <p:strVal val="#ppt_w+.3"/>
                                          </p:val>
                                        </p:tav>
                                        <p:tav tm="100000">
                                          <p:val>
                                            <p:strVal val="#ppt_w"/>
                                          </p:val>
                                        </p:tav>
                                      </p:tavLst>
                                    </p:anim>
                                    <p:anim calcmode="lin" valueType="num">
                                      <p:cBhvr>
                                        <p:cTn id="13" dur="2000" fill="hold"/>
                                        <p:tgtEl>
                                          <p:spTgt spid="18"/>
                                        </p:tgtEl>
                                        <p:attrNameLst>
                                          <p:attrName>ppt_h</p:attrName>
                                        </p:attrNameLst>
                                      </p:cBhvr>
                                      <p:tavLst>
                                        <p:tav tm="0">
                                          <p:val>
                                            <p:strVal val="#ppt_h"/>
                                          </p:val>
                                        </p:tav>
                                        <p:tav tm="100000">
                                          <p:val>
                                            <p:strVal val="#ppt_h"/>
                                          </p:val>
                                        </p:tav>
                                      </p:tavLst>
                                    </p:anim>
                                    <p:animEffect transition="in" filter="fade">
                                      <p:cBhvr>
                                        <p:cTn id="14"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5E3FB79-DB8E-415E-8A10-A167FE3223B6}"/>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6B8080AA-02DD-4339-BB96-3373CAE44F45}"/>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A2F3A50E-4660-470B-9233-F8FA8B439E99}"/>
              </a:ext>
            </a:extLst>
          </p:cNvPr>
          <p:cNvSpPr>
            <a:spLocks noChangeArrowheads="1"/>
          </p:cNvSpPr>
          <p:nvPr/>
        </p:nvSpPr>
        <p:spPr bwMode="auto">
          <a:xfrm>
            <a:off x="331788" y="1168400"/>
            <a:ext cx="1014412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3600" b="1">
                <a:solidFill>
                  <a:srgbClr val="0070C0"/>
                </a:solidFill>
                <a:latin typeface="Times New Roman" panose="02020603050405020304" pitchFamily="18" charset="0"/>
                <a:cs typeface="Times New Roman" panose="02020603050405020304" pitchFamily="18" charset="0"/>
              </a:rPr>
              <a:t>После проведённой реорганизации медицинских учреждений Кировского района, появилось решение о закрытии   роддома, которое вызвало  недовольство населения. Состоялись встречи  с администрацией, ветераны района и население роддом отстояли. В районе, появилось онкологическое отделение.</a:t>
            </a:r>
          </a:p>
        </p:txBody>
      </p:sp>
      <p:pic>
        <p:nvPicPr>
          <p:cNvPr id="9" name="Picture 1" descr="C:\Users\Evgendormaster\Pictures\совет ветеранов.png">
            <a:extLst>
              <a:ext uri="{FF2B5EF4-FFF2-40B4-BE49-F238E27FC236}">
                <a16:creationId xmlns:a16="http://schemas.microsoft.com/office/drawing/2014/main" id="{4CFBD2EF-03F2-45BB-B721-2E167446D033}"/>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EAB97ED6-DCC7-4280-A2BD-BD54347495BA}"/>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34823" name="Рисунок 10">
            <a:extLst>
              <a:ext uri="{FF2B5EF4-FFF2-40B4-BE49-F238E27FC236}">
                <a16:creationId xmlns:a16="http://schemas.microsoft.com/office/drawing/2014/main" id="{49B10196-9AF8-400B-B5DB-943CE64D51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35CF2532-1D4D-44D7-97C4-ABA80B14C2FA}"/>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3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16"/>
                                        </p:tgtEl>
                                        <p:attrNameLst>
                                          <p:attrName>style.visibility</p:attrName>
                                        </p:attrNameLst>
                                      </p:cBhvr>
                                      <p:to>
                                        <p:strVal val="visible"/>
                                      </p:to>
                                    </p:set>
                                    <p:anim calcmode="discrete" valueType="clr">
                                      <p:cBhvr override="childStyle">
                                        <p:cTn id="7"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gtEl>
                                        <p:attrNameLst>
                                          <p:attrName>fillcolor</p:attrName>
                                        </p:attrNameLst>
                                      </p:cBhvr>
                                      <p:tavLst>
                                        <p:tav tm="0">
                                          <p:val>
                                            <p:clrVal>
                                              <a:schemeClr val="accent2"/>
                                            </p:clrVal>
                                          </p:val>
                                        </p:tav>
                                        <p:tav tm="50000">
                                          <p:val>
                                            <p:clrVal>
                                              <a:schemeClr val="hlink"/>
                                            </p:clrVal>
                                          </p:val>
                                        </p:tav>
                                      </p:tavLst>
                                    </p:anim>
                                    <p:set>
                                      <p:cBhvr>
                                        <p:cTn id="9" dur="80"/>
                                        <p:tgtEl>
                                          <p:spTgt spid="1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8778936-AA72-4A7D-80A6-87CB38D96AFB}"/>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03680251-F431-4AB9-9831-9BD46BEB2B75}"/>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80D3FE08-A820-4802-AB77-286AC2397645}"/>
              </a:ext>
            </a:extLst>
          </p:cNvPr>
          <p:cNvSpPr>
            <a:spLocks noChangeArrowheads="1"/>
          </p:cNvSpPr>
          <p:nvPr/>
        </p:nvSpPr>
        <p:spPr bwMode="auto">
          <a:xfrm>
            <a:off x="188913" y="1168400"/>
            <a:ext cx="4572000" cy="578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2200" b="1">
                <a:solidFill>
                  <a:srgbClr val="0070C0"/>
                </a:solidFill>
                <a:latin typeface="Times New Roman" panose="02020603050405020304" pitchFamily="18" charset="0"/>
                <a:cs typeface="Times New Roman" panose="02020603050405020304" pitchFamily="18" charset="0"/>
              </a:rPr>
              <a:t>Все районные советы поддерживают тесную связь со своими  поликлиниками, где проходят ветераны ежегодную диспансеризацию, делают прививки от клещевого энцефалита, гриппа, посещают школы здоровья. Врачи читают лекции по различной тематике. При проведении дней здоровья, выездных пленумов проводится экспресс диагностика глюкозы крови, измерение артериального давления, консультации врачей.</a:t>
            </a:r>
          </a:p>
          <a:p>
            <a:pPr eaLnBrk="1" hangingPunct="1"/>
            <a:endParaRPr lang="ru-RU" altLang="ru-RU" sz="4000" b="1">
              <a:solidFill>
                <a:srgbClr val="0070C0"/>
              </a:solidFill>
              <a:latin typeface="Times New Roman" panose="02020603050405020304" pitchFamily="18" charset="0"/>
              <a:cs typeface="Times New Roman" panose="02020603050405020304" pitchFamily="18" charset="0"/>
            </a:endParaRPr>
          </a:p>
        </p:txBody>
      </p:sp>
      <p:pic>
        <p:nvPicPr>
          <p:cNvPr id="12" name="Содержимое 3" descr="D:\РАБОЧИЙ СТОЛ ВСЕ МАТЕРИАЛЫ\ПРЕЗЕНТАЦИЯ КОНФЕРЕНЦИЯ   СРВЕТ 2020  м атериалы\Новая папка\Новая папка\КООРДИОЦЕНТР\кард 2.jpg">
            <a:extLst>
              <a:ext uri="{FF2B5EF4-FFF2-40B4-BE49-F238E27FC236}">
                <a16:creationId xmlns:a16="http://schemas.microsoft.com/office/drawing/2014/main" id="{4F48FAE1-B8C7-4CA4-B880-52B98BD0AF73}"/>
              </a:ext>
            </a:extLst>
          </p:cNvPr>
          <p:cNvPicPr>
            <a:picLocks noGrp="1"/>
          </p:cNvPicPr>
          <p:nvPr>
            <p:ph idx="1"/>
          </p:nvPr>
        </p:nvPicPr>
        <p:blipFill>
          <a:blip r:embed="rId2" cstate="email">
            <a:extLst>
              <a:ext uri="{28A0092B-C50C-407E-A947-70E740481C1C}">
                <a14:useLocalDpi xmlns:a14="http://schemas.microsoft.com/office/drawing/2010/main" val="0"/>
              </a:ext>
            </a:extLst>
          </a:blip>
          <a:srcRect/>
          <a:stretch>
            <a:fillRect/>
          </a:stretch>
        </p:blipFill>
        <p:spPr>
          <a:xfrm>
            <a:off x="6761163" y="239713"/>
            <a:ext cx="4143375" cy="2786062"/>
          </a:xfrm>
          <a:ln>
            <a:miter lim="800000"/>
            <a:headEnd/>
            <a:tailEnd/>
          </a:ln>
          <a:effectLst>
            <a:outerShdw blurRad="50800" dist="38100" dir="2700000" algn="tl" rotWithShape="0">
              <a:prstClr val="black">
                <a:alpha val="40000"/>
              </a:prstClr>
            </a:outerShdw>
          </a:effectLst>
        </p:spPr>
      </p:pic>
      <p:pic>
        <p:nvPicPr>
          <p:cNvPr id="17" name="Рисунок 16" descr="D:\РАБОЧИЙ СТОЛ ВСЕ МАТЕРИАЛЫ\ПРЕЗЕНТАЦИЯ КОНФЕРЕНЦИЯ   СРВЕТ 2020  м атериалы\Новая папка\Новая папка\КООРДИОЦЕНТР\кард.jpg">
            <a:extLst>
              <a:ext uri="{FF2B5EF4-FFF2-40B4-BE49-F238E27FC236}">
                <a16:creationId xmlns:a16="http://schemas.microsoft.com/office/drawing/2014/main" id="{FAAA1C22-F534-45F7-AB19-12A15055D844}"/>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118100" y="3240088"/>
            <a:ext cx="4572000" cy="2928937"/>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1" name="Picture 1" descr="C:\Users\Evgendormaster\Pictures\совет ветеранов.png">
            <a:extLst>
              <a:ext uri="{FF2B5EF4-FFF2-40B4-BE49-F238E27FC236}">
                <a16:creationId xmlns:a16="http://schemas.microsoft.com/office/drawing/2014/main" id="{9F276CCC-EEDB-4DC6-827D-D9A5441CBBF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EFF8B2B1-96AF-44C5-B484-9D90DDD570EC}"/>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35849" name="Рисунок 14">
            <a:extLst>
              <a:ext uri="{FF2B5EF4-FFF2-40B4-BE49-F238E27FC236}">
                <a16:creationId xmlns:a16="http://schemas.microsoft.com/office/drawing/2014/main" id="{5488FEAB-9254-436C-8512-D7000C3833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B0ADC7D7-EB38-40A5-B15A-3407508E9739}"/>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2000"/>
                                        <p:tgtEl>
                                          <p:spTgt spid="16">
                                            <p:txEl>
                                              <p:pRg st="0" end="0"/>
                                            </p:txEl>
                                          </p:spTgt>
                                        </p:tgtEl>
                                      </p:cBhvr>
                                    </p:animEffect>
                                  </p:childTnLst>
                                </p:cTn>
                              </p:par>
                            </p:childTnLst>
                          </p:cTn>
                        </p:par>
                        <p:par>
                          <p:cTn id="8" fill="hold" nodeType="afterGroup">
                            <p:stCondLst>
                              <p:cond delay="2000"/>
                            </p:stCondLst>
                            <p:childTnLst>
                              <p:par>
                                <p:cTn id="9" presetID="53"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2000" fill="hold"/>
                                        <p:tgtEl>
                                          <p:spTgt spid="12"/>
                                        </p:tgtEl>
                                        <p:attrNameLst>
                                          <p:attrName>ppt_w</p:attrName>
                                        </p:attrNameLst>
                                      </p:cBhvr>
                                      <p:tavLst>
                                        <p:tav tm="0">
                                          <p:val>
                                            <p:fltVal val="0"/>
                                          </p:val>
                                        </p:tav>
                                        <p:tav tm="100000">
                                          <p:val>
                                            <p:strVal val="#ppt_w"/>
                                          </p:val>
                                        </p:tav>
                                      </p:tavLst>
                                    </p:anim>
                                    <p:anim calcmode="lin" valueType="num">
                                      <p:cBhvr>
                                        <p:cTn id="12" dur="2000" fill="hold"/>
                                        <p:tgtEl>
                                          <p:spTgt spid="12"/>
                                        </p:tgtEl>
                                        <p:attrNameLst>
                                          <p:attrName>ppt_h</p:attrName>
                                        </p:attrNameLst>
                                      </p:cBhvr>
                                      <p:tavLst>
                                        <p:tav tm="0">
                                          <p:val>
                                            <p:fltVal val="0"/>
                                          </p:val>
                                        </p:tav>
                                        <p:tav tm="100000">
                                          <p:val>
                                            <p:strVal val="#ppt_h"/>
                                          </p:val>
                                        </p:tav>
                                      </p:tavLst>
                                    </p:anim>
                                    <p:animEffect transition="in" filter="fade">
                                      <p:cBhvr>
                                        <p:cTn id="13" dur="2000"/>
                                        <p:tgtEl>
                                          <p:spTgt spid="12"/>
                                        </p:tgtEl>
                                      </p:cBhvr>
                                    </p:animEffect>
                                  </p:childTnLst>
                                </p:cTn>
                              </p:par>
                            </p:childTnLst>
                          </p:cTn>
                        </p:par>
                        <p:par>
                          <p:cTn id="14" fill="hold" nodeType="afterGroup">
                            <p:stCondLst>
                              <p:cond delay="4000"/>
                            </p:stCondLst>
                            <p:childTnLst>
                              <p:par>
                                <p:cTn id="15" presetID="50" presetClass="entr" presetSubtype="0" decel="100000"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2000" fill="hold"/>
                                        <p:tgtEl>
                                          <p:spTgt spid="17"/>
                                        </p:tgtEl>
                                        <p:attrNameLst>
                                          <p:attrName>ppt_w</p:attrName>
                                        </p:attrNameLst>
                                      </p:cBhvr>
                                      <p:tavLst>
                                        <p:tav tm="0">
                                          <p:val>
                                            <p:strVal val="#ppt_w+.3"/>
                                          </p:val>
                                        </p:tav>
                                        <p:tav tm="100000">
                                          <p:val>
                                            <p:strVal val="#ppt_w"/>
                                          </p:val>
                                        </p:tav>
                                      </p:tavLst>
                                    </p:anim>
                                    <p:anim calcmode="lin" valueType="num">
                                      <p:cBhvr>
                                        <p:cTn id="18" dur="2000" fill="hold"/>
                                        <p:tgtEl>
                                          <p:spTgt spid="17"/>
                                        </p:tgtEl>
                                        <p:attrNameLst>
                                          <p:attrName>ppt_h</p:attrName>
                                        </p:attrNameLst>
                                      </p:cBhvr>
                                      <p:tavLst>
                                        <p:tav tm="0">
                                          <p:val>
                                            <p:strVal val="#ppt_h"/>
                                          </p:val>
                                        </p:tav>
                                        <p:tav tm="100000">
                                          <p:val>
                                            <p:strVal val="#ppt_h"/>
                                          </p:val>
                                        </p:tav>
                                      </p:tavLst>
                                    </p:anim>
                                    <p:animEffect transition="in" filter="fade">
                                      <p:cBhvr>
                                        <p:cTn id="19"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92D8E9B-7D89-445D-9DF4-4EB8F44D7FDE}"/>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B40F49A9-3E2E-473E-8E21-ACBBC5CF656D}"/>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36868" name="Прямоугольник 15">
            <a:extLst>
              <a:ext uri="{FF2B5EF4-FFF2-40B4-BE49-F238E27FC236}">
                <a16:creationId xmlns:a16="http://schemas.microsoft.com/office/drawing/2014/main" id="{8CD043F5-AD19-4E74-82B3-A9A24559ACC7}"/>
              </a:ext>
            </a:extLst>
          </p:cNvPr>
          <p:cNvSpPr>
            <a:spLocks noChangeArrowheads="1"/>
          </p:cNvSpPr>
          <p:nvPr/>
        </p:nvSpPr>
        <p:spPr bwMode="auto">
          <a:xfrm>
            <a:off x="188913" y="882650"/>
            <a:ext cx="10929937" cy="514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0070C0"/>
                </a:solidFill>
                <a:latin typeface="Times New Roman" panose="02020603050405020304" pitchFamily="18" charset="0"/>
                <a:cs typeface="Times New Roman" panose="02020603050405020304" pitchFamily="18" charset="0"/>
              </a:rPr>
              <a:t> </a:t>
            </a:r>
            <a:r>
              <a:rPr lang="ru-RU" altLang="ru-RU" sz="4400" b="1">
                <a:solidFill>
                  <a:srgbClr val="0070C0"/>
                </a:solidFill>
                <a:latin typeface="Times New Roman" panose="02020603050405020304" pitchFamily="18" charset="0"/>
                <a:cs typeface="Times New Roman" panose="02020603050405020304" pitchFamily="18" charset="0"/>
              </a:rPr>
              <a:t>С целью ознакомления с современными методами диагностики и лечения, группа ветеранов посетили областной офтальмологический центр, кардиоцентр, центр Понутриевых, </a:t>
            </a:r>
          </a:p>
          <a:p>
            <a:pPr algn="ctr" eaLnBrk="1" hangingPunct="1"/>
            <a:r>
              <a:rPr lang="ru-RU" altLang="ru-RU" sz="4400" b="1">
                <a:solidFill>
                  <a:srgbClr val="0070C0"/>
                </a:solidFill>
                <a:latin typeface="Times New Roman" panose="02020603050405020304" pitchFamily="18" charset="0"/>
                <a:cs typeface="Times New Roman" panose="02020603050405020304" pitchFamily="18" charset="0"/>
              </a:rPr>
              <a:t>знакомились с работой и занимались в центре Бубновского</a:t>
            </a:r>
            <a:r>
              <a:rPr lang="ru-RU" altLang="ru-RU" sz="5400" b="1">
                <a:solidFill>
                  <a:srgbClr val="0070C0"/>
                </a:solidFill>
                <a:latin typeface="Times New Roman" panose="02020603050405020304" pitchFamily="18" charset="0"/>
                <a:cs typeface="Times New Roman" panose="02020603050405020304" pitchFamily="18" charset="0"/>
              </a:rPr>
              <a:t>.</a:t>
            </a:r>
            <a:r>
              <a:rPr lang="ru-RU" altLang="ru-RU" sz="5400">
                <a:latin typeface="Times New Roman" panose="02020603050405020304" pitchFamily="18" charset="0"/>
                <a:cs typeface="Times New Roman" panose="02020603050405020304" pitchFamily="18" charset="0"/>
              </a:rPr>
              <a:t>  </a:t>
            </a:r>
            <a:endParaRPr lang="ru-RU" altLang="ru-RU" sz="5400"/>
          </a:p>
        </p:txBody>
      </p:sp>
      <p:pic>
        <p:nvPicPr>
          <p:cNvPr id="9" name="Picture 1" descr="C:\Users\Evgendormaster\Pictures\совет ветеранов.png">
            <a:extLst>
              <a:ext uri="{FF2B5EF4-FFF2-40B4-BE49-F238E27FC236}">
                <a16:creationId xmlns:a16="http://schemas.microsoft.com/office/drawing/2014/main" id="{31536E3F-BCB1-47DF-B41F-E9228AD01BC9}"/>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5F3421C5-E278-4E2F-BAF4-62E23203DAF8}"/>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36871" name="Рисунок 10">
            <a:extLst>
              <a:ext uri="{FF2B5EF4-FFF2-40B4-BE49-F238E27FC236}">
                <a16:creationId xmlns:a16="http://schemas.microsoft.com/office/drawing/2014/main" id="{93D5AC5F-9089-45E1-B88E-D8AFE71BDF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9FBFC00D-59ED-4E0B-8427-AAFBC6D17096}"/>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BBD23A-A125-42BE-B5A1-8355F34CA100}"/>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47A9C371-A1A2-4668-992E-C71A9C21B4C9}"/>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37892" name="Прямоугольник 15">
            <a:extLst>
              <a:ext uri="{FF2B5EF4-FFF2-40B4-BE49-F238E27FC236}">
                <a16:creationId xmlns:a16="http://schemas.microsoft.com/office/drawing/2014/main" id="{6A260C89-FE91-4D83-9EF0-24BEFBC10F90}"/>
              </a:ext>
            </a:extLst>
          </p:cNvPr>
          <p:cNvSpPr>
            <a:spLocks noChangeArrowheads="1"/>
          </p:cNvSpPr>
          <p:nvPr/>
        </p:nvSpPr>
        <p:spPr bwMode="auto">
          <a:xfrm>
            <a:off x="0" y="811213"/>
            <a:ext cx="10929938" cy="658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0070C0"/>
                </a:solidFill>
                <a:latin typeface="Times New Roman" panose="02020603050405020304" pitchFamily="18" charset="0"/>
                <a:cs typeface="Times New Roman" panose="02020603050405020304" pitchFamily="18" charset="0"/>
              </a:rPr>
              <a:t> </a:t>
            </a:r>
            <a:r>
              <a:rPr lang="ru-RU" altLang="ru-RU" sz="4000" b="1">
                <a:solidFill>
                  <a:srgbClr val="0070C0"/>
                </a:solidFill>
                <a:latin typeface="Times New Roman" panose="02020603050405020304" pitchFamily="18" charset="0"/>
                <a:cs typeface="Times New Roman" panose="02020603050405020304" pitchFamily="18" charset="0"/>
              </a:rPr>
              <a:t>Группа ветеранов побывала в поликлинике №5, в детской поликлинике №2, чтобы поближе познакомиться с особенностями организации работы бережливой поликлиники.  </a:t>
            </a:r>
          </a:p>
          <a:p>
            <a:pPr algn="ctr" eaLnBrk="1" hangingPunct="1"/>
            <a:r>
              <a:rPr lang="ru-RU" altLang="ru-RU" sz="4000" b="1">
                <a:solidFill>
                  <a:srgbClr val="0070C0"/>
                </a:solidFill>
                <a:latin typeface="Times New Roman" panose="02020603050405020304" pitchFamily="18" charset="0"/>
                <a:cs typeface="Times New Roman" panose="02020603050405020304" pitchFamily="18" charset="0"/>
              </a:rPr>
              <a:t> 	В медицинском колледже группа ветеранов (15 человек) прошла подготовку по оказанию первой медицинской помощи.</a:t>
            </a:r>
          </a:p>
          <a:p>
            <a:pPr algn="ctr" eaLnBrk="1" hangingPunct="1"/>
            <a:endParaRPr lang="ru-RU" altLang="ru-RU" sz="4400" b="1">
              <a:solidFill>
                <a:srgbClr val="0070C0"/>
              </a:solidFill>
              <a:latin typeface="Times New Roman" panose="02020603050405020304" pitchFamily="18" charset="0"/>
              <a:cs typeface="Times New Roman" panose="02020603050405020304" pitchFamily="18" charset="0"/>
            </a:endParaRPr>
          </a:p>
          <a:p>
            <a:pPr algn="ctr" eaLnBrk="1" hangingPunct="1"/>
            <a:endParaRPr lang="ru-RU" altLang="ru-RU" sz="4400" b="1">
              <a:solidFill>
                <a:srgbClr val="0070C0"/>
              </a:solidFill>
              <a:latin typeface="Times New Roman" panose="02020603050405020304" pitchFamily="18" charset="0"/>
              <a:cs typeface="Times New Roman" panose="02020603050405020304" pitchFamily="18" charset="0"/>
            </a:endParaRPr>
          </a:p>
        </p:txBody>
      </p:sp>
      <p:pic>
        <p:nvPicPr>
          <p:cNvPr id="9" name="Picture 1" descr="C:\Users\Evgendormaster\Pictures\совет ветеранов.png">
            <a:extLst>
              <a:ext uri="{FF2B5EF4-FFF2-40B4-BE49-F238E27FC236}">
                <a16:creationId xmlns:a16="http://schemas.microsoft.com/office/drawing/2014/main" id="{2C136150-1E3D-46B5-ADB5-BE3A63D2F27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062D5F1A-F917-4CC2-B44A-0E36FBCC4040}"/>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37895" name="Рисунок 10">
            <a:extLst>
              <a:ext uri="{FF2B5EF4-FFF2-40B4-BE49-F238E27FC236}">
                <a16:creationId xmlns:a16="http://schemas.microsoft.com/office/drawing/2014/main" id="{21A78B98-85E0-4BE9-8E69-3A88A7E934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48AC08B2-A3E4-470D-BB4C-29882405EAB3}"/>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2000">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0B98C6B-28DA-4D4F-B7D0-51F6C46F2AA6}"/>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56F99BA4-08E3-45A7-B383-364210BC8179}"/>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3787F889-237C-4340-BD53-72783A23EC92}"/>
              </a:ext>
            </a:extLst>
          </p:cNvPr>
          <p:cNvSpPr/>
          <p:nvPr/>
        </p:nvSpPr>
        <p:spPr>
          <a:xfrm>
            <a:off x="188913" y="1096963"/>
            <a:ext cx="10929937" cy="4400550"/>
          </a:xfrm>
          <a:prstGeom prst="rect">
            <a:avLst/>
          </a:prstGeom>
          <a:effectLst>
            <a:outerShdw blurRad="50800" dist="38100" dir="2700000" algn="tl" rotWithShape="0">
              <a:prstClr val="black">
                <a:alpha val="40000"/>
              </a:prstClr>
            </a:outerShdw>
          </a:effectLst>
        </p:spPr>
        <p:txBody>
          <a:bodyPr>
            <a:spAutoFit/>
          </a:bodyPr>
          <a:lstStyle/>
          <a:p>
            <a:pPr algn="ctr" defTabSz="1022482" eaLnBrk="1" fontAlgn="auto" hangingPunct="1">
              <a:spcBef>
                <a:spcPts val="0"/>
              </a:spcBef>
              <a:spcAft>
                <a:spcPts val="0"/>
              </a:spcAft>
              <a:defRPr/>
            </a:pPr>
            <a:r>
              <a:rPr lang="ru-RU" sz="5400" b="1" dirty="0">
                <a:solidFill>
                  <a:srgbClr val="4970B5"/>
                </a:solidFill>
                <a:latin typeface="Times New Roman" pitchFamily="18" charset="0"/>
                <a:cs typeface="Times New Roman" pitchFamily="18" charset="0"/>
              </a:rPr>
              <a:t> </a:t>
            </a:r>
            <a:r>
              <a:rPr lang="ru-RU" sz="7000" b="1" dirty="0">
                <a:solidFill>
                  <a:srgbClr val="0070C0"/>
                </a:solidFill>
                <a:latin typeface="Times New Roman" pitchFamily="18" charset="0"/>
                <a:cs typeface="Times New Roman" pitchFamily="18" charset="0"/>
              </a:rPr>
              <a:t>Пропаганда здорового образа жизни и активного долголетия получила широкую популярность.</a:t>
            </a:r>
          </a:p>
        </p:txBody>
      </p:sp>
      <p:pic>
        <p:nvPicPr>
          <p:cNvPr id="9" name="Picture 1" descr="C:\Users\Evgendormaster\Pictures\совет ветеранов.png">
            <a:extLst>
              <a:ext uri="{FF2B5EF4-FFF2-40B4-BE49-F238E27FC236}">
                <a16:creationId xmlns:a16="http://schemas.microsoft.com/office/drawing/2014/main" id="{501A0ADB-9301-4092-9571-C5DA68FB1B6A}"/>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AA340D90-577D-44A5-B5F4-D1C5203862D7}"/>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38919" name="Рисунок 10">
            <a:extLst>
              <a:ext uri="{FF2B5EF4-FFF2-40B4-BE49-F238E27FC236}">
                <a16:creationId xmlns:a16="http://schemas.microsoft.com/office/drawing/2014/main" id="{DF715FB0-CF80-4234-9BCE-BF49675313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DD58B652-52BD-4542-B1FA-246CB82EA1BF}"/>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8000">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Содержимое 6">
            <a:extLst>
              <a:ext uri="{FF2B5EF4-FFF2-40B4-BE49-F238E27FC236}">
                <a16:creationId xmlns:a16="http://schemas.microsoft.com/office/drawing/2014/main" id="{C7254582-43C2-4C1E-A9D9-A1C6A384D8BA}"/>
              </a:ext>
            </a:extLst>
          </p:cNvPr>
          <p:cNvSpPr txBox="1">
            <a:spLocks noChangeArrowheads="1"/>
          </p:cNvSpPr>
          <p:nvPr/>
        </p:nvSpPr>
        <p:spPr bwMode="auto">
          <a:xfrm>
            <a:off x="546100" y="1739900"/>
            <a:ext cx="103695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248" tIns="51124" rIns="102248" bIns="51124"/>
          <a:lstStyle>
            <a:lvl1pPr marL="382588" indent="-382588">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spcBef>
                <a:spcPct val="20000"/>
              </a:spcBef>
              <a:buFont typeface="Arial" panose="020B0604020202020204" pitchFamily="34" charset="0"/>
              <a:buChar char="•"/>
            </a:pPr>
            <a:endParaRPr lang="ru-RU" altLang="ru-RU" sz="3600"/>
          </a:p>
        </p:txBody>
      </p:sp>
      <p:sp>
        <p:nvSpPr>
          <p:cNvPr id="39939" name="Содержимое 6">
            <a:extLst>
              <a:ext uri="{FF2B5EF4-FFF2-40B4-BE49-F238E27FC236}">
                <a16:creationId xmlns:a16="http://schemas.microsoft.com/office/drawing/2014/main" id="{12D2F2DE-F5A7-4096-9446-A8C4088AF932}"/>
              </a:ext>
            </a:extLst>
          </p:cNvPr>
          <p:cNvSpPr txBox="1">
            <a:spLocks noChangeArrowheads="1"/>
          </p:cNvSpPr>
          <p:nvPr/>
        </p:nvSpPr>
        <p:spPr bwMode="auto">
          <a:xfrm>
            <a:off x="617538" y="1811338"/>
            <a:ext cx="103695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248" tIns="51124" rIns="102248" bIns="51124"/>
          <a:lstStyle>
            <a:lvl1pPr marL="382588" indent="-382588">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spcBef>
                <a:spcPct val="20000"/>
              </a:spcBef>
              <a:buFont typeface="Arial" panose="020B0604020202020204" pitchFamily="34" charset="0"/>
              <a:buChar char="•"/>
            </a:pPr>
            <a:endParaRPr lang="ru-RU" altLang="ru-RU" sz="3600"/>
          </a:p>
        </p:txBody>
      </p:sp>
      <p:sp>
        <p:nvSpPr>
          <p:cNvPr id="39940" name="Содержимое 6">
            <a:extLst>
              <a:ext uri="{FF2B5EF4-FFF2-40B4-BE49-F238E27FC236}">
                <a16:creationId xmlns:a16="http://schemas.microsoft.com/office/drawing/2014/main" id="{899B523E-C3BC-4DA1-AF0E-FDEFDEDC4008}"/>
              </a:ext>
            </a:extLst>
          </p:cNvPr>
          <p:cNvSpPr txBox="1">
            <a:spLocks noChangeArrowheads="1"/>
          </p:cNvSpPr>
          <p:nvPr/>
        </p:nvSpPr>
        <p:spPr bwMode="auto">
          <a:xfrm>
            <a:off x="331788" y="1096963"/>
            <a:ext cx="103695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248" tIns="51124" rIns="102248" bIns="51124"/>
          <a:lstStyle>
            <a:lvl1pPr marL="382588" indent="-382588">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spcBef>
                <a:spcPct val="20000"/>
              </a:spcBef>
              <a:buFont typeface="Arial" panose="020B0604020202020204" pitchFamily="34" charset="0"/>
              <a:buChar char="•"/>
            </a:pPr>
            <a:endParaRPr lang="ru-RU" altLang="ru-RU" sz="3600"/>
          </a:p>
        </p:txBody>
      </p:sp>
      <p:pic>
        <p:nvPicPr>
          <p:cNvPr id="17" name="Рисунок 16">
            <a:extLst>
              <a:ext uri="{FF2B5EF4-FFF2-40B4-BE49-F238E27FC236}">
                <a16:creationId xmlns:a16="http://schemas.microsoft.com/office/drawing/2014/main" id="{0D2D7168-5717-439D-AEBD-28FFCFC15814}"/>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6261100" y="168275"/>
            <a:ext cx="4905375" cy="2786063"/>
          </a:xfrm>
          <a:prstGeom prst="rect">
            <a:avLst/>
          </a:prstGeom>
          <a:effectLst>
            <a:outerShdw blurRad="50800" dist="38100" dir="2700000" algn="tl" rotWithShape="0">
              <a:prstClr val="black">
                <a:alpha val="40000"/>
              </a:prstClr>
            </a:outerShdw>
          </a:effectLst>
        </p:spPr>
      </p:pic>
      <p:pic>
        <p:nvPicPr>
          <p:cNvPr id="21" name="Содержимое 3">
            <a:extLst>
              <a:ext uri="{FF2B5EF4-FFF2-40B4-BE49-F238E27FC236}">
                <a16:creationId xmlns:a16="http://schemas.microsoft.com/office/drawing/2014/main" id="{B295DA52-4C65-4EEF-BE7D-DF9A0DE545C1}"/>
              </a:ext>
            </a:extLst>
          </p:cNvPr>
          <p:cNvPicPr>
            <a:picLocks noGrp="1" noChangeAspect="1"/>
          </p:cNvPicPr>
          <p:nvPr>
            <p:ph idx="1"/>
          </p:nvPr>
        </p:nvPicPr>
        <p:blipFill>
          <a:blip r:embed="rId4" cstate="email">
            <a:extLst>
              <a:ext uri="{28A0092B-C50C-407E-A947-70E740481C1C}">
                <a14:useLocalDpi xmlns:a14="http://schemas.microsoft.com/office/drawing/2010/main" val="0"/>
              </a:ext>
            </a:extLst>
          </a:blip>
          <a:stretch>
            <a:fillRect/>
          </a:stretch>
        </p:blipFill>
        <p:spPr>
          <a:xfrm>
            <a:off x="6513513" y="3382963"/>
            <a:ext cx="5008562" cy="2714625"/>
          </a:xfrm>
          <a:effectLst>
            <a:outerShdw blurRad="50800" dist="38100" dir="2700000" algn="tl" rotWithShape="0">
              <a:prstClr val="black">
                <a:alpha val="40000"/>
              </a:prstClr>
            </a:outerShdw>
          </a:effectLst>
        </p:spPr>
      </p:pic>
      <p:pic>
        <p:nvPicPr>
          <p:cNvPr id="25" name="Содержимое 4">
            <a:extLst>
              <a:ext uri="{FF2B5EF4-FFF2-40B4-BE49-F238E27FC236}">
                <a16:creationId xmlns:a16="http://schemas.microsoft.com/office/drawing/2014/main" id="{EFE7C170-FCCC-4E65-9508-EA6E4C66A2A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60350" y="1382713"/>
            <a:ext cx="5749925" cy="4071937"/>
          </a:xfrm>
          <a:prstGeom prst="rect">
            <a:avLst/>
          </a:prstGeom>
          <a:effectLst>
            <a:outerShdw blurRad="50800" dist="38100" dir="2700000" algn="tl" rotWithShape="0">
              <a:prstClr val="black">
                <a:alpha val="40000"/>
              </a:prstClr>
            </a:outerShdw>
          </a:effectLst>
        </p:spPr>
      </p:pic>
      <p:pic>
        <p:nvPicPr>
          <p:cNvPr id="12" name="Picture 1" descr="C:\Users\Evgendormaster\Pictures\совет ветеранов.png">
            <a:extLst>
              <a:ext uri="{FF2B5EF4-FFF2-40B4-BE49-F238E27FC236}">
                <a16:creationId xmlns:a16="http://schemas.microsoft.com/office/drawing/2014/main" id="{79F80829-8DC4-4CF5-BF86-0DA425A783DC}"/>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3" name="Рисунок 12" descr="https://upload.wikimedia.org/wikipedia/commons/thumb/8/8b/Kemerovo_COA.svg/1200px-Kemerovo_COA.svg.png">
            <a:extLst>
              <a:ext uri="{FF2B5EF4-FFF2-40B4-BE49-F238E27FC236}">
                <a16:creationId xmlns:a16="http://schemas.microsoft.com/office/drawing/2014/main" id="{90041966-9CC9-4091-BE3C-1371196FB117}"/>
              </a:ext>
            </a:extLst>
          </p:cNvPr>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39946" name="Рисунок 13">
            <a:extLst>
              <a:ext uri="{FF2B5EF4-FFF2-40B4-BE49-F238E27FC236}">
                <a16:creationId xmlns:a16="http://schemas.microsoft.com/office/drawing/2014/main" id="{7ECAB441-C729-44D3-8E35-C4EE88B463B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a:extLst>
              <a:ext uri="{FF2B5EF4-FFF2-40B4-BE49-F238E27FC236}">
                <a16:creationId xmlns:a16="http://schemas.microsoft.com/office/drawing/2014/main" id="{FC423C9E-3A35-4E0E-8145-D1F95A195756}"/>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2000" fill="hold"/>
                                        <p:tgtEl>
                                          <p:spTgt spid="17"/>
                                        </p:tgtEl>
                                        <p:attrNameLst>
                                          <p:attrName>ppt_w</p:attrName>
                                        </p:attrNameLst>
                                      </p:cBhvr>
                                      <p:tavLst>
                                        <p:tav tm="0">
                                          <p:val>
                                            <p:fltVal val="0"/>
                                          </p:val>
                                        </p:tav>
                                        <p:tav tm="100000">
                                          <p:val>
                                            <p:strVal val="#ppt_w"/>
                                          </p:val>
                                        </p:tav>
                                      </p:tavLst>
                                    </p:anim>
                                    <p:anim calcmode="lin" valueType="num">
                                      <p:cBhvr>
                                        <p:cTn id="8" dur="2000" fill="hold"/>
                                        <p:tgtEl>
                                          <p:spTgt spid="17"/>
                                        </p:tgtEl>
                                        <p:attrNameLst>
                                          <p:attrName>ppt_h</p:attrName>
                                        </p:attrNameLst>
                                      </p:cBhvr>
                                      <p:tavLst>
                                        <p:tav tm="0">
                                          <p:val>
                                            <p:fltVal val="0"/>
                                          </p:val>
                                        </p:tav>
                                        <p:tav tm="100000">
                                          <p:val>
                                            <p:strVal val="#ppt_h"/>
                                          </p:val>
                                        </p:tav>
                                      </p:tavLst>
                                    </p:anim>
                                    <p:animEffect transition="in" filter="fade">
                                      <p:cBhvr>
                                        <p:cTn id="9" dur="2000"/>
                                        <p:tgtEl>
                                          <p:spTgt spid="17"/>
                                        </p:tgtEl>
                                      </p:cBhvr>
                                    </p:animEffect>
                                  </p:childTnLst>
                                </p:cTn>
                              </p:par>
                            </p:childTnLst>
                          </p:cTn>
                        </p:par>
                        <p:par>
                          <p:cTn id="10" fill="hold" nodeType="afterGroup">
                            <p:stCondLst>
                              <p:cond delay="2000"/>
                            </p:stCondLst>
                            <p:childTnLst>
                              <p:par>
                                <p:cTn id="11" presetID="55" presetClass="entr" presetSubtype="0"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2000" fill="hold"/>
                                        <p:tgtEl>
                                          <p:spTgt spid="25"/>
                                        </p:tgtEl>
                                        <p:attrNameLst>
                                          <p:attrName>ppt_w</p:attrName>
                                        </p:attrNameLst>
                                      </p:cBhvr>
                                      <p:tavLst>
                                        <p:tav tm="0">
                                          <p:val>
                                            <p:strVal val="#ppt_w*0.70"/>
                                          </p:val>
                                        </p:tav>
                                        <p:tav tm="100000">
                                          <p:val>
                                            <p:strVal val="#ppt_w"/>
                                          </p:val>
                                        </p:tav>
                                      </p:tavLst>
                                    </p:anim>
                                    <p:anim calcmode="lin" valueType="num">
                                      <p:cBhvr>
                                        <p:cTn id="14" dur="2000" fill="hold"/>
                                        <p:tgtEl>
                                          <p:spTgt spid="25"/>
                                        </p:tgtEl>
                                        <p:attrNameLst>
                                          <p:attrName>ppt_h</p:attrName>
                                        </p:attrNameLst>
                                      </p:cBhvr>
                                      <p:tavLst>
                                        <p:tav tm="0">
                                          <p:val>
                                            <p:strVal val="#ppt_h"/>
                                          </p:val>
                                        </p:tav>
                                        <p:tav tm="100000">
                                          <p:val>
                                            <p:strVal val="#ppt_h"/>
                                          </p:val>
                                        </p:tav>
                                      </p:tavLst>
                                    </p:anim>
                                    <p:animEffect transition="in" filter="fade">
                                      <p:cBhvr>
                                        <p:cTn id="15" dur="2000"/>
                                        <p:tgtEl>
                                          <p:spTgt spid="25"/>
                                        </p:tgtEl>
                                      </p:cBhvr>
                                    </p:animEffect>
                                  </p:childTnLst>
                                </p:cTn>
                              </p:par>
                            </p:childTnLst>
                          </p:cTn>
                        </p:par>
                        <p:par>
                          <p:cTn id="16" fill="hold" nodeType="afterGroup">
                            <p:stCondLst>
                              <p:cond delay="4000"/>
                            </p:stCondLst>
                            <p:childTnLst>
                              <p:par>
                                <p:cTn id="17" presetID="50" presetClass="entr" presetSubtype="0" decel="100000"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2000" fill="hold"/>
                                        <p:tgtEl>
                                          <p:spTgt spid="21"/>
                                        </p:tgtEl>
                                        <p:attrNameLst>
                                          <p:attrName>ppt_w</p:attrName>
                                        </p:attrNameLst>
                                      </p:cBhvr>
                                      <p:tavLst>
                                        <p:tav tm="0">
                                          <p:val>
                                            <p:strVal val="#ppt_w+.3"/>
                                          </p:val>
                                        </p:tav>
                                        <p:tav tm="100000">
                                          <p:val>
                                            <p:strVal val="#ppt_w"/>
                                          </p:val>
                                        </p:tav>
                                      </p:tavLst>
                                    </p:anim>
                                    <p:anim calcmode="lin" valueType="num">
                                      <p:cBhvr>
                                        <p:cTn id="20" dur="2000" fill="hold"/>
                                        <p:tgtEl>
                                          <p:spTgt spid="21"/>
                                        </p:tgtEl>
                                        <p:attrNameLst>
                                          <p:attrName>ppt_h</p:attrName>
                                        </p:attrNameLst>
                                      </p:cBhvr>
                                      <p:tavLst>
                                        <p:tav tm="0">
                                          <p:val>
                                            <p:strVal val="#ppt_h"/>
                                          </p:val>
                                        </p:tav>
                                        <p:tav tm="100000">
                                          <p:val>
                                            <p:strVal val="#ppt_h"/>
                                          </p:val>
                                        </p:tav>
                                      </p:tavLst>
                                    </p:anim>
                                    <p:animEffect transition="in" filter="fade">
                                      <p:cBhvr>
                                        <p:cTn id="21"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CC994AF-5A5C-49FC-9A03-32EC0E5248D9}"/>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7C52F439-B293-4013-8565-41397A535CD1}"/>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41988" name="Прямоугольник 15">
            <a:extLst>
              <a:ext uri="{FF2B5EF4-FFF2-40B4-BE49-F238E27FC236}">
                <a16:creationId xmlns:a16="http://schemas.microsoft.com/office/drawing/2014/main" id="{1608E11E-FC84-436D-ACB2-CE9B7028B59B}"/>
              </a:ext>
            </a:extLst>
          </p:cNvPr>
          <p:cNvSpPr>
            <a:spLocks noChangeArrowheads="1"/>
          </p:cNvSpPr>
          <p:nvPr/>
        </p:nvSpPr>
        <p:spPr bwMode="auto">
          <a:xfrm>
            <a:off x="260350" y="1025525"/>
            <a:ext cx="108585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algn="ctr" eaLnBrk="1" hangingPunct="1"/>
            <a:endParaRPr lang="ru-RU" altLang="ru-RU" sz="7000" b="1">
              <a:solidFill>
                <a:srgbClr val="0070C0"/>
              </a:solidFill>
              <a:latin typeface="Times New Roman" panose="02020603050405020304" pitchFamily="18" charset="0"/>
              <a:cs typeface="Times New Roman" panose="02020603050405020304" pitchFamily="18" charset="0"/>
            </a:endParaRPr>
          </a:p>
        </p:txBody>
      </p:sp>
      <p:sp>
        <p:nvSpPr>
          <p:cNvPr id="10" name="Прямоугольник 9">
            <a:extLst>
              <a:ext uri="{FF2B5EF4-FFF2-40B4-BE49-F238E27FC236}">
                <a16:creationId xmlns:a16="http://schemas.microsoft.com/office/drawing/2014/main" id="{E480121F-879B-438F-8609-B511450A34D4}"/>
              </a:ext>
            </a:extLst>
          </p:cNvPr>
          <p:cNvSpPr>
            <a:spLocks noChangeArrowheads="1"/>
          </p:cNvSpPr>
          <p:nvPr/>
        </p:nvSpPr>
        <p:spPr bwMode="auto">
          <a:xfrm>
            <a:off x="474663" y="1882775"/>
            <a:ext cx="10215562"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endParaRPr lang="ru-RU" altLang="ru-RU" sz="4000" b="1">
              <a:solidFill>
                <a:srgbClr val="0070C0"/>
              </a:solidFill>
              <a:latin typeface="Times New Roman" panose="02020603050405020304" pitchFamily="18" charset="0"/>
              <a:cs typeface="Times New Roman" panose="02020603050405020304" pitchFamily="18" charset="0"/>
            </a:endParaRPr>
          </a:p>
          <a:p>
            <a:pPr algn="ctr" eaLnBrk="1" hangingPunct="1"/>
            <a:r>
              <a:rPr lang="ru-RU" altLang="ru-RU" sz="4000">
                <a:solidFill>
                  <a:srgbClr val="0070C0"/>
                </a:solidFill>
                <a:latin typeface="Times New Roman" panose="02020603050405020304" pitchFamily="18" charset="0"/>
                <a:cs typeface="Times New Roman" panose="02020603050405020304" pitchFamily="18" charset="0"/>
              </a:rPr>
              <a:t>Многим запомнилось участие в фестивале скандинавской ходьбы, который провели на бульваре Строителей московские и иностранные инструкторы,</a:t>
            </a:r>
          </a:p>
          <a:p>
            <a:pPr algn="ctr" eaLnBrk="1" hangingPunct="1"/>
            <a:r>
              <a:rPr lang="ru-RU" altLang="ru-RU" sz="4000">
                <a:solidFill>
                  <a:srgbClr val="0070C0"/>
                </a:solidFill>
                <a:latin typeface="Times New Roman" panose="02020603050405020304" pitchFamily="18" charset="0"/>
                <a:cs typeface="Times New Roman" panose="02020603050405020304" pitchFamily="18" charset="0"/>
              </a:rPr>
              <a:t> олимпийская чемпионка по фигурному катанию Ирина  Слуцкая.</a:t>
            </a:r>
          </a:p>
        </p:txBody>
      </p:sp>
      <p:sp>
        <p:nvSpPr>
          <p:cNvPr id="11" name="Заголовок 10">
            <a:extLst>
              <a:ext uri="{FF2B5EF4-FFF2-40B4-BE49-F238E27FC236}">
                <a16:creationId xmlns:a16="http://schemas.microsoft.com/office/drawing/2014/main" id="{39565AD4-8101-4773-B03A-8702CEBF00DA}"/>
              </a:ext>
            </a:extLst>
          </p:cNvPr>
          <p:cNvSpPr>
            <a:spLocks noGrp="1"/>
          </p:cNvSpPr>
          <p:nvPr>
            <p:ph type="ctrTitle"/>
          </p:nvPr>
        </p:nvSpPr>
        <p:spPr>
          <a:xfrm>
            <a:off x="1046163" y="811213"/>
            <a:ext cx="9364662" cy="1928812"/>
          </a:xfrm>
          <a:effectLst>
            <a:outerShdw blurRad="50800" dist="38100" dir="2700000" algn="tl" rotWithShape="0">
              <a:prstClr val="black">
                <a:alpha val="40000"/>
              </a:prstClr>
            </a:outerShdw>
          </a:effectLst>
        </p:spPr>
        <p:txBody>
          <a:bodyPr rtlCol="0">
            <a:normAutofit/>
          </a:bodyPr>
          <a:lstStyle/>
          <a:p>
            <a:pPr fontAlgn="auto">
              <a:spcAft>
                <a:spcPts val="0"/>
              </a:spcAft>
              <a:defRPr/>
            </a:pPr>
            <a:r>
              <a:rPr lang="ru-RU" b="1" dirty="0">
                <a:solidFill>
                  <a:srgbClr val="0070C0"/>
                </a:solidFill>
                <a:latin typeface="Times New Roman" pitchFamily="18" charset="0"/>
                <a:cs typeface="Times New Roman" pitchFamily="18" charset="0"/>
              </a:rPr>
              <a:t>Фестиваль скандинавской ходьбы</a:t>
            </a:r>
            <a:br>
              <a:rPr lang="ru-RU" b="1" dirty="0">
                <a:solidFill>
                  <a:srgbClr val="0070C0"/>
                </a:solidFill>
                <a:latin typeface="Times New Roman" pitchFamily="18" charset="0"/>
                <a:cs typeface="Times New Roman" pitchFamily="18" charset="0"/>
              </a:rPr>
            </a:br>
            <a:r>
              <a:rPr lang="ru-RU" b="1" dirty="0">
                <a:solidFill>
                  <a:srgbClr val="0070C0"/>
                </a:solidFill>
                <a:latin typeface="Times New Roman" pitchFamily="18" charset="0"/>
                <a:cs typeface="Times New Roman" pitchFamily="18" charset="0"/>
              </a:rPr>
              <a:t>«Ходи Россия -  ходи Кузбасс</a:t>
            </a:r>
            <a:r>
              <a:rPr lang="ru-RU" b="1" dirty="0">
                <a:solidFill>
                  <a:srgbClr val="0070C0"/>
                </a:solidFill>
              </a:rPr>
              <a:t>!</a:t>
            </a:r>
            <a:r>
              <a:rPr lang="ru-RU" b="1" dirty="0">
                <a:solidFill>
                  <a:srgbClr val="0070C0"/>
                </a:solidFill>
                <a:latin typeface="Times New Roman" pitchFamily="18" charset="0"/>
                <a:cs typeface="Times New Roman" pitchFamily="18" charset="0"/>
              </a:rPr>
              <a:t>»</a:t>
            </a:r>
            <a:endParaRPr lang="ru-RU" b="1" dirty="0">
              <a:solidFill>
                <a:srgbClr val="0070C0"/>
              </a:solidFill>
            </a:endParaRPr>
          </a:p>
        </p:txBody>
      </p:sp>
      <p:pic>
        <p:nvPicPr>
          <p:cNvPr id="12" name="Picture 1" descr="C:\Users\Evgendormaster\Pictures\совет ветеранов.png">
            <a:extLst>
              <a:ext uri="{FF2B5EF4-FFF2-40B4-BE49-F238E27FC236}">
                <a16:creationId xmlns:a16="http://schemas.microsoft.com/office/drawing/2014/main" id="{8063E07B-3192-48FA-BEFE-662672C7F0AB}"/>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9DDE3C49-A4D8-437B-8A5B-6F865BBBA9C5}"/>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41993" name="Рисунок 14">
            <a:extLst>
              <a:ext uri="{FF2B5EF4-FFF2-40B4-BE49-F238E27FC236}">
                <a16:creationId xmlns:a16="http://schemas.microsoft.com/office/drawing/2014/main" id="{8E68F244-C589-438F-922C-E2373C410F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Рисунок 16">
            <a:extLst>
              <a:ext uri="{FF2B5EF4-FFF2-40B4-BE49-F238E27FC236}">
                <a16:creationId xmlns:a16="http://schemas.microsoft.com/office/drawing/2014/main" id="{2ADCF039-8452-4765-AF78-35710711AE6B}"/>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2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iterate type="lt">
                                    <p:tmPct val="0"/>
                                  </p:iterate>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nodeType="afterGroup">
                            <p:stCondLst>
                              <p:cond delay="1000"/>
                            </p:stCondLst>
                            <p:childTnLst>
                              <p:par>
                                <p:cTn id="11" presetID="27" presetClass="entr" presetSubtype="0" fill="hold" nodeType="afterEffect">
                                  <p:stCondLst>
                                    <p:cond delay="0"/>
                                  </p:stCondLst>
                                  <p:iterate type="lt">
                                    <p:tmPct val="50000"/>
                                  </p:iterate>
                                  <p:childTnLst>
                                    <p:set>
                                      <p:cBhvr>
                                        <p:cTn id="12" dur="1" fill="hold">
                                          <p:stCondLst>
                                            <p:cond delay="0"/>
                                          </p:stCondLst>
                                        </p:cTn>
                                        <p:tgtEl>
                                          <p:spTgt spid="10">
                                            <p:txEl>
                                              <p:pRg st="1" end="1"/>
                                            </p:txEl>
                                          </p:spTgt>
                                        </p:tgtEl>
                                        <p:attrNameLst>
                                          <p:attrName>style.visibility</p:attrName>
                                        </p:attrNameLst>
                                      </p:cBhvr>
                                      <p:to>
                                        <p:strVal val="visible"/>
                                      </p:to>
                                    </p:set>
                                    <p:anim calcmode="discrete" valueType="clr">
                                      <p:cBhvr override="childStyle">
                                        <p:cTn id="13" dur="80"/>
                                        <p:tgtEl>
                                          <p:spTgt spid="10">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0">
                                            <p:txEl>
                                              <p:pRg st="1" end="1"/>
                                            </p:txEl>
                                          </p:spTgt>
                                        </p:tgtEl>
                                        <p:attrNameLst>
                                          <p:attrName>fillcolor</p:attrName>
                                        </p:attrNameLst>
                                      </p:cBhvr>
                                      <p:tavLst>
                                        <p:tav tm="0">
                                          <p:val>
                                            <p:clrVal>
                                              <a:schemeClr val="accent2"/>
                                            </p:clrVal>
                                          </p:val>
                                        </p:tav>
                                        <p:tav tm="50000">
                                          <p:val>
                                            <p:clrVal>
                                              <a:schemeClr val="hlink"/>
                                            </p:clrVal>
                                          </p:val>
                                        </p:tav>
                                      </p:tavLst>
                                    </p:anim>
                                    <p:set>
                                      <p:cBhvr>
                                        <p:cTn id="15" dur="80"/>
                                        <p:tgtEl>
                                          <p:spTgt spid="10">
                                            <p:txEl>
                                              <p:pRg st="1" end="1"/>
                                            </p:txEl>
                                          </p:spTgt>
                                        </p:tgtEl>
                                        <p:attrNameLst>
                                          <p:attrName>fill.type</p:attrName>
                                        </p:attrNameLst>
                                      </p:cBhvr>
                                      <p:to>
                                        <p:strVal val="solid"/>
                                      </p:to>
                                    </p:set>
                                  </p:childTnLst>
                                </p:cTn>
                              </p:par>
                            </p:childTnLst>
                          </p:cTn>
                        </p:par>
                        <p:par>
                          <p:cTn id="16" fill="hold" nodeType="afterGroup">
                            <p:stCondLst>
                              <p:cond delay="5920"/>
                            </p:stCondLst>
                            <p:childTnLst>
                              <p:par>
                                <p:cTn id="17" presetID="27" presetClass="entr" presetSubtype="0" fill="hold" nodeType="afterEffect">
                                  <p:stCondLst>
                                    <p:cond delay="0"/>
                                  </p:stCondLst>
                                  <p:iterate type="lt">
                                    <p:tmPct val="50000"/>
                                  </p:iterate>
                                  <p:childTnLst>
                                    <p:set>
                                      <p:cBhvr>
                                        <p:cTn id="18" dur="1" fill="hold">
                                          <p:stCondLst>
                                            <p:cond delay="0"/>
                                          </p:stCondLst>
                                        </p:cTn>
                                        <p:tgtEl>
                                          <p:spTgt spid="10">
                                            <p:txEl>
                                              <p:pRg st="2" end="2"/>
                                            </p:txEl>
                                          </p:spTgt>
                                        </p:tgtEl>
                                        <p:attrNameLst>
                                          <p:attrName>style.visibility</p:attrName>
                                        </p:attrNameLst>
                                      </p:cBhvr>
                                      <p:to>
                                        <p:strVal val="visible"/>
                                      </p:to>
                                    </p:set>
                                    <p:anim calcmode="discrete" valueType="clr">
                                      <p:cBhvr override="childStyle">
                                        <p:cTn id="19" dur="80"/>
                                        <p:tgtEl>
                                          <p:spTgt spid="10">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0">
                                            <p:txEl>
                                              <p:pRg st="2" end="2"/>
                                            </p:txEl>
                                          </p:spTgt>
                                        </p:tgtEl>
                                        <p:attrNameLst>
                                          <p:attrName>fillcolor</p:attrName>
                                        </p:attrNameLst>
                                      </p:cBhvr>
                                      <p:tavLst>
                                        <p:tav tm="0">
                                          <p:val>
                                            <p:clrVal>
                                              <a:schemeClr val="accent2"/>
                                            </p:clrVal>
                                          </p:val>
                                        </p:tav>
                                        <p:tav tm="50000">
                                          <p:val>
                                            <p:clrVal>
                                              <a:schemeClr val="hlink"/>
                                            </p:clrVal>
                                          </p:val>
                                        </p:tav>
                                      </p:tavLst>
                                    </p:anim>
                                    <p:set>
                                      <p:cBhvr>
                                        <p:cTn id="21" dur="80"/>
                                        <p:tgtEl>
                                          <p:spTgt spid="10">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D:\РАБОЧИЙ СТОЛ ВСЕ МАТЕРИАЛЫ\РАБОЧИЙ СТОЛ январь-декбрь 2019\САЙТ 2019 год ХОДИ КУЗБАССС\18 марта\21 марат\ЗАВОДСКИЙ хл\DSCN7850.JPG">
            <a:extLst>
              <a:ext uri="{FF2B5EF4-FFF2-40B4-BE49-F238E27FC236}">
                <a16:creationId xmlns:a16="http://schemas.microsoft.com/office/drawing/2014/main" id="{97E5515C-CF75-41DD-AD51-4EB8E83DD9F8}"/>
              </a:ext>
            </a:extLst>
          </p:cNvPr>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761163" y="239713"/>
            <a:ext cx="4572000" cy="2928937"/>
          </a:xfrm>
          <a:prstGeom prst="rect">
            <a:avLst/>
          </a:prstGeom>
          <a:noFill/>
          <a:effectLst>
            <a:outerShdw blurRad="50800" dist="38100" dir="2700000" algn="tl" rotWithShape="0">
              <a:prstClr val="black">
                <a:alpha val="40000"/>
              </a:prstClr>
            </a:outerShdw>
          </a:effectLst>
        </p:spPr>
      </p:pic>
      <p:pic>
        <p:nvPicPr>
          <p:cNvPr id="6" name="Рисунок 5" descr="D:\РАБОЧИЙ СТОЛ ВСЕ МАТЕРИАЛЫ\САЙТ 2019 год  январь-фефр\Сайт апрель 2019\РУДНИЧ н5 пареля\Сканд\P1010316.JPG">
            <a:extLst>
              <a:ext uri="{FF2B5EF4-FFF2-40B4-BE49-F238E27FC236}">
                <a16:creationId xmlns:a16="http://schemas.microsoft.com/office/drawing/2014/main" id="{518C64C8-B18F-44FF-9DCA-F3EEB1C59FE1}"/>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832600" y="3382963"/>
            <a:ext cx="4429125" cy="2668587"/>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1" name="Рисунок 10" descr="D:\РАБОЧИЙ СТОЛ ВСЕ МАТЕРИАЛЫ\29 ДЕКАБРЯ 2019\Новая папка (2)\ФОТО ДЛЯ БУКЛЕТА ПОКОЛЕНИЯ -ВМЕСТЕ\DSC_0249.JPG">
            <a:extLst>
              <a:ext uri="{FF2B5EF4-FFF2-40B4-BE49-F238E27FC236}">
                <a16:creationId xmlns:a16="http://schemas.microsoft.com/office/drawing/2014/main" id="{D7BD1E0F-6732-4C0F-831E-67BCE3D88AA3}"/>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1168400"/>
            <a:ext cx="6572250" cy="4572000"/>
          </a:xfrm>
          <a:prstGeom prst="rect">
            <a:avLst/>
          </a:prstGeom>
          <a:noFill/>
          <a:effectLst>
            <a:outerShdw blurRad="50800" dist="38100" dir="2700000" algn="tl" rotWithShape="0">
              <a:prstClr val="black">
                <a:alpha val="40000"/>
              </a:prstClr>
            </a:outerShdw>
          </a:effectLst>
        </p:spPr>
      </p:pic>
      <p:pic>
        <p:nvPicPr>
          <p:cNvPr id="9" name="Picture 1" descr="C:\Users\Evgendormaster\Pictures\совет ветеранов.png">
            <a:extLst>
              <a:ext uri="{FF2B5EF4-FFF2-40B4-BE49-F238E27FC236}">
                <a16:creationId xmlns:a16="http://schemas.microsoft.com/office/drawing/2014/main" id="{CB5C8AA2-62F4-4C56-99B0-AB7B884D78EB}"/>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9565ACCF-175B-4CE1-8A3C-67FE19BED876}"/>
              </a:ext>
            </a:extLst>
          </p:cNvPr>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43015" name="Рисунок 11">
            <a:extLst>
              <a:ext uri="{FF2B5EF4-FFF2-40B4-BE49-F238E27FC236}">
                <a16:creationId xmlns:a16="http://schemas.microsoft.com/office/drawing/2014/main" id="{8DC3DF85-F4B6-4011-A0BC-842845A0BAD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Рисунок 12">
            <a:extLst>
              <a:ext uri="{FF2B5EF4-FFF2-40B4-BE49-F238E27FC236}">
                <a16:creationId xmlns:a16="http://schemas.microsoft.com/office/drawing/2014/main" id="{922E0448-F025-42E4-9294-0DEB083B6070}"/>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Effect transition="in" filter="fade">
                                      <p:cBhvr>
                                        <p:cTn id="9" dur="1000"/>
                                        <p:tgtEl>
                                          <p:spTgt spid="11"/>
                                        </p:tgtEl>
                                      </p:cBhvr>
                                    </p:animEffect>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РАБОЧИЙ СТОЛ ВСЕ МАТЕРИАЛЫ\РАБОЧИЙ СТОЛ январь-декбрь 2019\САЙТ 2019 год ХОДИ КУЗБАССС\18 марта\21 марат\ЗАВОДСКИЙ хл\DSCN7784.JPG">
            <a:extLst>
              <a:ext uri="{FF2B5EF4-FFF2-40B4-BE49-F238E27FC236}">
                <a16:creationId xmlns:a16="http://schemas.microsoft.com/office/drawing/2014/main" id="{B8157ECF-AA0B-4F46-9F72-8B98C9A689E9}"/>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a:xfrm>
            <a:off x="117475" y="1954213"/>
            <a:ext cx="5786438" cy="3262312"/>
          </a:xfrm>
          <a:effectLst>
            <a:outerShdw blurRad="50800" dist="38100" dir="2700000" algn="tl" rotWithShape="0">
              <a:prstClr val="black">
                <a:alpha val="40000"/>
              </a:prstClr>
            </a:outerShdw>
          </a:effectLst>
        </p:spPr>
      </p:pic>
      <p:pic>
        <p:nvPicPr>
          <p:cNvPr id="9" name="Рисунок 8" descr="D:\РАБОЧИЙ СТОЛ ВСЕ МАТЕРИАЛЫ\29 ДЕКАБРЯ 2019\Новая папка (2)\ФОТО ДЛЯ БУКЛЕТА ПОКОЛЕНИЯ -ВМЕСТЕ\палочки сл.jpg">
            <a:extLst>
              <a:ext uri="{FF2B5EF4-FFF2-40B4-BE49-F238E27FC236}">
                <a16:creationId xmlns:a16="http://schemas.microsoft.com/office/drawing/2014/main" id="{DAFA0393-A984-497D-8209-104C852B9C96}"/>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75350" y="168275"/>
            <a:ext cx="5429250" cy="3286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0" name="Рисунок 9" descr="D:\РАБОЧИЙ СТОЛ ВСЕ МАТЕРИАЛЫ\РАБОЧИЙ СТОЛ январь-декбрь 2019\САЙТ 2019 год ХОДИ КУЗБАССС\18 марта\21 марат\ЗАВОДСКИЙ хл\DSCN7820.JPG">
            <a:extLst>
              <a:ext uri="{FF2B5EF4-FFF2-40B4-BE49-F238E27FC236}">
                <a16:creationId xmlns:a16="http://schemas.microsoft.com/office/drawing/2014/main" id="{ABC849C9-1D92-4106-9DB0-F0A5DA1793D9}"/>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189663" y="3525838"/>
            <a:ext cx="4786312" cy="2857500"/>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1" name="Picture 1" descr="C:\Users\Evgendormaster\Pictures\совет ветеранов.png">
            <a:extLst>
              <a:ext uri="{FF2B5EF4-FFF2-40B4-BE49-F238E27FC236}">
                <a16:creationId xmlns:a16="http://schemas.microsoft.com/office/drawing/2014/main" id="{9EC58CFB-A60D-40B0-BAD0-AEFB67AA1FE1}"/>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2" name="Рисунок 11" descr="https://upload.wikimedia.org/wikipedia/commons/thumb/8/8b/Kemerovo_COA.svg/1200px-Kemerovo_COA.svg.png">
            <a:extLst>
              <a:ext uri="{FF2B5EF4-FFF2-40B4-BE49-F238E27FC236}">
                <a16:creationId xmlns:a16="http://schemas.microsoft.com/office/drawing/2014/main" id="{E55D65F7-329B-47E8-B08E-7BC53D78D67A}"/>
              </a:ext>
            </a:extLst>
          </p:cNvPr>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44039" name="Рисунок 12">
            <a:extLst>
              <a:ext uri="{FF2B5EF4-FFF2-40B4-BE49-F238E27FC236}">
                <a16:creationId xmlns:a16="http://schemas.microsoft.com/office/drawing/2014/main" id="{60908FFA-008F-4245-A92F-FD9F09234DB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Рисунок 13">
            <a:extLst>
              <a:ext uri="{FF2B5EF4-FFF2-40B4-BE49-F238E27FC236}">
                <a16:creationId xmlns:a16="http://schemas.microsoft.com/office/drawing/2014/main" id="{19BF51F0-91AC-4B89-B52A-B8CC773EC7E1}"/>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0" presetClass="entr" presetSubtype="0" fill="hold"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1"/>
                                          </p:val>
                                        </p:tav>
                                        <p:tav tm="100000">
                                          <p:val>
                                            <p:strVal val="#ppt_x"/>
                                          </p:val>
                                        </p:tav>
                                      </p:tavLst>
                                    </p:anim>
                                    <p:anim calcmode="lin" valueType="num">
                                      <p:cBhvr>
                                        <p:cTn id="9" dur="2000" fill="hold"/>
                                        <p:tgtEl>
                                          <p:spTgt spid="4"/>
                                        </p:tgtEl>
                                        <p:attrNameLst>
                                          <p:attrName>ppt_y</p:attrName>
                                        </p:attrNameLst>
                                      </p:cBhvr>
                                      <p:tavLst>
                                        <p:tav tm="0">
                                          <p:val>
                                            <p:strVal val="#ppt_y"/>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4F01833-B136-46F7-823D-716847FCE616}"/>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95C96876-EA9D-4777-BA18-FBECA5D4B1CB}"/>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45060" name="Прямоугольник 15">
            <a:extLst>
              <a:ext uri="{FF2B5EF4-FFF2-40B4-BE49-F238E27FC236}">
                <a16:creationId xmlns:a16="http://schemas.microsoft.com/office/drawing/2014/main" id="{0D0129CD-C5E1-434D-8A48-9DD5253BAE37}"/>
              </a:ext>
            </a:extLst>
          </p:cNvPr>
          <p:cNvSpPr>
            <a:spLocks noChangeArrowheads="1"/>
          </p:cNvSpPr>
          <p:nvPr/>
        </p:nvSpPr>
        <p:spPr bwMode="auto">
          <a:xfrm>
            <a:off x="546100" y="1239838"/>
            <a:ext cx="10501313"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000" b="1">
                <a:solidFill>
                  <a:srgbClr val="0070C0"/>
                </a:solidFill>
                <a:latin typeface="Times New Roman" panose="02020603050405020304" pitchFamily="18" charset="0"/>
                <a:cs typeface="Times New Roman" panose="02020603050405020304" pitchFamily="18" charset="0"/>
              </a:rPr>
              <a:t>В районах работают группы здоровья, где занимаются йогой, дыхательной  гимнастикой по Стрельниковой, общефизическими упражнениями. Ветераны посещают Губернский центр спорта «Кузбасс», стадион «Химик», где занятия проводят инструкторы. </a:t>
            </a:r>
          </a:p>
        </p:txBody>
      </p:sp>
      <p:pic>
        <p:nvPicPr>
          <p:cNvPr id="9" name="Picture 1" descr="C:\Users\Evgendormaster\Pictures\совет ветеранов.png">
            <a:extLst>
              <a:ext uri="{FF2B5EF4-FFF2-40B4-BE49-F238E27FC236}">
                <a16:creationId xmlns:a16="http://schemas.microsoft.com/office/drawing/2014/main" id="{462A5961-EE66-4E4B-9986-0D9A38595BE5}"/>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D6F23898-DF9A-4C49-A849-35DA832F31D6}"/>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45063" name="Рисунок 10">
            <a:extLst>
              <a:ext uri="{FF2B5EF4-FFF2-40B4-BE49-F238E27FC236}">
                <a16:creationId xmlns:a16="http://schemas.microsoft.com/office/drawing/2014/main" id="{39BC5F95-2FCD-4473-AD60-F794461914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569EC444-C313-4D1C-BC81-F6AD0F62E232}"/>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2000">
    <p:wipe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Содержимое 6">
            <a:extLst>
              <a:ext uri="{FF2B5EF4-FFF2-40B4-BE49-F238E27FC236}">
                <a16:creationId xmlns:a16="http://schemas.microsoft.com/office/drawing/2014/main" id="{B5DB0CFD-284A-458D-8C66-A4F52F88E09F}"/>
              </a:ext>
            </a:extLst>
          </p:cNvPr>
          <p:cNvSpPr txBox="1">
            <a:spLocks noChangeArrowheads="1"/>
          </p:cNvSpPr>
          <p:nvPr/>
        </p:nvSpPr>
        <p:spPr bwMode="auto">
          <a:xfrm>
            <a:off x="546100" y="1739900"/>
            <a:ext cx="103695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248" tIns="51124" rIns="102248" bIns="51124"/>
          <a:lstStyle>
            <a:lvl1pPr marL="382588" indent="-382588">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spcBef>
                <a:spcPct val="20000"/>
              </a:spcBef>
              <a:buFont typeface="Arial" panose="020B0604020202020204" pitchFamily="34" charset="0"/>
              <a:buChar char="•"/>
            </a:pPr>
            <a:endParaRPr lang="ru-RU" altLang="ru-RU" sz="3600"/>
          </a:p>
        </p:txBody>
      </p:sp>
      <p:sp>
        <p:nvSpPr>
          <p:cNvPr id="46083" name="Содержимое 6">
            <a:extLst>
              <a:ext uri="{FF2B5EF4-FFF2-40B4-BE49-F238E27FC236}">
                <a16:creationId xmlns:a16="http://schemas.microsoft.com/office/drawing/2014/main" id="{E8A96F3F-4ECA-4C0F-A022-1FC2A8825016}"/>
              </a:ext>
            </a:extLst>
          </p:cNvPr>
          <p:cNvSpPr txBox="1">
            <a:spLocks noChangeArrowheads="1"/>
          </p:cNvSpPr>
          <p:nvPr/>
        </p:nvSpPr>
        <p:spPr bwMode="auto">
          <a:xfrm>
            <a:off x="617538" y="1811338"/>
            <a:ext cx="103695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248" tIns="51124" rIns="102248" bIns="51124"/>
          <a:lstStyle>
            <a:lvl1pPr marL="382588" indent="-382588">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spcBef>
                <a:spcPct val="20000"/>
              </a:spcBef>
              <a:buFont typeface="Arial" panose="020B0604020202020204" pitchFamily="34" charset="0"/>
              <a:buChar char="•"/>
            </a:pPr>
            <a:endParaRPr lang="ru-RU" altLang="ru-RU" sz="3600"/>
          </a:p>
        </p:txBody>
      </p:sp>
      <p:pic>
        <p:nvPicPr>
          <p:cNvPr id="18" name="Picture 3" descr="F:\спорт\IMG_20161202_111932.jpg">
            <a:extLst>
              <a:ext uri="{FF2B5EF4-FFF2-40B4-BE49-F238E27FC236}">
                <a16:creationId xmlns:a16="http://schemas.microsoft.com/office/drawing/2014/main" id="{F2EEB849-B090-4DCB-A19A-647ED9CEF332}"/>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a:xfrm>
            <a:off x="617538" y="168275"/>
            <a:ext cx="4500562" cy="3074988"/>
          </a:xfrm>
          <a:effectLst>
            <a:outerShdw blurRad="292100" dist="139700" dir="2700000" algn="tl" rotWithShape="0">
              <a:srgbClr val="333333">
                <a:alpha val="65000"/>
              </a:srgbClr>
            </a:outerShdw>
          </a:effectLst>
        </p:spPr>
      </p:pic>
      <p:pic>
        <p:nvPicPr>
          <p:cNvPr id="19" name="Picture 2" descr="C:\Users\Администратор\Desktop\первички\крутой\IMG_20170306_092914.jpg">
            <a:extLst>
              <a:ext uri="{FF2B5EF4-FFF2-40B4-BE49-F238E27FC236}">
                <a16:creationId xmlns:a16="http://schemas.microsoft.com/office/drawing/2014/main" id="{A8609A3E-B40F-42D2-85DF-DBF6C02A95E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546850" y="3240088"/>
            <a:ext cx="4603750" cy="3000375"/>
          </a:xfrm>
          <a:prstGeom prst="rect">
            <a:avLst/>
          </a:prstGeom>
          <a:ln>
            <a:noFill/>
          </a:ln>
          <a:effectLst>
            <a:outerShdw blurRad="292100" dist="139700" dir="2700000" algn="tl" rotWithShape="0">
              <a:srgbClr val="333333">
                <a:alpha val="65000"/>
              </a:srgbClr>
            </a:outerShdw>
          </a:effectLst>
        </p:spPr>
      </p:pic>
      <p:pic>
        <p:nvPicPr>
          <p:cNvPr id="20" name="Picture 2" descr="D:\раб стол\фото\КЦСОН дневное пребывание\CAM01251.jpg">
            <a:extLst>
              <a:ext uri="{FF2B5EF4-FFF2-40B4-BE49-F238E27FC236}">
                <a16:creationId xmlns:a16="http://schemas.microsoft.com/office/drawing/2014/main" id="{44856227-B3D3-4B4A-BBE5-6AC7CAA89C80}"/>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046788" y="311150"/>
            <a:ext cx="4000500" cy="2827338"/>
          </a:xfrm>
          <a:prstGeom prst="rect">
            <a:avLst/>
          </a:prstGeom>
          <a:ln>
            <a:noFill/>
          </a:ln>
          <a:effectLst>
            <a:outerShdw blurRad="292100" dist="139700" dir="2700000" algn="tl" rotWithShape="0">
              <a:srgbClr val="333333">
                <a:alpha val="65000"/>
              </a:srgbClr>
            </a:outerShdw>
          </a:effectLst>
        </p:spPr>
      </p:pic>
      <p:pic>
        <p:nvPicPr>
          <p:cNvPr id="32" name="Picture 2" descr="F:\спорт\IMG_20160729_101750.jpg">
            <a:extLst>
              <a:ext uri="{FF2B5EF4-FFF2-40B4-BE49-F238E27FC236}">
                <a16:creationId xmlns:a16="http://schemas.microsoft.com/office/drawing/2014/main" id="{E0D7C6B3-3EDE-44F8-8436-EA8B69216D3F}"/>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74663" y="3454400"/>
            <a:ext cx="4479925" cy="2857500"/>
          </a:xfrm>
          <a:prstGeom prst="rect">
            <a:avLst/>
          </a:prstGeom>
          <a:ln>
            <a:noFill/>
          </a:ln>
          <a:effectLst>
            <a:outerShdw blurRad="292100" dist="139700" dir="2700000" algn="tl" rotWithShape="0">
              <a:srgbClr val="333333">
                <a:alpha val="65000"/>
              </a:srgbClr>
            </a:outerShdw>
          </a:effectLst>
        </p:spPr>
      </p:pic>
      <p:pic>
        <p:nvPicPr>
          <p:cNvPr id="12" name="Picture 1" descr="C:\Users\Evgendormaster\Pictures\совет ветеранов.png">
            <a:extLst>
              <a:ext uri="{FF2B5EF4-FFF2-40B4-BE49-F238E27FC236}">
                <a16:creationId xmlns:a16="http://schemas.microsoft.com/office/drawing/2014/main" id="{AA83764F-28FA-453F-B36C-AA81163D1B8E}"/>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3" name="Рисунок 12" descr="https://upload.wikimedia.org/wikipedia/commons/thumb/8/8b/Kemerovo_COA.svg/1200px-Kemerovo_COA.svg.png">
            <a:extLst>
              <a:ext uri="{FF2B5EF4-FFF2-40B4-BE49-F238E27FC236}">
                <a16:creationId xmlns:a16="http://schemas.microsoft.com/office/drawing/2014/main" id="{36BF3746-F475-49BF-8152-77F0FFABF2CE}"/>
              </a:ext>
            </a:extLst>
          </p:cNvPr>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46090" name="Рисунок 13">
            <a:extLst>
              <a:ext uri="{FF2B5EF4-FFF2-40B4-BE49-F238E27FC236}">
                <a16:creationId xmlns:a16="http://schemas.microsoft.com/office/drawing/2014/main" id="{156A5279-2C84-46CC-95EB-924BA0F4222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a:extLst>
              <a:ext uri="{FF2B5EF4-FFF2-40B4-BE49-F238E27FC236}">
                <a16:creationId xmlns:a16="http://schemas.microsoft.com/office/drawing/2014/main" id="{D862F840-7EC1-46CD-82AA-B2415CC8B358}"/>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8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2000"/>
                                        <p:tgtEl>
                                          <p:spTgt spid="19"/>
                                        </p:tgtEl>
                                      </p:cBhvr>
                                    </p:animEffect>
                                  </p:childTnLst>
                                </p:cTn>
                              </p:par>
                              <p:par>
                                <p:cTn id="11" presetID="47"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1000"/>
                                        <p:tgtEl>
                                          <p:spTgt spid="32"/>
                                        </p:tgtEl>
                                      </p:cBhvr>
                                    </p:animEffect>
                                    <p:anim calcmode="lin" valueType="num">
                                      <p:cBhvr>
                                        <p:cTn id="19" dur="1000" fill="hold"/>
                                        <p:tgtEl>
                                          <p:spTgt spid="32"/>
                                        </p:tgtEl>
                                        <p:attrNameLst>
                                          <p:attrName>ppt_x</p:attrName>
                                        </p:attrNameLst>
                                      </p:cBhvr>
                                      <p:tavLst>
                                        <p:tav tm="0">
                                          <p:val>
                                            <p:strVal val="#ppt_x"/>
                                          </p:val>
                                        </p:tav>
                                        <p:tav tm="100000">
                                          <p:val>
                                            <p:strVal val="#ppt_x"/>
                                          </p:val>
                                        </p:tav>
                                      </p:tavLst>
                                    </p:anim>
                                    <p:anim calcmode="lin" valueType="num">
                                      <p:cBhvr>
                                        <p:cTn id="2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Содержимое 6">
            <a:extLst>
              <a:ext uri="{FF2B5EF4-FFF2-40B4-BE49-F238E27FC236}">
                <a16:creationId xmlns:a16="http://schemas.microsoft.com/office/drawing/2014/main" id="{7D275464-EAB8-44CD-A679-41D573125E25}"/>
              </a:ext>
            </a:extLst>
          </p:cNvPr>
          <p:cNvSpPr txBox="1">
            <a:spLocks noChangeArrowheads="1"/>
          </p:cNvSpPr>
          <p:nvPr/>
        </p:nvSpPr>
        <p:spPr bwMode="auto">
          <a:xfrm>
            <a:off x="546100" y="1739900"/>
            <a:ext cx="103695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248" tIns="51124" rIns="102248" bIns="51124"/>
          <a:lstStyle>
            <a:lvl1pPr marL="382588" indent="-382588">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spcBef>
                <a:spcPct val="20000"/>
              </a:spcBef>
              <a:buFont typeface="Arial" panose="020B0604020202020204" pitchFamily="34" charset="0"/>
              <a:buChar char="•"/>
            </a:pPr>
            <a:endParaRPr lang="ru-RU" altLang="ru-RU" sz="3600"/>
          </a:p>
        </p:txBody>
      </p:sp>
      <p:sp>
        <p:nvSpPr>
          <p:cNvPr id="48131" name="Содержимое 6">
            <a:extLst>
              <a:ext uri="{FF2B5EF4-FFF2-40B4-BE49-F238E27FC236}">
                <a16:creationId xmlns:a16="http://schemas.microsoft.com/office/drawing/2014/main" id="{68560A1C-08B7-479C-9E2F-11260078F877}"/>
              </a:ext>
            </a:extLst>
          </p:cNvPr>
          <p:cNvSpPr txBox="1">
            <a:spLocks noChangeArrowheads="1"/>
          </p:cNvSpPr>
          <p:nvPr/>
        </p:nvSpPr>
        <p:spPr bwMode="auto">
          <a:xfrm>
            <a:off x="617538" y="1811338"/>
            <a:ext cx="103695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248" tIns="51124" rIns="102248" bIns="51124"/>
          <a:lstStyle>
            <a:lvl1pPr marL="382588" indent="-382588">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spcBef>
                <a:spcPct val="20000"/>
              </a:spcBef>
              <a:buFont typeface="Arial" panose="020B0604020202020204" pitchFamily="34" charset="0"/>
              <a:buChar char="•"/>
            </a:pPr>
            <a:endParaRPr lang="ru-RU" altLang="ru-RU" sz="3600"/>
          </a:p>
        </p:txBody>
      </p:sp>
      <p:sp>
        <p:nvSpPr>
          <p:cNvPr id="48132" name="Содержимое 6">
            <a:extLst>
              <a:ext uri="{FF2B5EF4-FFF2-40B4-BE49-F238E27FC236}">
                <a16:creationId xmlns:a16="http://schemas.microsoft.com/office/drawing/2014/main" id="{10F1CDE1-B4F9-4971-AFFF-E1F803520854}"/>
              </a:ext>
            </a:extLst>
          </p:cNvPr>
          <p:cNvSpPr txBox="1">
            <a:spLocks noChangeArrowheads="1"/>
          </p:cNvSpPr>
          <p:nvPr/>
        </p:nvSpPr>
        <p:spPr bwMode="auto">
          <a:xfrm>
            <a:off x="331788" y="1096963"/>
            <a:ext cx="103695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248" tIns="51124" rIns="102248" bIns="51124"/>
          <a:lstStyle>
            <a:lvl1pPr marL="382588" indent="-382588">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spcBef>
                <a:spcPct val="20000"/>
              </a:spcBef>
              <a:buFont typeface="Arial" panose="020B0604020202020204" pitchFamily="34" charset="0"/>
              <a:buChar char="•"/>
            </a:pPr>
            <a:endParaRPr lang="ru-RU" altLang="ru-RU" sz="3600"/>
          </a:p>
        </p:txBody>
      </p:sp>
      <p:pic>
        <p:nvPicPr>
          <p:cNvPr id="21" name="Picture 3" descr="F:\спорт\поляна.jpg">
            <a:extLst>
              <a:ext uri="{FF2B5EF4-FFF2-40B4-BE49-F238E27FC236}">
                <a16:creationId xmlns:a16="http://schemas.microsoft.com/office/drawing/2014/main" id="{0EDC51B1-1F6C-4867-9951-8C816CE94C7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46100" y="311150"/>
            <a:ext cx="4714875" cy="2962275"/>
          </a:xfrm>
          <a:prstGeom prst="rect">
            <a:avLst/>
          </a:prstGeom>
          <a:noFill/>
          <a:effectLst>
            <a:outerShdw blurRad="50800" dist="38100" dir="2700000" algn="tl" rotWithShape="0">
              <a:prstClr val="black">
                <a:alpha val="40000"/>
              </a:prstClr>
            </a:outerShdw>
          </a:effectLst>
        </p:spPr>
      </p:pic>
      <p:pic>
        <p:nvPicPr>
          <p:cNvPr id="24" name="Picture 2">
            <a:extLst>
              <a:ext uri="{FF2B5EF4-FFF2-40B4-BE49-F238E27FC236}">
                <a16:creationId xmlns:a16="http://schemas.microsoft.com/office/drawing/2014/main" id="{8F1F4A1D-5789-4C2B-8B8F-9CB1590E23C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17538" y="3382963"/>
            <a:ext cx="4429125" cy="28384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3">
            <a:extLst>
              <a:ext uri="{FF2B5EF4-FFF2-40B4-BE49-F238E27FC236}">
                <a16:creationId xmlns:a16="http://schemas.microsoft.com/office/drawing/2014/main" id="{D3184056-3F0F-4F3C-8159-CAAEE8C5D706}"/>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975350" y="382588"/>
            <a:ext cx="5121275" cy="26431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4">
            <a:extLst>
              <a:ext uri="{FF2B5EF4-FFF2-40B4-BE49-F238E27FC236}">
                <a16:creationId xmlns:a16="http://schemas.microsoft.com/office/drawing/2014/main" id="{44CF200D-D9FF-439D-B270-6FD1C075BA4E}"/>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261100" y="3240088"/>
            <a:ext cx="4786313" cy="300196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 descr="C:\Users\Evgendormaster\Pictures\совет ветеранов.png">
            <a:extLst>
              <a:ext uri="{FF2B5EF4-FFF2-40B4-BE49-F238E27FC236}">
                <a16:creationId xmlns:a16="http://schemas.microsoft.com/office/drawing/2014/main" id="{502C185E-50D2-4A4F-9229-9DC124077A9E}"/>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CA81D3D2-8E47-4FAF-A3D9-7A87EB562FE9}"/>
              </a:ext>
            </a:extLst>
          </p:cNvPr>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48139" name="Рисунок 14">
            <a:extLst>
              <a:ext uri="{FF2B5EF4-FFF2-40B4-BE49-F238E27FC236}">
                <a16:creationId xmlns:a16="http://schemas.microsoft.com/office/drawing/2014/main" id="{5E9A9CB7-0D0E-468F-A426-B41C74DEAE5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Рисунок 15">
            <a:extLst>
              <a:ext uri="{FF2B5EF4-FFF2-40B4-BE49-F238E27FC236}">
                <a16:creationId xmlns:a16="http://schemas.microsoft.com/office/drawing/2014/main" id="{449FB599-FB41-4B6D-9D62-B1B3812D422E}"/>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8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1000"/>
                                        <p:tgtEl>
                                          <p:spTgt spid="38"/>
                                        </p:tgtEl>
                                      </p:cBhvr>
                                    </p:animEffect>
                                    <p:anim calcmode="lin" valueType="num">
                                      <p:cBhvr>
                                        <p:cTn id="13" dur="1000" fill="hold"/>
                                        <p:tgtEl>
                                          <p:spTgt spid="38"/>
                                        </p:tgtEl>
                                        <p:attrNameLst>
                                          <p:attrName>ppt_x</p:attrName>
                                        </p:attrNameLst>
                                      </p:cBhvr>
                                      <p:tavLst>
                                        <p:tav tm="0">
                                          <p:val>
                                            <p:strVal val="#ppt_x"/>
                                          </p:val>
                                        </p:tav>
                                        <p:tav tm="100000">
                                          <p:val>
                                            <p:strVal val="#ppt_x"/>
                                          </p:val>
                                        </p:tav>
                                      </p:tavLst>
                                    </p:anim>
                                    <p:anim calcmode="lin" valueType="num">
                                      <p:cBhvr>
                                        <p:cTn id="14" dur="1000" fill="hold"/>
                                        <p:tgtEl>
                                          <p:spTgt spid="38"/>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Содержимое 6">
            <a:extLst>
              <a:ext uri="{FF2B5EF4-FFF2-40B4-BE49-F238E27FC236}">
                <a16:creationId xmlns:a16="http://schemas.microsoft.com/office/drawing/2014/main" id="{6C42D9D1-BF99-4E7E-8E53-EFC0DA11A1EF}"/>
              </a:ext>
            </a:extLst>
          </p:cNvPr>
          <p:cNvSpPr txBox="1">
            <a:spLocks noChangeArrowheads="1"/>
          </p:cNvSpPr>
          <p:nvPr/>
        </p:nvSpPr>
        <p:spPr bwMode="auto">
          <a:xfrm>
            <a:off x="546100" y="1739900"/>
            <a:ext cx="103695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248" tIns="51124" rIns="102248" bIns="51124"/>
          <a:lstStyle>
            <a:lvl1pPr marL="382588" indent="-382588">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spcBef>
                <a:spcPct val="20000"/>
              </a:spcBef>
              <a:buFont typeface="Arial" panose="020B0604020202020204" pitchFamily="34" charset="0"/>
              <a:buChar char="•"/>
            </a:pPr>
            <a:endParaRPr lang="ru-RU" altLang="ru-RU" sz="3600"/>
          </a:p>
        </p:txBody>
      </p:sp>
      <p:sp>
        <p:nvSpPr>
          <p:cNvPr id="50179" name="Содержимое 6">
            <a:extLst>
              <a:ext uri="{FF2B5EF4-FFF2-40B4-BE49-F238E27FC236}">
                <a16:creationId xmlns:a16="http://schemas.microsoft.com/office/drawing/2014/main" id="{32857BF3-4053-48D5-8055-A74191810B12}"/>
              </a:ext>
            </a:extLst>
          </p:cNvPr>
          <p:cNvSpPr txBox="1">
            <a:spLocks noChangeArrowheads="1"/>
          </p:cNvSpPr>
          <p:nvPr/>
        </p:nvSpPr>
        <p:spPr bwMode="auto">
          <a:xfrm>
            <a:off x="331788" y="1096963"/>
            <a:ext cx="103695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248" tIns="51124" rIns="102248" bIns="51124"/>
          <a:lstStyle>
            <a:lvl1pPr marL="382588" indent="-382588">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spcBef>
                <a:spcPct val="20000"/>
              </a:spcBef>
              <a:buFont typeface="Arial" panose="020B0604020202020204" pitchFamily="34" charset="0"/>
              <a:buChar char="•"/>
            </a:pPr>
            <a:endParaRPr lang="ru-RU" altLang="ru-RU" sz="3600"/>
          </a:p>
        </p:txBody>
      </p:sp>
      <p:pic>
        <p:nvPicPr>
          <p:cNvPr id="25" name="Содержимое 3" descr="D:\РАБОЧИЙ СТОЛ ВСЕ МАТЕРИАЛЫ\ПРЕЗЕНТАЦИЯ КОНФЕРЕНЦИЯ   СРВЕТ 2020  м атериалы\Новая папка\кировский   спорт счканю\Новая папка\Новая папка\DSC01279.JPG">
            <a:extLst>
              <a:ext uri="{FF2B5EF4-FFF2-40B4-BE49-F238E27FC236}">
                <a16:creationId xmlns:a16="http://schemas.microsoft.com/office/drawing/2014/main" id="{03555142-6CA6-4BE8-8677-C40D1E697F6D}"/>
              </a:ext>
            </a:extLst>
          </p:cNvPr>
          <p:cNvPicPr>
            <a:picLocks/>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46225" y="596900"/>
            <a:ext cx="8715375" cy="5500688"/>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3" name="Picture 1" descr="C:\Users\Evgendormaster\Pictures\совет ветеранов.png">
            <a:extLst>
              <a:ext uri="{FF2B5EF4-FFF2-40B4-BE49-F238E27FC236}">
                <a16:creationId xmlns:a16="http://schemas.microsoft.com/office/drawing/2014/main" id="{AD17373C-16D5-4DD5-90AC-9E02AF5FBAE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F497FAAE-7C88-49F2-8C37-747119A801F1}"/>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50183" name="Рисунок 14">
            <a:extLst>
              <a:ext uri="{FF2B5EF4-FFF2-40B4-BE49-F238E27FC236}">
                <a16:creationId xmlns:a16="http://schemas.microsoft.com/office/drawing/2014/main" id="{FDCD4C72-696C-4C79-BF71-1226CF40DC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Рисунок 15">
            <a:extLst>
              <a:ext uri="{FF2B5EF4-FFF2-40B4-BE49-F238E27FC236}">
                <a16:creationId xmlns:a16="http://schemas.microsoft.com/office/drawing/2014/main" id="{E981A065-8E94-4D12-9591-29445B8C60F4}"/>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19E6140-1270-4AAB-AD19-2EC21B330F25}"/>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CB8C67F0-D470-411A-A145-A7F7DC1F878B}"/>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2240CA05-A96B-4E8A-9814-AF53C69AAAB1}"/>
              </a:ext>
            </a:extLst>
          </p:cNvPr>
          <p:cNvSpPr>
            <a:spLocks noChangeArrowheads="1"/>
          </p:cNvSpPr>
          <p:nvPr/>
        </p:nvSpPr>
        <p:spPr bwMode="auto">
          <a:xfrm>
            <a:off x="403225" y="1096963"/>
            <a:ext cx="45720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3200" b="1">
                <a:solidFill>
                  <a:srgbClr val="0070C0"/>
                </a:solidFill>
                <a:latin typeface="Times New Roman" panose="02020603050405020304" pitchFamily="18" charset="0"/>
                <a:cs typeface="Times New Roman" panose="02020603050405020304" pitchFamily="18" charset="0"/>
              </a:rPr>
              <a:t>Ветераны под руководством инструктора на себе ощутили чудесное воздействие на организм движений, кто-то избавился от головной боли, кто-то от боли в ногах, спине.</a:t>
            </a:r>
          </a:p>
        </p:txBody>
      </p:sp>
      <p:pic>
        <p:nvPicPr>
          <p:cNvPr id="19" name="Picture 2" descr="C:\Users\User\Desktop\САЙТ 2019 2020\САЙТ  2019 г\САЙТ 2019 ГОД\АВГУСТ 2019\15 августа\ировский\ВРАЧИ и СКАНД\IMG_20190621_220536.jpg">
            <a:extLst>
              <a:ext uri="{FF2B5EF4-FFF2-40B4-BE49-F238E27FC236}">
                <a16:creationId xmlns:a16="http://schemas.microsoft.com/office/drawing/2014/main" id="{BD36F074-798C-4785-B548-D9C86E5D86D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7261225" y="3382963"/>
            <a:ext cx="4071938" cy="2882900"/>
          </a:xfrm>
          <a:prstGeom prst="rect">
            <a:avLst/>
          </a:prstGeom>
          <a:noFill/>
          <a:ln>
            <a:noFill/>
          </a:ln>
          <a:effectLst>
            <a:outerShdw blurRad="50800" dist="38100" dir="2700000" algn="tl" rotWithShape="0">
              <a:prstClr val="black">
                <a:alpha val="40000"/>
              </a:prstClr>
            </a:outerShdw>
          </a:effectLst>
        </p:spPr>
      </p:pic>
      <p:pic>
        <p:nvPicPr>
          <p:cNvPr id="18" name="Picture 5" descr="H:\Пленум 23.11.2016\К Пленуму по досугу\фото на семинар 130916\ScanНАДЕЖДА.jpg">
            <a:extLst>
              <a:ext uri="{FF2B5EF4-FFF2-40B4-BE49-F238E27FC236}">
                <a16:creationId xmlns:a16="http://schemas.microsoft.com/office/drawing/2014/main" id="{8497329C-E0C7-4F93-84BC-5474E839312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253451" y="239691"/>
            <a:ext cx="4365238" cy="3071834"/>
          </a:xfrm>
          <a:prstGeom prst="rect">
            <a:avLst/>
          </a:prstGeom>
          <a:ln>
            <a:noFill/>
          </a:ln>
          <a:effectLst>
            <a:softEdge rad="112500"/>
          </a:effectLst>
        </p:spPr>
      </p:pic>
      <p:pic>
        <p:nvPicPr>
          <p:cNvPr id="11" name="Picture 1" descr="C:\Users\Evgendormaster\Pictures\совет ветеранов.png">
            <a:extLst>
              <a:ext uri="{FF2B5EF4-FFF2-40B4-BE49-F238E27FC236}">
                <a16:creationId xmlns:a16="http://schemas.microsoft.com/office/drawing/2014/main" id="{01820EC7-BB58-4C33-ACFE-BDA29EAE5722}"/>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F03F7001-465E-431B-9352-A3262AE490BB}"/>
              </a:ext>
            </a:extLst>
          </p:cNvPr>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52233" name="Рисунок 14">
            <a:extLst>
              <a:ext uri="{FF2B5EF4-FFF2-40B4-BE49-F238E27FC236}">
                <a16:creationId xmlns:a16="http://schemas.microsoft.com/office/drawing/2014/main" id="{30B00DF4-E81B-4E86-B9CF-22E88C54DF5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Рисунок 21">
            <a:extLst>
              <a:ext uri="{FF2B5EF4-FFF2-40B4-BE49-F238E27FC236}">
                <a16:creationId xmlns:a16="http://schemas.microsoft.com/office/drawing/2014/main" id="{9AC9E20C-3940-412D-98D9-DFF635B6B6BB}"/>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Left)">
                                      <p:cBhvr>
                                        <p:cTn id="7" dur="500"/>
                                        <p:tgtEl>
                                          <p:spTgt spid="16"/>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0"/>
                                        <p:tgtEl>
                                          <p:spTgt spid="18"/>
                                        </p:tgtEl>
                                      </p:cBhvr>
                                    </p:animEffect>
                                  </p:childTnLst>
                                </p:cTn>
                              </p:par>
                            </p:childTnLst>
                          </p:cTn>
                        </p:par>
                        <p:par>
                          <p:cTn id="12" fill="hold" nodeType="afterGroup">
                            <p:stCondLst>
                              <p:cond delay="2500"/>
                            </p:stCondLst>
                            <p:childTnLst>
                              <p:par>
                                <p:cTn id="13" presetID="26"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580">
                                          <p:stCondLst>
                                            <p:cond delay="0"/>
                                          </p:stCondLst>
                                        </p:cTn>
                                        <p:tgtEl>
                                          <p:spTgt spid="19"/>
                                        </p:tgtEl>
                                      </p:cBhvr>
                                    </p:animEffect>
                                    <p:anim calcmode="lin" valueType="num">
                                      <p:cBhvr>
                                        <p:cTn id="16"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21" dur="26">
                                          <p:stCondLst>
                                            <p:cond delay="650"/>
                                          </p:stCondLst>
                                        </p:cTn>
                                        <p:tgtEl>
                                          <p:spTgt spid="19"/>
                                        </p:tgtEl>
                                      </p:cBhvr>
                                      <p:to x="100000" y="60000"/>
                                    </p:animScale>
                                    <p:animScale>
                                      <p:cBhvr>
                                        <p:cTn id="22" dur="166" decel="50000">
                                          <p:stCondLst>
                                            <p:cond delay="676"/>
                                          </p:stCondLst>
                                        </p:cTn>
                                        <p:tgtEl>
                                          <p:spTgt spid="19"/>
                                        </p:tgtEl>
                                      </p:cBhvr>
                                      <p:to x="100000" y="100000"/>
                                    </p:animScale>
                                    <p:animScale>
                                      <p:cBhvr>
                                        <p:cTn id="23" dur="26">
                                          <p:stCondLst>
                                            <p:cond delay="1312"/>
                                          </p:stCondLst>
                                        </p:cTn>
                                        <p:tgtEl>
                                          <p:spTgt spid="19"/>
                                        </p:tgtEl>
                                      </p:cBhvr>
                                      <p:to x="100000" y="80000"/>
                                    </p:animScale>
                                    <p:animScale>
                                      <p:cBhvr>
                                        <p:cTn id="24" dur="166" decel="50000">
                                          <p:stCondLst>
                                            <p:cond delay="1338"/>
                                          </p:stCondLst>
                                        </p:cTn>
                                        <p:tgtEl>
                                          <p:spTgt spid="19"/>
                                        </p:tgtEl>
                                      </p:cBhvr>
                                      <p:to x="100000" y="100000"/>
                                    </p:animScale>
                                    <p:animScale>
                                      <p:cBhvr>
                                        <p:cTn id="25" dur="26">
                                          <p:stCondLst>
                                            <p:cond delay="1642"/>
                                          </p:stCondLst>
                                        </p:cTn>
                                        <p:tgtEl>
                                          <p:spTgt spid="19"/>
                                        </p:tgtEl>
                                      </p:cBhvr>
                                      <p:to x="100000" y="90000"/>
                                    </p:animScale>
                                    <p:animScale>
                                      <p:cBhvr>
                                        <p:cTn id="26" dur="166" decel="50000">
                                          <p:stCondLst>
                                            <p:cond delay="1668"/>
                                          </p:stCondLst>
                                        </p:cTn>
                                        <p:tgtEl>
                                          <p:spTgt spid="19"/>
                                        </p:tgtEl>
                                      </p:cBhvr>
                                      <p:to x="100000" y="100000"/>
                                    </p:animScale>
                                    <p:animScale>
                                      <p:cBhvr>
                                        <p:cTn id="27" dur="26">
                                          <p:stCondLst>
                                            <p:cond delay="1808"/>
                                          </p:stCondLst>
                                        </p:cTn>
                                        <p:tgtEl>
                                          <p:spTgt spid="19"/>
                                        </p:tgtEl>
                                      </p:cBhvr>
                                      <p:to x="100000" y="95000"/>
                                    </p:animScale>
                                    <p:animScale>
                                      <p:cBhvr>
                                        <p:cTn id="28" dur="166" decel="50000">
                                          <p:stCondLst>
                                            <p:cond delay="1834"/>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593AF32-0F5F-41A9-97CD-FE647A409B81}"/>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pic>
        <p:nvPicPr>
          <p:cNvPr id="12" name="Picture 2" descr="D:\раб стол\фото\КЦСОН дневное пребывание\CAM01246.jpg">
            <a:extLst>
              <a:ext uri="{FF2B5EF4-FFF2-40B4-BE49-F238E27FC236}">
                <a16:creationId xmlns:a16="http://schemas.microsoft.com/office/drawing/2014/main" id="{1B95A6BA-59EA-4D4A-8BEB-BADD62ADAD4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32413" y="239713"/>
            <a:ext cx="6000750" cy="3817937"/>
          </a:xfrm>
          <a:prstGeom prst="rect">
            <a:avLst/>
          </a:prstGeom>
          <a:noFill/>
          <a:effectLst>
            <a:outerShdw blurRad="50800" dist="38100" dir="2700000" algn="tl" rotWithShape="0">
              <a:prstClr val="black">
                <a:alpha val="40000"/>
              </a:prstClr>
            </a:outerShdw>
          </a:effectLst>
        </p:spPr>
      </p:pic>
      <p:pic>
        <p:nvPicPr>
          <p:cNvPr id="20" name="Picture 2" descr="C:\Users\User\Desktop\СПОРТ ВСЕ МАТЕРИАЛЫ\ВЫСТУПЛЕНИЕ 12 декабря 2018 г\ФОТО ПЛЕНУМ КИРОВСКИЙ\ПЛЕНУМ ФОТО КИРОВСКИЙ\пленум 10.jpg">
            <a:extLst>
              <a:ext uri="{FF2B5EF4-FFF2-40B4-BE49-F238E27FC236}">
                <a16:creationId xmlns:a16="http://schemas.microsoft.com/office/drawing/2014/main" id="{C69B63EB-9880-4646-A4E4-B3449BF7A72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88913" y="2311400"/>
            <a:ext cx="5783262" cy="3857625"/>
          </a:xfrm>
          <a:prstGeom prst="rect">
            <a:avLst/>
          </a:prstGeom>
          <a:noFill/>
          <a:effectLst>
            <a:outerShdw blurRad="50800" dist="38100" dir="2700000" algn="tl" rotWithShape="0">
              <a:prstClr val="black">
                <a:alpha val="40000"/>
              </a:prstClr>
            </a:outerShdw>
          </a:effectLst>
        </p:spPr>
      </p:pic>
      <p:pic>
        <p:nvPicPr>
          <p:cNvPr id="9" name="Picture 1" descr="C:\Users\Evgendormaster\Pictures\совет ветеранов.png">
            <a:extLst>
              <a:ext uri="{FF2B5EF4-FFF2-40B4-BE49-F238E27FC236}">
                <a16:creationId xmlns:a16="http://schemas.microsoft.com/office/drawing/2014/main" id="{85DAA3F3-CDAB-4C18-8CC4-306431F3FC16}"/>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23CAD578-4B79-47E6-9998-79D5A7E9B8E8}"/>
              </a:ext>
            </a:extLst>
          </p:cNvPr>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54279" name="Рисунок 14">
            <a:extLst>
              <a:ext uri="{FF2B5EF4-FFF2-40B4-BE49-F238E27FC236}">
                <a16:creationId xmlns:a16="http://schemas.microsoft.com/office/drawing/2014/main" id="{F9174BD3-D581-442C-9231-EEDB1D6CE69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Рисунок 16">
            <a:extLst>
              <a:ext uri="{FF2B5EF4-FFF2-40B4-BE49-F238E27FC236}">
                <a16:creationId xmlns:a16="http://schemas.microsoft.com/office/drawing/2014/main" id="{E0BFABEF-BE6C-4D1E-AD7E-117F39C908AA}"/>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3000" fill="hold"/>
                                        <p:tgtEl>
                                          <p:spTgt spid="12"/>
                                        </p:tgtEl>
                                        <p:attrNameLst>
                                          <p:attrName>ppt_w</p:attrName>
                                        </p:attrNameLst>
                                      </p:cBhvr>
                                      <p:tavLst>
                                        <p:tav tm="0">
                                          <p:val>
                                            <p:strVal val="#ppt_w+.3"/>
                                          </p:val>
                                        </p:tav>
                                        <p:tav tm="100000">
                                          <p:val>
                                            <p:strVal val="#ppt_w"/>
                                          </p:val>
                                        </p:tav>
                                      </p:tavLst>
                                    </p:anim>
                                    <p:anim calcmode="lin" valueType="num">
                                      <p:cBhvr>
                                        <p:cTn id="8" dur="3000" fill="hold"/>
                                        <p:tgtEl>
                                          <p:spTgt spid="12"/>
                                        </p:tgtEl>
                                        <p:attrNameLst>
                                          <p:attrName>ppt_h</p:attrName>
                                        </p:attrNameLst>
                                      </p:cBhvr>
                                      <p:tavLst>
                                        <p:tav tm="0">
                                          <p:val>
                                            <p:strVal val="#ppt_h"/>
                                          </p:val>
                                        </p:tav>
                                        <p:tav tm="100000">
                                          <p:val>
                                            <p:strVal val="#ppt_h"/>
                                          </p:val>
                                        </p:tav>
                                      </p:tavLst>
                                    </p:anim>
                                    <p:animEffect transition="in" filter="fade">
                                      <p:cBhvr>
                                        <p:cTn id="9" dur="3000"/>
                                        <p:tgtEl>
                                          <p:spTgt spid="12"/>
                                        </p:tgtEl>
                                      </p:cBhvr>
                                    </p:animEffect>
                                  </p:childTnLst>
                                </p:cTn>
                              </p:par>
                            </p:childTnLst>
                          </p:cTn>
                        </p:par>
                        <p:par>
                          <p:cTn id="10" fill="hold" nodeType="afterGroup">
                            <p:stCondLst>
                              <p:cond delay="3000"/>
                            </p:stCondLst>
                            <p:childTnLst>
                              <p:par>
                                <p:cTn id="11" presetID="21" presetClass="entr" presetSubtype="4"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heel(4)">
                                      <p:cBhvr>
                                        <p:cTn id="13"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Заголовок 15">
            <a:extLst>
              <a:ext uri="{FF2B5EF4-FFF2-40B4-BE49-F238E27FC236}">
                <a16:creationId xmlns:a16="http://schemas.microsoft.com/office/drawing/2014/main" id="{C613F2C6-16C0-49FE-ACD1-84B9BDD1046E}"/>
              </a:ext>
            </a:extLst>
          </p:cNvPr>
          <p:cNvSpPr>
            <a:spLocks noGrp="1" noChangeArrowheads="1"/>
          </p:cNvSpPr>
          <p:nvPr>
            <p:ph type="ctrTitle"/>
          </p:nvPr>
        </p:nvSpPr>
        <p:spPr>
          <a:xfrm>
            <a:off x="46038" y="1311275"/>
            <a:ext cx="3429000" cy="4786313"/>
          </a:xfrm>
        </p:spPr>
        <p:txBody>
          <a:bodyPr/>
          <a:lstStyle/>
          <a:p>
            <a:r>
              <a:rPr lang="ru-RU" altLang="ru-RU" sz="2800" b="1">
                <a:solidFill>
                  <a:srgbClr val="0070C0"/>
                </a:solidFill>
                <a:latin typeface="Times New Roman" panose="02020603050405020304" pitchFamily="18" charset="0"/>
                <a:cs typeface="Times New Roman" panose="02020603050405020304" pitchFamily="18" charset="0"/>
              </a:rPr>
              <a:t>Шашки, шахматы, дартс, теннис, бег, </a:t>
            </a:r>
            <a:br>
              <a:rPr lang="ru-RU" altLang="ru-RU" sz="2800" b="1">
                <a:solidFill>
                  <a:srgbClr val="0070C0"/>
                </a:solidFill>
                <a:latin typeface="Times New Roman" panose="02020603050405020304" pitchFamily="18" charset="0"/>
                <a:cs typeface="Times New Roman" panose="02020603050405020304" pitchFamily="18" charset="0"/>
              </a:rPr>
            </a:br>
            <a:r>
              <a:rPr lang="ru-RU" altLang="ru-RU" sz="2800" b="1">
                <a:solidFill>
                  <a:srgbClr val="0070C0"/>
                </a:solidFill>
                <a:latin typeface="Times New Roman" panose="02020603050405020304" pitchFamily="18" charset="0"/>
                <a:cs typeface="Times New Roman" panose="02020603050405020304" pitchFamily="18" charset="0"/>
              </a:rPr>
              <a:t>занятия на тренажерах и фитнесом – прочно вошли в жизнь старшего поколения</a:t>
            </a:r>
            <a:endParaRPr lang="ru-RU" altLang="ru-RU" sz="2800"/>
          </a:p>
        </p:txBody>
      </p:sp>
      <p:pic>
        <p:nvPicPr>
          <p:cNvPr id="5" name="Picture 2" descr="C:\Users\Администратор\Pictures\турнир.tif">
            <a:extLst>
              <a:ext uri="{FF2B5EF4-FFF2-40B4-BE49-F238E27FC236}">
                <a16:creationId xmlns:a16="http://schemas.microsoft.com/office/drawing/2014/main" id="{3CCB4215-5988-42A4-B6C8-B3C6EB3877C1}"/>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975600" y="3668713"/>
            <a:ext cx="3429000" cy="2659062"/>
          </a:xfrm>
          <a:prstGeom prst="rect">
            <a:avLst/>
          </a:prstGeom>
          <a:noFill/>
          <a:effectLst>
            <a:outerShdw blurRad="50800" dist="38100" dir="2700000" algn="tl" rotWithShape="0">
              <a:prstClr val="black">
                <a:alpha val="40000"/>
              </a:prstClr>
            </a:outerShdw>
          </a:effectLst>
        </p:spPr>
      </p:pic>
      <p:pic>
        <p:nvPicPr>
          <p:cNvPr id="7" name="Picture 2" descr="C:\Users\Администратор\Desktop\фото\ветеранские гостиные\DSCN1291.JPG">
            <a:extLst>
              <a:ext uri="{FF2B5EF4-FFF2-40B4-BE49-F238E27FC236}">
                <a16:creationId xmlns:a16="http://schemas.microsoft.com/office/drawing/2014/main" id="{9FB050D2-EC7E-4657-970D-C8FDB8337C6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046913" y="168275"/>
            <a:ext cx="4324350" cy="3175000"/>
          </a:xfrm>
          <a:prstGeom prst="rect">
            <a:avLst/>
          </a:prstGeom>
          <a:noFill/>
          <a:effectLst>
            <a:outerShdw blurRad="50800" dist="38100" dir="2700000" algn="tl" rotWithShape="0">
              <a:prstClr val="black">
                <a:alpha val="40000"/>
              </a:prstClr>
            </a:outerShdw>
          </a:effectLst>
        </p:spPr>
      </p:pic>
      <p:pic>
        <p:nvPicPr>
          <p:cNvPr id="9" name="Рисунок 8">
            <a:extLst>
              <a:ext uri="{FF2B5EF4-FFF2-40B4-BE49-F238E27FC236}">
                <a16:creationId xmlns:a16="http://schemas.microsoft.com/office/drawing/2014/main" id="{7AAF9BC6-932E-43F3-9493-F0ED996D6C60}"/>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403600" y="739775"/>
            <a:ext cx="3465513" cy="2357438"/>
          </a:xfrm>
          <a:prstGeom prst="rect">
            <a:avLst/>
          </a:prstGeom>
          <a:effectLst>
            <a:outerShdw blurRad="50800" dist="38100" dir="2700000" algn="tl" rotWithShape="0">
              <a:prstClr val="black">
                <a:alpha val="40000"/>
              </a:prstClr>
            </a:outerShdw>
          </a:effectLst>
        </p:spPr>
      </p:pic>
      <p:pic>
        <p:nvPicPr>
          <p:cNvPr id="10" name="Picture 2" descr="C:\Users\Администратор\Desktop\первички\крутой\IMG_20160601_113256.jpg">
            <a:extLst>
              <a:ext uri="{FF2B5EF4-FFF2-40B4-BE49-F238E27FC236}">
                <a16:creationId xmlns:a16="http://schemas.microsoft.com/office/drawing/2014/main" id="{0AF3055C-25BE-4205-831D-D24D327E2F5B}"/>
              </a:ext>
            </a:extLst>
          </p:cNvPr>
          <p:cNvPicPr>
            <a:picLocks noChangeAspect="1" noChangeArrowheads="1"/>
          </p:cNvPicPr>
          <p:nvPr/>
        </p:nvPicPr>
        <p:blipFill>
          <a:blip r:embed="rId5" cstate="email">
            <a:lum bright="20000" contrast="10000"/>
            <a:extLst>
              <a:ext uri="{28A0092B-C50C-407E-A947-70E740481C1C}">
                <a14:useLocalDpi xmlns:a14="http://schemas.microsoft.com/office/drawing/2010/main" val="0"/>
              </a:ext>
            </a:extLst>
          </a:blip>
          <a:srcRect/>
          <a:stretch>
            <a:fillRect/>
          </a:stretch>
        </p:blipFill>
        <p:spPr bwMode="auto">
          <a:xfrm>
            <a:off x="4189413" y="3454400"/>
            <a:ext cx="3511550" cy="2428875"/>
          </a:xfrm>
          <a:prstGeom prst="rect">
            <a:avLst/>
          </a:prstGeom>
          <a:noFill/>
          <a:effectLst>
            <a:outerShdw blurRad="50800" dist="38100" dir="2700000" algn="tl" rotWithShape="0">
              <a:prstClr val="black">
                <a:alpha val="40000"/>
              </a:prstClr>
            </a:outerShdw>
          </a:effectLst>
        </p:spPr>
      </p:pic>
      <p:pic>
        <p:nvPicPr>
          <p:cNvPr id="11" name="Picture 1" descr="C:\Users\Evgendormaster\Pictures\совет ветеранов.png">
            <a:extLst>
              <a:ext uri="{FF2B5EF4-FFF2-40B4-BE49-F238E27FC236}">
                <a16:creationId xmlns:a16="http://schemas.microsoft.com/office/drawing/2014/main" id="{34DAD9A3-C8F6-46FF-B05B-7844870519BB}"/>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2" name="Рисунок 11" descr="https://upload.wikimedia.org/wikipedia/commons/thumb/8/8b/Kemerovo_COA.svg/1200px-Kemerovo_COA.svg.png">
            <a:extLst>
              <a:ext uri="{FF2B5EF4-FFF2-40B4-BE49-F238E27FC236}">
                <a16:creationId xmlns:a16="http://schemas.microsoft.com/office/drawing/2014/main" id="{BA18178D-A1F9-44A4-8AFE-938726C5B144}"/>
              </a:ext>
            </a:extLst>
          </p:cNvPr>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56329" name="Рисунок 12">
            <a:extLst>
              <a:ext uri="{FF2B5EF4-FFF2-40B4-BE49-F238E27FC236}">
                <a16:creationId xmlns:a16="http://schemas.microsoft.com/office/drawing/2014/main" id="{78F6E0F6-8146-48E9-853C-1EED2BB80A1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Рисунок 13">
            <a:extLst>
              <a:ext uri="{FF2B5EF4-FFF2-40B4-BE49-F238E27FC236}">
                <a16:creationId xmlns:a16="http://schemas.microsoft.com/office/drawing/2014/main" id="{D9ADC8C6-8624-4BC4-AC43-5BECED9A53B5}"/>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16"/>
                                        </p:tgtEl>
                                        <p:attrNameLst>
                                          <p:attrName>style.visibility</p:attrName>
                                        </p:attrNameLst>
                                      </p:cBhvr>
                                      <p:to>
                                        <p:strVal val="visible"/>
                                      </p:to>
                                    </p:set>
                                    <p:anim calcmode="discrete" valueType="clr">
                                      <p:cBhvr override="childStyle">
                                        <p:cTn id="7"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gtEl>
                                        <p:attrNameLst>
                                          <p:attrName>fillcolor</p:attrName>
                                        </p:attrNameLst>
                                      </p:cBhvr>
                                      <p:tavLst>
                                        <p:tav tm="0">
                                          <p:val>
                                            <p:clrVal>
                                              <a:schemeClr val="accent2"/>
                                            </p:clrVal>
                                          </p:val>
                                        </p:tav>
                                        <p:tav tm="50000">
                                          <p:val>
                                            <p:clrVal>
                                              <a:schemeClr val="hlink"/>
                                            </p:clrVal>
                                          </p:val>
                                        </p:tav>
                                      </p:tavLst>
                                    </p:anim>
                                    <p:set>
                                      <p:cBhvr>
                                        <p:cTn id="9" dur="80"/>
                                        <p:tgtEl>
                                          <p:spTgt spid="16"/>
                                        </p:tgtEl>
                                        <p:attrNameLst>
                                          <p:attrName>fill.type</p:attrName>
                                        </p:attrNameLst>
                                      </p:cBhvr>
                                      <p:to>
                                        <p:strVal val="solid"/>
                                      </p:to>
                                    </p:set>
                                  </p:childTnLst>
                                </p:cTn>
                              </p:par>
                            </p:childTnLst>
                          </p:cTn>
                        </p:par>
                        <p:par>
                          <p:cTn id="10" fill="hold" nodeType="afterGroup">
                            <p:stCondLst>
                              <p:cond delay="3800"/>
                            </p:stCondLst>
                            <p:childTnLst>
                              <p:par>
                                <p:cTn id="11" presetID="12" presetClass="entr" presetSubtype="4"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slide(fromBottom)">
                                      <p:cBhvr>
                                        <p:cTn id="13" dur="500"/>
                                        <p:tgtEl>
                                          <p:spTgt spid="9"/>
                                        </p:tgtEl>
                                      </p:cBhvr>
                                    </p:animEffect>
                                  </p:childTnLst>
                                </p:cTn>
                              </p:par>
                            </p:childTnLst>
                          </p:cTn>
                        </p:par>
                        <p:par>
                          <p:cTn id="14" fill="hold" nodeType="afterGroup">
                            <p:stCondLst>
                              <p:cond delay="4300"/>
                            </p:stCondLst>
                            <p:childTnLst>
                              <p:par>
                                <p:cTn id="15" presetID="47"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5300"/>
                            </p:stCondLst>
                            <p:childTnLst>
                              <p:par>
                                <p:cTn id="21" presetID="47"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par>
                                <p:cTn id="26" presetID="12" presetClass="entr" presetSubtype="4"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slide(fromBottom)">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9983484-7538-461C-BD02-B6604D271783}"/>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FAB95338-4383-48F0-BB61-8A704B004183}"/>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pic>
        <p:nvPicPr>
          <p:cNvPr id="22" name="Содержимое 3" descr="D:\РАБОЧИЙ СТОЛ ВСЕ МАТЕРИАЛЫ\ПРЕЗЕНТАЦИЯ КОНФЕРЕНЦИЯ   СРВЕТ 2020  м атериалы\Новая папка\кировский   спорт счканю\Все на лыжи.JPG">
            <a:extLst>
              <a:ext uri="{FF2B5EF4-FFF2-40B4-BE49-F238E27FC236}">
                <a16:creationId xmlns:a16="http://schemas.microsoft.com/office/drawing/2014/main" id="{36C52861-259C-48CB-801E-BC21EB773302}"/>
              </a:ext>
            </a:extLst>
          </p:cNvPr>
          <p:cNvPicPr>
            <a:picLocks noGrp="1"/>
          </p:cNvPicPr>
          <p:nvPr>
            <p:ph idx="1"/>
          </p:nvPr>
        </p:nvPicPr>
        <p:blipFill>
          <a:blip r:embed="rId2" cstate="email">
            <a:extLst>
              <a:ext uri="{28A0092B-C50C-407E-A947-70E740481C1C}">
                <a14:useLocalDpi xmlns:a14="http://schemas.microsoft.com/office/drawing/2010/main" val="0"/>
              </a:ext>
            </a:extLst>
          </a:blip>
          <a:srcRect/>
          <a:stretch>
            <a:fillRect/>
          </a:stretch>
        </p:blipFill>
        <p:spPr>
          <a:xfrm>
            <a:off x="403225" y="4383088"/>
            <a:ext cx="3286125" cy="1882775"/>
          </a:xfrm>
          <a:ln>
            <a:miter lim="800000"/>
            <a:headEnd/>
            <a:tailEnd/>
          </a:ln>
          <a:effectLst>
            <a:outerShdw blurRad="50800" dist="38100" dir="2700000" algn="tl" rotWithShape="0">
              <a:prstClr val="black">
                <a:alpha val="40000"/>
              </a:prstClr>
            </a:outerShdw>
          </a:effectLst>
        </p:spPr>
      </p:pic>
      <p:sp>
        <p:nvSpPr>
          <p:cNvPr id="20" name="Текст 19">
            <a:extLst>
              <a:ext uri="{FF2B5EF4-FFF2-40B4-BE49-F238E27FC236}">
                <a16:creationId xmlns:a16="http://schemas.microsoft.com/office/drawing/2014/main" id="{84E00418-7A02-4877-970F-A907FE277B3F}"/>
              </a:ext>
            </a:extLst>
          </p:cNvPr>
          <p:cNvSpPr>
            <a:spLocks noGrp="1" noChangeArrowheads="1"/>
          </p:cNvSpPr>
          <p:nvPr>
            <p:ph type="body" sz="half" idx="2"/>
          </p:nvPr>
        </p:nvSpPr>
        <p:spPr>
          <a:xfrm>
            <a:off x="546100" y="1311275"/>
            <a:ext cx="3143250" cy="4476750"/>
          </a:xfrm>
        </p:spPr>
        <p:txBody>
          <a:bodyPr/>
          <a:lstStyle/>
          <a:p>
            <a:pPr algn="ctr"/>
            <a:r>
              <a:rPr lang="ru-RU" altLang="ru-RU" sz="3600" b="1">
                <a:solidFill>
                  <a:srgbClr val="0070C0"/>
                </a:solidFill>
                <a:latin typeface="Times New Roman" panose="02020603050405020304" pitchFamily="18" charset="0"/>
                <a:cs typeface="Times New Roman" panose="02020603050405020304" pitchFamily="18" charset="0"/>
              </a:rPr>
              <a:t>В зимнее время популярны лыжные прогулки.</a:t>
            </a:r>
            <a:endParaRPr lang="ru-RU" altLang="ru-RU"/>
          </a:p>
        </p:txBody>
      </p:sp>
      <p:pic>
        <p:nvPicPr>
          <p:cNvPr id="16" name="Содержимое 3">
            <a:extLst>
              <a:ext uri="{FF2B5EF4-FFF2-40B4-BE49-F238E27FC236}">
                <a16:creationId xmlns:a16="http://schemas.microsoft.com/office/drawing/2014/main" id="{AD01F708-27BF-4AD8-A0FE-7CE11A5B9598}"/>
              </a:ext>
            </a:extLst>
          </p:cNvPr>
          <p:cNvPicPr>
            <a:picLocks/>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046538" y="954088"/>
            <a:ext cx="7215187" cy="4286250"/>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1" name="Picture 1" descr="C:\Users\Evgendormaster\Pictures\совет ветеранов.png">
            <a:extLst>
              <a:ext uri="{FF2B5EF4-FFF2-40B4-BE49-F238E27FC236}">
                <a16:creationId xmlns:a16="http://schemas.microsoft.com/office/drawing/2014/main" id="{B65DE474-835B-4A68-A1DD-70A167C1BB8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68AE8E09-7C4E-4A4C-9456-9D10D812C176}"/>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57353" name="Рисунок 14">
            <a:extLst>
              <a:ext uri="{FF2B5EF4-FFF2-40B4-BE49-F238E27FC236}">
                <a16:creationId xmlns:a16="http://schemas.microsoft.com/office/drawing/2014/main" id="{8D2AC514-3B36-41CA-885D-D6DFC5423B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Рисунок 20">
            <a:extLst>
              <a:ext uri="{FF2B5EF4-FFF2-40B4-BE49-F238E27FC236}">
                <a16:creationId xmlns:a16="http://schemas.microsoft.com/office/drawing/2014/main" id="{20D0C0F8-73CF-4177-9A4D-4A623FA07F1D}"/>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0">
                                            <p:txEl>
                                              <p:pRg st="0" end="0"/>
                                            </p:txEl>
                                          </p:spTgt>
                                        </p:tgtEl>
                                        <p:attrNameLst>
                                          <p:attrName>style.visibility</p:attrName>
                                        </p:attrNameLst>
                                      </p:cBhvr>
                                      <p:to>
                                        <p:strVal val="visible"/>
                                      </p:to>
                                    </p:set>
                                    <p:anim calcmode="discrete" valueType="clr">
                                      <p:cBhvr override="childStyle">
                                        <p:cTn id="7" dur="80"/>
                                        <p:tgtEl>
                                          <p:spTgt spid="2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20">
                                            <p:txEl>
                                              <p:pRg st="0" end="0"/>
                                            </p:txEl>
                                          </p:spTgt>
                                        </p:tgtEl>
                                        <p:attrNameLst>
                                          <p:attrName>fill.type</p:attrName>
                                        </p:attrNameLst>
                                      </p:cBhvr>
                                      <p:to>
                                        <p:strVal val="solid"/>
                                      </p:to>
                                    </p:set>
                                  </p:childTnLst>
                                </p:cTn>
                              </p:par>
                              <p:par>
                                <p:cTn id="10" presetID="29" presetClass="entr" presetSubtype="0" fill="hold"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1000" fill="hold"/>
                                        <p:tgtEl>
                                          <p:spTgt spid="22"/>
                                        </p:tgtEl>
                                        <p:attrNameLst>
                                          <p:attrName>ppt_x</p:attrName>
                                        </p:attrNameLst>
                                      </p:cBhvr>
                                      <p:tavLst>
                                        <p:tav tm="0">
                                          <p:val>
                                            <p:strVal val="#ppt_x-.2"/>
                                          </p:val>
                                        </p:tav>
                                        <p:tav tm="100000">
                                          <p:val>
                                            <p:strVal val="#ppt_x"/>
                                          </p:val>
                                        </p:tav>
                                      </p:tavLst>
                                    </p:anim>
                                    <p:anim calcmode="lin" valueType="num">
                                      <p:cBhvr>
                                        <p:cTn id="13"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2"/>
                                        </p:tgtEl>
                                      </p:cBhvr>
                                    </p:animEffect>
                                  </p:childTnLst>
                                </p:cTn>
                              </p:par>
                              <p:par>
                                <p:cTn id="15" presetID="15"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fltVal val="0"/>
                                          </p:val>
                                        </p:tav>
                                        <p:tav tm="100000">
                                          <p:val>
                                            <p:strVal val="#ppt_w"/>
                                          </p:val>
                                        </p:tav>
                                      </p:tavLst>
                                    </p:anim>
                                    <p:anim calcmode="lin" valueType="num">
                                      <p:cBhvr>
                                        <p:cTn id="18" dur="1000" fill="hold"/>
                                        <p:tgtEl>
                                          <p:spTgt spid="16"/>
                                        </p:tgtEl>
                                        <p:attrNameLst>
                                          <p:attrName>ppt_h</p:attrName>
                                        </p:attrNameLst>
                                      </p:cBhvr>
                                      <p:tavLst>
                                        <p:tav tm="0">
                                          <p:val>
                                            <p:fltVal val="0"/>
                                          </p:val>
                                        </p:tav>
                                        <p:tav tm="100000">
                                          <p:val>
                                            <p:strVal val="#ppt_h"/>
                                          </p:val>
                                        </p:tav>
                                      </p:tavLst>
                                    </p:anim>
                                    <p:anim calcmode="lin" valueType="num">
                                      <p:cBhvr>
                                        <p:cTn id="19"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F0E98B8-E5F0-4264-9F69-962FC50A8339}"/>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51174F50-BC0D-4B57-8B27-3A5EF39041F1}"/>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20" name="Текст 19">
            <a:extLst>
              <a:ext uri="{FF2B5EF4-FFF2-40B4-BE49-F238E27FC236}">
                <a16:creationId xmlns:a16="http://schemas.microsoft.com/office/drawing/2014/main" id="{6628A4C8-726B-4E02-BF7D-CEA156B65513}"/>
              </a:ext>
            </a:extLst>
          </p:cNvPr>
          <p:cNvSpPr>
            <a:spLocks noGrp="1" noChangeArrowheads="1"/>
          </p:cNvSpPr>
          <p:nvPr>
            <p:ph type="body" sz="half" idx="2"/>
          </p:nvPr>
        </p:nvSpPr>
        <p:spPr>
          <a:xfrm>
            <a:off x="117475" y="2168525"/>
            <a:ext cx="3143250" cy="3571875"/>
          </a:xfrm>
        </p:spPr>
        <p:txBody>
          <a:bodyPr/>
          <a:lstStyle/>
          <a:p>
            <a:pPr algn="ctr"/>
            <a:r>
              <a:rPr lang="ru-RU" altLang="ru-RU" sz="3600" b="1">
                <a:solidFill>
                  <a:srgbClr val="0070C0"/>
                </a:solidFill>
                <a:latin typeface="Times New Roman" panose="02020603050405020304" pitchFamily="18" charset="0"/>
                <a:cs typeface="Times New Roman" panose="02020603050405020304" pitchFamily="18" charset="0"/>
              </a:rPr>
              <a:t>летом походы, </a:t>
            </a:r>
          </a:p>
          <a:p>
            <a:pPr algn="ctr"/>
            <a:r>
              <a:rPr lang="ru-RU" altLang="ru-RU" sz="3600" b="1">
                <a:solidFill>
                  <a:srgbClr val="0070C0"/>
                </a:solidFill>
                <a:latin typeface="Times New Roman" panose="02020603050405020304" pitchFamily="18" charset="0"/>
                <a:cs typeface="Times New Roman" panose="02020603050405020304" pitchFamily="18" charset="0"/>
              </a:rPr>
              <a:t>выезд </a:t>
            </a:r>
          </a:p>
          <a:p>
            <a:pPr algn="ctr"/>
            <a:r>
              <a:rPr lang="ru-RU" altLang="ru-RU" sz="3600" b="1">
                <a:solidFill>
                  <a:srgbClr val="0070C0"/>
                </a:solidFill>
                <a:latin typeface="Times New Roman" panose="02020603050405020304" pitchFamily="18" charset="0"/>
                <a:cs typeface="Times New Roman" panose="02020603050405020304" pitchFamily="18" charset="0"/>
              </a:rPr>
              <a:t>за город</a:t>
            </a:r>
            <a:r>
              <a:rPr lang="ru-RU" altLang="ru-RU"/>
              <a:t>.</a:t>
            </a:r>
          </a:p>
        </p:txBody>
      </p:sp>
      <p:pic>
        <p:nvPicPr>
          <p:cNvPr id="28" name="Picture 8" descr="D:\Документы\СМИ\2016_09_08 соревнования парк В.Волошиной\WP_20160908_16_10_51_Pro.jpg">
            <a:extLst>
              <a:ext uri="{FF2B5EF4-FFF2-40B4-BE49-F238E27FC236}">
                <a16:creationId xmlns:a16="http://schemas.microsoft.com/office/drawing/2014/main" id="{2CA1A783-C69D-4D2C-A09B-5618A8D22737}"/>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689335" y="668318"/>
            <a:ext cx="7565515" cy="5098499"/>
          </a:xfrm>
          <a:prstGeom prst="rect">
            <a:avLst/>
          </a:prstGeom>
          <a:ln>
            <a:noFill/>
          </a:ln>
          <a:effectLst>
            <a:softEdge rad="112500"/>
          </a:effectLst>
        </p:spPr>
      </p:pic>
      <p:pic>
        <p:nvPicPr>
          <p:cNvPr id="10" name="Picture 1" descr="C:\Users\Evgendormaster\Pictures\совет ветеранов.png">
            <a:extLst>
              <a:ext uri="{FF2B5EF4-FFF2-40B4-BE49-F238E27FC236}">
                <a16:creationId xmlns:a16="http://schemas.microsoft.com/office/drawing/2014/main" id="{284AB5A0-26BC-4EF0-8092-634313CE1E2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26B4F741-C1EF-4B6D-A80D-610A38A56468}"/>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58376" name="Рисунок 14">
            <a:extLst>
              <a:ext uri="{FF2B5EF4-FFF2-40B4-BE49-F238E27FC236}">
                <a16:creationId xmlns:a16="http://schemas.microsoft.com/office/drawing/2014/main" id="{09372EF5-9735-401D-87C9-96F472F687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011FFA66-9B13-4773-AC39-9FC292E333F7}"/>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0">
                                            <p:txEl>
                                              <p:pRg st="0" end="0"/>
                                            </p:txEl>
                                          </p:spTgt>
                                        </p:tgtEl>
                                        <p:attrNameLst>
                                          <p:attrName>style.visibility</p:attrName>
                                        </p:attrNameLst>
                                      </p:cBhvr>
                                      <p:to>
                                        <p:strVal val="visible"/>
                                      </p:to>
                                    </p:set>
                                    <p:anim calcmode="discrete" valueType="clr">
                                      <p:cBhvr override="childStyle">
                                        <p:cTn id="7" dur="80"/>
                                        <p:tgtEl>
                                          <p:spTgt spid="2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20">
                                            <p:txEl>
                                              <p:pRg st="0" end="0"/>
                                            </p:txEl>
                                          </p:spTgt>
                                        </p:tgtEl>
                                        <p:attrNameLst>
                                          <p:attrName>fill.type</p:attrName>
                                        </p:attrNameLst>
                                      </p:cBhvr>
                                      <p:to>
                                        <p:strVal val="solid"/>
                                      </p:to>
                                    </p:set>
                                  </p:childTnLst>
                                </p:cTn>
                              </p:par>
                            </p:childTnLst>
                          </p:cTn>
                        </p:par>
                        <p:par>
                          <p:cTn id="10" fill="hold" nodeType="afterGroup">
                            <p:stCondLst>
                              <p:cond delay="52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20">
                                            <p:txEl>
                                              <p:pRg st="1" end="1"/>
                                            </p:txEl>
                                          </p:spTgt>
                                        </p:tgtEl>
                                        <p:attrNameLst>
                                          <p:attrName>style.visibility</p:attrName>
                                        </p:attrNameLst>
                                      </p:cBhvr>
                                      <p:to>
                                        <p:strVal val="visible"/>
                                      </p:to>
                                    </p:set>
                                    <p:anim calcmode="discrete" valueType="clr">
                                      <p:cBhvr override="childStyle">
                                        <p:cTn id="13" dur="80"/>
                                        <p:tgtEl>
                                          <p:spTgt spid="20">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20">
                                            <p:txEl>
                                              <p:pRg st="1" end="1"/>
                                            </p:txEl>
                                          </p:spTgt>
                                        </p:tgtEl>
                                        <p:attrNameLst>
                                          <p:attrName>fillcolor</p:attrName>
                                        </p:attrNameLst>
                                      </p:cBhvr>
                                      <p:tavLst>
                                        <p:tav tm="0">
                                          <p:val>
                                            <p:clrVal>
                                              <a:schemeClr val="accent2"/>
                                            </p:clrVal>
                                          </p:val>
                                        </p:tav>
                                        <p:tav tm="50000">
                                          <p:val>
                                            <p:clrVal>
                                              <a:schemeClr val="hlink"/>
                                            </p:clrVal>
                                          </p:val>
                                        </p:tav>
                                      </p:tavLst>
                                    </p:anim>
                                    <p:set>
                                      <p:cBhvr>
                                        <p:cTn id="15" dur="80"/>
                                        <p:tgtEl>
                                          <p:spTgt spid="20">
                                            <p:txEl>
                                              <p:pRg st="1" end="1"/>
                                            </p:txEl>
                                          </p:spTgt>
                                        </p:tgtEl>
                                        <p:attrNameLst>
                                          <p:attrName>fill.type</p:attrName>
                                        </p:attrNameLst>
                                      </p:cBhvr>
                                      <p:to>
                                        <p:strVal val="solid"/>
                                      </p:to>
                                    </p:set>
                                  </p:childTnLst>
                                </p:cTn>
                              </p:par>
                              <p:par>
                                <p:cTn id="16" presetID="18" presetClass="entr" presetSubtype="12"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strips(downLeft)">
                                      <p:cBhvr>
                                        <p:cTn id="18" dur="500"/>
                                        <p:tgtEl>
                                          <p:spTgt spid="28"/>
                                        </p:tgtEl>
                                      </p:cBhvr>
                                    </p:animEffect>
                                  </p:childTnLst>
                                </p:cTn>
                              </p:par>
                            </p:childTnLst>
                          </p:cTn>
                        </p:par>
                        <p:par>
                          <p:cTn id="19" fill="hold" nodeType="afterGroup">
                            <p:stCondLst>
                              <p:cond delay="102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20">
                                            <p:txEl>
                                              <p:pRg st="2" end="2"/>
                                            </p:txEl>
                                          </p:spTgt>
                                        </p:tgtEl>
                                        <p:attrNameLst>
                                          <p:attrName>style.visibility</p:attrName>
                                        </p:attrNameLst>
                                      </p:cBhvr>
                                      <p:to>
                                        <p:strVal val="visible"/>
                                      </p:to>
                                    </p:set>
                                    <p:anim calcmode="discrete" valueType="clr">
                                      <p:cBhvr override="childStyle">
                                        <p:cTn id="22" dur="80"/>
                                        <p:tgtEl>
                                          <p:spTgt spid="20">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20">
                                            <p:txEl>
                                              <p:pRg st="2" end="2"/>
                                            </p:txEl>
                                          </p:spTgt>
                                        </p:tgtEl>
                                        <p:attrNameLst>
                                          <p:attrName>fillcolor</p:attrName>
                                        </p:attrNameLst>
                                      </p:cBhvr>
                                      <p:tavLst>
                                        <p:tav tm="0">
                                          <p:val>
                                            <p:clrVal>
                                              <a:schemeClr val="accent2"/>
                                            </p:clrVal>
                                          </p:val>
                                        </p:tav>
                                        <p:tav tm="50000">
                                          <p:val>
                                            <p:clrVal>
                                              <a:schemeClr val="hlink"/>
                                            </p:clrVal>
                                          </p:val>
                                        </p:tav>
                                      </p:tavLst>
                                    </p:anim>
                                    <p:set>
                                      <p:cBhvr>
                                        <p:cTn id="24" dur="80"/>
                                        <p:tgtEl>
                                          <p:spTgt spid="20">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9413DFD-C683-40ED-99D6-9B3E7BCE48C8}"/>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BDB04069-5845-40EC-BFE9-F43E16F10B39}"/>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5C1010BC-DC0F-446B-8D80-E6F684FF2EB3}"/>
              </a:ext>
            </a:extLst>
          </p:cNvPr>
          <p:cNvSpPr>
            <a:spLocks noChangeArrowheads="1"/>
          </p:cNvSpPr>
          <p:nvPr/>
        </p:nvSpPr>
        <p:spPr bwMode="auto">
          <a:xfrm>
            <a:off x="403225" y="1096963"/>
            <a:ext cx="10644188" cy="445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r>
              <a:rPr lang="ru-RU" altLang="ru-RU" sz="4400" b="1">
                <a:solidFill>
                  <a:srgbClr val="0070C0"/>
                </a:solidFill>
                <a:latin typeface="Times New Roman" panose="02020603050405020304" pitchFamily="18" charset="0"/>
                <a:cs typeface="Times New Roman" panose="02020603050405020304" pitchFamily="18" charset="0"/>
              </a:rPr>
              <a:t>Во взаимодействии с управлением социальной защиты населения самое пристальное внимание уделялось социальной поддержке ветеранов, особенно одиноких и одиноко проживающих пенсионеров. </a:t>
            </a:r>
            <a:endParaRPr lang="ru-RU" altLang="ru-RU" sz="4400">
              <a:solidFill>
                <a:srgbClr val="0070C0"/>
              </a:solidFill>
              <a:latin typeface="Times New Roman" panose="02020603050405020304" pitchFamily="18" charset="0"/>
              <a:cs typeface="Times New Roman" panose="02020603050405020304" pitchFamily="18" charset="0"/>
            </a:endParaRPr>
          </a:p>
        </p:txBody>
      </p:sp>
      <p:pic>
        <p:nvPicPr>
          <p:cNvPr id="9" name="Picture 1" descr="C:\Users\Evgendormaster\Pictures\совет ветеранов.png">
            <a:extLst>
              <a:ext uri="{FF2B5EF4-FFF2-40B4-BE49-F238E27FC236}">
                <a16:creationId xmlns:a16="http://schemas.microsoft.com/office/drawing/2014/main" id="{5FE5641C-08DE-4E74-98D1-EB013FF07B1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39B154D4-3854-4219-8B93-4B9808E94C29}"/>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59399" name="Рисунок 14">
            <a:extLst>
              <a:ext uri="{FF2B5EF4-FFF2-40B4-BE49-F238E27FC236}">
                <a16:creationId xmlns:a16="http://schemas.microsoft.com/office/drawing/2014/main" id="{66C18E56-233E-46A2-B8C6-CC36FB48A3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B7D51068-AF12-46D7-9E9F-D8670DB8AA3B}"/>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16">
                                            <p:txEl>
                                              <p:pRg st="0" end="0"/>
                                            </p:txEl>
                                          </p:spTgt>
                                        </p:tgtEl>
                                        <p:attrNameLst>
                                          <p:attrName>style.visibility</p:attrName>
                                        </p:attrNameLst>
                                      </p:cBhvr>
                                      <p:to>
                                        <p:strVal val="visible"/>
                                      </p:to>
                                    </p:set>
                                    <p:anim calcmode="discrete" valueType="clr">
                                      <p:cBhvr override="childStyle">
                                        <p:cTn id="7" dur="80"/>
                                        <p:tgtEl>
                                          <p:spTgt spid="1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6">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D9B85A8-8726-49C2-8D20-1AE5D46BA48D}"/>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80CF9737-E483-4F41-8C89-8FE2AECEE969}"/>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F237B516-5807-4CC9-9F39-723B29315CFD}"/>
              </a:ext>
            </a:extLst>
          </p:cNvPr>
          <p:cNvSpPr>
            <a:spLocks noChangeArrowheads="1"/>
          </p:cNvSpPr>
          <p:nvPr/>
        </p:nvSpPr>
        <p:spPr bwMode="auto">
          <a:xfrm>
            <a:off x="188913" y="1025525"/>
            <a:ext cx="10929937"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r>
              <a:rPr lang="ru-RU" altLang="ru-RU" sz="7200" b="1">
                <a:solidFill>
                  <a:srgbClr val="0070C0"/>
                </a:solidFill>
                <a:latin typeface="Times New Roman" panose="02020603050405020304" pitchFamily="18" charset="0"/>
                <a:cs typeface="Times New Roman" panose="02020603050405020304" pitchFamily="18" charset="0"/>
              </a:rPr>
              <a:t>В 2020 году все меры социальной поддержки          сохранились в полном объёме. </a:t>
            </a:r>
          </a:p>
        </p:txBody>
      </p:sp>
      <p:pic>
        <p:nvPicPr>
          <p:cNvPr id="9" name="Picture 1" descr="C:\Users\Evgendormaster\Pictures\совет ветеранов.png">
            <a:extLst>
              <a:ext uri="{FF2B5EF4-FFF2-40B4-BE49-F238E27FC236}">
                <a16:creationId xmlns:a16="http://schemas.microsoft.com/office/drawing/2014/main" id="{F0D27C97-0960-4BDD-9CC3-7B940E00DC8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AC7FD44C-9CA6-4DAF-A7B4-E529EDE1279D}"/>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61447" name="Рисунок 14">
            <a:extLst>
              <a:ext uri="{FF2B5EF4-FFF2-40B4-BE49-F238E27FC236}">
                <a16:creationId xmlns:a16="http://schemas.microsoft.com/office/drawing/2014/main" id="{AD3712BA-91EF-4625-95D4-A4D87B8504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AF9F38DB-76A9-48A5-BB9A-13746F0F7832}"/>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p:cTn id="7" dur="20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9E068CE-71C4-4771-BF1C-8116BFF67E68}"/>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70787271-AB8A-44B0-9287-F6BF804B6E2B}"/>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0A7EC06A-4AE5-4ADF-B9A2-6DCDBF80BFE9}"/>
              </a:ext>
            </a:extLst>
          </p:cNvPr>
          <p:cNvSpPr>
            <a:spLocks noChangeArrowheads="1"/>
          </p:cNvSpPr>
          <p:nvPr/>
        </p:nvSpPr>
        <p:spPr bwMode="auto">
          <a:xfrm>
            <a:off x="188913" y="525463"/>
            <a:ext cx="10690225"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3600" b="1">
                <a:solidFill>
                  <a:srgbClr val="0070C0"/>
                </a:solidFill>
                <a:latin typeface="Times New Roman" panose="02020603050405020304" pitchFamily="18" charset="0"/>
                <a:cs typeface="Times New Roman" panose="02020603050405020304" pitchFamily="18" charset="0"/>
              </a:rPr>
              <a:t>     </a:t>
            </a:r>
          </a:p>
          <a:p>
            <a:pPr algn="ctr" eaLnBrk="1" hangingPunct="1"/>
            <a:r>
              <a:rPr lang="ru-RU" altLang="ru-RU" sz="3600" b="1">
                <a:solidFill>
                  <a:srgbClr val="0070C0"/>
                </a:solidFill>
                <a:latin typeface="Times New Roman" panose="02020603050405020304" pitchFamily="18" charset="0"/>
                <a:cs typeface="Times New Roman" panose="02020603050405020304" pitchFamily="18" charset="0"/>
              </a:rPr>
              <a:t>На социальном обслуживании в городе находятся </a:t>
            </a:r>
          </a:p>
          <a:p>
            <a:pPr algn="ctr" eaLnBrk="1" hangingPunct="1"/>
            <a:r>
              <a:rPr lang="ru-RU" altLang="ru-RU" sz="5400" b="1">
                <a:solidFill>
                  <a:srgbClr val="0070C0"/>
                </a:solidFill>
                <a:latin typeface="Times New Roman" panose="02020603050405020304" pitchFamily="18" charset="0"/>
                <a:cs typeface="Times New Roman" panose="02020603050405020304" pitchFamily="18" charset="0"/>
              </a:rPr>
              <a:t> 4411 ветеранов, </a:t>
            </a:r>
            <a:r>
              <a:rPr lang="ru-RU" altLang="ru-RU" sz="3600" b="1">
                <a:solidFill>
                  <a:srgbClr val="0070C0"/>
                </a:solidFill>
                <a:latin typeface="Times New Roman" panose="02020603050405020304" pitchFamily="18" charset="0"/>
                <a:cs typeface="Times New Roman" panose="02020603050405020304" pitchFamily="18" charset="0"/>
              </a:rPr>
              <a:t> </a:t>
            </a:r>
            <a:r>
              <a:rPr lang="ru-RU" altLang="ru-RU" sz="3600" b="1" i="1">
                <a:solidFill>
                  <a:srgbClr val="0070C0"/>
                </a:solidFill>
                <a:latin typeface="Times New Roman" panose="02020603050405020304" pitchFamily="18" charset="0"/>
                <a:cs typeface="Times New Roman" panose="02020603050405020304" pitchFamily="18" charset="0"/>
              </a:rPr>
              <a:t>из них </a:t>
            </a:r>
            <a:r>
              <a:rPr lang="ru-RU" altLang="ru-RU" sz="3600" b="1">
                <a:solidFill>
                  <a:srgbClr val="0070C0"/>
                </a:solidFill>
                <a:latin typeface="Times New Roman" panose="02020603050405020304" pitchFamily="18" charset="0"/>
                <a:cs typeface="Times New Roman" panose="02020603050405020304" pitchFamily="18" charset="0"/>
              </a:rPr>
              <a:t>– </a:t>
            </a:r>
            <a:r>
              <a:rPr lang="ru-RU" altLang="ru-RU" sz="5400" b="1">
                <a:solidFill>
                  <a:srgbClr val="0070C0"/>
                </a:solidFill>
                <a:latin typeface="Times New Roman" panose="02020603050405020304" pitchFamily="18" charset="0"/>
                <a:cs typeface="Times New Roman" panose="02020603050405020304" pitchFamily="18" charset="0"/>
              </a:rPr>
              <a:t>746 </a:t>
            </a:r>
            <a:r>
              <a:rPr lang="ru-RU" altLang="ru-RU" sz="3600" b="1">
                <a:solidFill>
                  <a:srgbClr val="0070C0"/>
                </a:solidFill>
                <a:latin typeface="Times New Roman" panose="02020603050405020304" pitchFamily="18" charset="0"/>
                <a:cs typeface="Times New Roman" panose="02020603050405020304" pitchFamily="18" charset="0"/>
              </a:rPr>
              <a:t>ветеранов  Великой Отечественной  войны, являются получателями социальных услуг на дому.  </a:t>
            </a:r>
          </a:p>
          <a:p>
            <a:pPr algn="ctr" eaLnBrk="1" hangingPunct="1"/>
            <a:r>
              <a:rPr lang="ru-RU" altLang="ru-RU" sz="3600" b="1">
                <a:solidFill>
                  <a:srgbClr val="0070C0"/>
                </a:solidFill>
                <a:latin typeface="Times New Roman" panose="02020603050405020304" pitchFamily="18" charset="0"/>
                <a:cs typeface="Times New Roman" panose="02020603050405020304" pitchFamily="18" charset="0"/>
              </a:rPr>
              <a:t>       Ежегодно ветеранам оказываются около </a:t>
            </a:r>
          </a:p>
          <a:p>
            <a:pPr algn="ctr" eaLnBrk="1" hangingPunct="1"/>
            <a:r>
              <a:rPr lang="ru-RU" altLang="ru-RU" sz="5400" b="1">
                <a:solidFill>
                  <a:srgbClr val="0070C0"/>
                </a:solidFill>
                <a:latin typeface="Times New Roman" panose="02020603050405020304" pitchFamily="18" charset="0"/>
                <a:cs typeface="Times New Roman" panose="02020603050405020304" pitchFamily="18" charset="0"/>
              </a:rPr>
              <a:t>  2 238 000 </a:t>
            </a:r>
            <a:r>
              <a:rPr lang="ru-RU" altLang="ru-RU" sz="4800" b="1">
                <a:solidFill>
                  <a:srgbClr val="0070C0"/>
                </a:solidFill>
                <a:latin typeface="Times New Roman" panose="02020603050405020304" pitchFamily="18" charset="0"/>
                <a:cs typeface="Times New Roman" panose="02020603050405020304" pitchFamily="18" charset="0"/>
              </a:rPr>
              <a:t>услуг</a:t>
            </a:r>
            <a:r>
              <a:rPr lang="ru-RU" altLang="ru-RU" sz="3600" b="1">
                <a:solidFill>
                  <a:srgbClr val="0070C0"/>
                </a:solidFill>
                <a:latin typeface="Times New Roman" panose="02020603050405020304" pitchFamily="18" charset="0"/>
                <a:cs typeface="Times New Roman" panose="02020603050405020304" pitchFamily="18" charset="0"/>
              </a:rPr>
              <a:t>,  </a:t>
            </a:r>
            <a:r>
              <a:rPr lang="ru-RU" altLang="ru-RU" sz="5400" b="1">
                <a:solidFill>
                  <a:srgbClr val="0070C0"/>
                </a:solidFill>
                <a:latin typeface="Times New Roman" panose="02020603050405020304" pitchFamily="18" charset="0"/>
                <a:cs typeface="Times New Roman" panose="02020603050405020304" pitchFamily="18" charset="0"/>
              </a:rPr>
              <a:t>450 000 </a:t>
            </a:r>
            <a:r>
              <a:rPr lang="ru-RU" altLang="ru-RU" sz="3600" b="1" i="1">
                <a:solidFill>
                  <a:srgbClr val="0070C0"/>
                </a:solidFill>
                <a:latin typeface="Times New Roman" panose="02020603050405020304" pitchFamily="18" charset="0"/>
                <a:cs typeface="Times New Roman" panose="02020603050405020304" pitchFamily="18" charset="0"/>
              </a:rPr>
              <a:t>из них </a:t>
            </a:r>
            <a:r>
              <a:rPr lang="ru-RU" altLang="ru-RU" sz="3600" b="1">
                <a:solidFill>
                  <a:srgbClr val="0070C0"/>
                </a:solidFill>
                <a:latin typeface="Times New Roman" panose="02020603050405020304" pitchFamily="18" charset="0"/>
                <a:cs typeface="Times New Roman" panose="02020603050405020304" pitchFamily="18" charset="0"/>
              </a:rPr>
              <a:t>ветеранам Великой Отечественной войны.</a:t>
            </a:r>
            <a:endParaRPr lang="ru-RU" altLang="ru-RU" sz="5400" b="1">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b="1">
                <a:solidFill>
                  <a:srgbClr val="0070C0"/>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0070C0"/>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0A641EB6-3CD4-4F53-A06F-27547B004BB5}"/>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699E41C6-21C7-433F-AC39-2EAE89AABBCF}"/>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63495" name="Рисунок 14">
            <a:extLst>
              <a:ext uri="{FF2B5EF4-FFF2-40B4-BE49-F238E27FC236}">
                <a16:creationId xmlns:a16="http://schemas.microsoft.com/office/drawing/2014/main" id="{7CC67D9B-5D3D-4F24-9C05-4C4A631FED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A8895A78-4F88-4445-A03B-B945AB1698C5}"/>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6">
                                            <p:txEl>
                                              <p:pRg st="1" end="1"/>
                                            </p:txEl>
                                          </p:spTgt>
                                        </p:tgtEl>
                                        <p:attrNameLst>
                                          <p:attrName>style.visibility</p:attrName>
                                        </p:attrNameLst>
                                      </p:cBhvr>
                                      <p:to>
                                        <p:strVal val="visible"/>
                                      </p:to>
                                    </p:set>
                                    <p:anim calcmode="lin" valueType="num">
                                      <p:cBhvr>
                                        <p:cTn id="7" dur="1000" fill="hold"/>
                                        <p:tgtEl>
                                          <p:spTgt spid="16">
                                            <p:txEl>
                                              <p:pRg st="1" end="1"/>
                                            </p:txEl>
                                          </p:spTgt>
                                        </p:tgtEl>
                                        <p:attrNameLst>
                                          <p:attrName>ppt_w</p:attrName>
                                        </p:attrNameLst>
                                      </p:cBhvr>
                                      <p:tavLst>
                                        <p:tav tm="0">
                                          <p:val>
                                            <p:strVal val="#ppt_w+.3"/>
                                          </p:val>
                                        </p:tav>
                                        <p:tav tm="100000">
                                          <p:val>
                                            <p:strVal val="#ppt_w"/>
                                          </p:val>
                                        </p:tav>
                                      </p:tavLst>
                                    </p:anim>
                                    <p:anim calcmode="lin" valueType="num">
                                      <p:cBhvr>
                                        <p:cTn id="8" dur="1000" fill="hold"/>
                                        <p:tgtEl>
                                          <p:spTgt spid="16">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16">
                                            <p:txEl>
                                              <p:pRg st="1" end="1"/>
                                            </p:txEl>
                                          </p:spTgt>
                                        </p:tgtEl>
                                      </p:cBhvr>
                                    </p:animEffect>
                                  </p:childTnLst>
                                </p:cTn>
                              </p:par>
                            </p:childTnLst>
                          </p:cTn>
                        </p:par>
                        <p:par>
                          <p:cTn id="10" fill="hold" nodeType="afterGroup">
                            <p:stCondLst>
                              <p:cond delay="1000"/>
                            </p:stCondLst>
                            <p:childTnLst>
                              <p:par>
                                <p:cTn id="11" presetID="27" presetClass="entr" presetSubtype="0" fill="hold" nodeType="afterEffect">
                                  <p:stCondLst>
                                    <p:cond delay="0"/>
                                  </p:stCondLst>
                                  <p:iterate type="lt">
                                    <p:tmPct val="50000"/>
                                  </p:iterate>
                                  <p:childTnLst>
                                    <p:set>
                                      <p:cBhvr>
                                        <p:cTn id="12" dur="1" fill="hold">
                                          <p:stCondLst>
                                            <p:cond delay="0"/>
                                          </p:stCondLst>
                                        </p:cTn>
                                        <p:tgtEl>
                                          <p:spTgt spid="16">
                                            <p:txEl>
                                              <p:pRg st="2" end="2"/>
                                            </p:txEl>
                                          </p:spTgt>
                                        </p:tgtEl>
                                        <p:attrNameLst>
                                          <p:attrName>style.visibility</p:attrName>
                                        </p:attrNameLst>
                                      </p:cBhvr>
                                      <p:to>
                                        <p:strVal val="visible"/>
                                      </p:to>
                                    </p:set>
                                    <p:anim calcmode="discrete" valueType="clr">
                                      <p:cBhvr override="childStyle">
                                        <p:cTn id="13" dur="80"/>
                                        <p:tgtEl>
                                          <p:spTgt spid="1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6">
                                            <p:txEl>
                                              <p:pRg st="2" end="2"/>
                                            </p:txEl>
                                          </p:spTgt>
                                        </p:tgtEl>
                                        <p:attrNameLst>
                                          <p:attrName>fillcolor</p:attrName>
                                        </p:attrNameLst>
                                      </p:cBhvr>
                                      <p:tavLst>
                                        <p:tav tm="0">
                                          <p:val>
                                            <p:clrVal>
                                              <a:schemeClr val="accent2"/>
                                            </p:clrVal>
                                          </p:val>
                                        </p:tav>
                                        <p:tav tm="50000">
                                          <p:val>
                                            <p:clrVal>
                                              <a:schemeClr val="hlink"/>
                                            </p:clrVal>
                                          </p:val>
                                        </p:tav>
                                      </p:tavLst>
                                    </p:anim>
                                    <p:set>
                                      <p:cBhvr>
                                        <p:cTn id="15" dur="80"/>
                                        <p:tgtEl>
                                          <p:spTgt spid="16">
                                            <p:txEl>
                                              <p:pRg st="2" end="2"/>
                                            </p:txEl>
                                          </p:spTgt>
                                        </p:tgtEl>
                                        <p:attrNameLst>
                                          <p:attrName>fill.type</p:attrName>
                                        </p:attrNameLst>
                                      </p:cBhvr>
                                      <p:to>
                                        <p:strVal val="solid"/>
                                      </p:to>
                                    </p:set>
                                  </p:childTnLst>
                                </p:cTn>
                              </p:par>
                            </p:childTnLst>
                          </p:cTn>
                        </p:par>
                        <p:par>
                          <p:cTn id="16" fill="hold" nodeType="afterGroup">
                            <p:stCondLst>
                              <p:cond delay="5040"/>
                            </p:stCondLst>
                            <p:childTnLst>
                              <p:par>
                                <p:cTn id="17" presetID="50" presetClass="entr" presetSubtype="0" decel="100000" fill="hold" nodeType="afterEffect">
                                  <p:stCondLst>
                                    <p:cond delay="0"/>
                                  </p:stCondLst>
                                  <p:childTnLst>
                                    <p:set>
                                      <p:cBhvr>
                                        <p:cTn id="18" dur="1" fill="hold">
                                          <p:stCondLst>
                                            <p:cond delay="0"/>
                                          </p:stCondLst>
                                        </p:cTn>
                                        <p:tgtEl>
                                          <p:spTgt spid="16">
                                            <p:txEl>
                                              <p:pRg st="3" end="3"/>
                                            </p:txEl>
                                          </p:spTgt>
                                        </p:tgtEl>
                                        <p:attrNameLst>
                                          <p:attrName>style.visibility</p:attrName>
                                        </p:attrNameLst>
                                      </p:cBhvr>
                                      <p:to>
                                        <p:strVal val="visible"/>
                                      </p:to>
                                    </p:set>
                                    <p:anim calcmode="lin" valueType="num">
                                      <p:cBhvr>
                                        <p:cTn id="19" dur="1000" fill="hold"/>
                                        <p:tgtEl>
                                          <p:spTgt spid="16">
                                            <p:txEl>
                                              <p:pRg st="3" end="3"/>
                                            </p:txEl>
                                          </p:spTgt>
                                        </p:tgtEl>
                                        <p:attrNameLst>
                                          <p:attrName>ppt_w</p:attrName>
                                        </p:attrNameLst>
                                      </p:cBhvr>
                                      <p:tavLst>
                                        <p:tav tm="0">
                                          <p:val>
                                            <p:strVal val="#ppt_w+.3"/>
                                          </p:val>
                                        </p:tav>
                                        <p:tav tm="100000">
                                          <p:val>
                                            <p:strVal val="#ppt_w"/>
                                          </p:val>
                                        </p:tav>
                                      </p:tavLst>
                                    </p:anim>
                                    <p:anim calcmode="lin" valueType="num">
                                      <p:cBhvr>
                                        <p:cTn id="20" dur="1000" fill="hold"/>
                                        <p:tgtEl>
                                          <p:spTgt spid="16">
                                            <p:txEl>
                                              <p:pRg st="3" end="3"/>
                                            </p:txEl>
                                          </p:spTgt>
                                        </p:tgtEl>
                                        <p:attrNameLst>
                                          <p:attrName>ppt_h</p:attrName>
                                        </p:attrNameLst>
                                      </p:cBhvr>
                                      <p:tavLst>
                                        <p:tav tm="0">
                                          <p:val>
                                            <p:strVal val="#ppt_h"/>
                                          </p:val>
                                        </p:tav>
                                        <p:tav tm="100000">
                                          <p:val>
                                            <p:strVal val="#ppt_h"/>
                                          </p:val>
                                        </p:tav>
                                      </p:tavLst>
                                    </p:anim>
                                    <p:animEffect transition="in" filter="fade">
                                      <p:cBhvr>
                                        <p:cTn id="21" dur="1000"/>
                                        <p:tgtEl>
                                          <p:spTgt spid="16">
                                            <p:txEl>
                                              <p:pRg st="3" end="3"/>
                                            </p:txEl>
                                          </p:spTgt>
                                        </p:tgtEl>
                                      </p:cBhvr>
                                    </p:animEffect>
                                  </p:childTnLst>
                                </p:cTn>
                              </p:par>
                            </p:childTnLst>
                          </p:cTn>
                        </p:par>
                        <p:par>
                          <p:cTn id="22" fill="hold" nodeType="afterGroup">
                            <p:stCondLst>
                              <p:cond delay="6040"/>
                            </p:stCondLst>
                            <p:childTnLst>
                              <p:par>
                                <p:cTn id="23" presetID="27" presetClass="entr" presetSubtype="0" fill="hold" nodeType="afterEffect">
                                  <p:stCondLst>
                                    <p:cond delay="0"/>
                                  </p:stCondLst>
                                  <p:iterate type="lt">
                                    <p:tmPct val="50000"/>
                                  </p:iterate>
                                  <p:childTnLst>
                                    <p:set>
                                      <p:cBhvr>
                                        <p:cTn id="24" dur="1" fill="hold">
                                          <p:stCondLst>
                                            <p:cond delay="0"/>
                                          </p:stCondLst>
                                        </p:cTn>
                                        <p:tgtEl>
                                          <p:spTgt spid="16">
                                            <p:txEl>
                                              <p:pRg st="4" end="4"/>
                                            </p:txEl>
                                          </p:spTgt>
                                        </p:tgtEl>
                                        <p:attrNameLst>
                                          <p:attrName>style.visibility</p:attrName>
                                        </p:attrNameLst>
                                      </p:cBhvr>
                                      <p:to>
                                        <p:strVal val="visible"/>
                                      </p:to>
                                    </p:set>
                                    <p:anim calcmode="discrete" valueType="clr">
                                      <p:cBhvr override="childStyle">
                                        <p:cTn id="25" dur="80"/>
                                        <p:tgtEl>
                                          <p:spTgt spid="16">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16">
                                            <p:txEl>
                                              <p:pRg st="4" end="4"/>
                                            </p:txEl>
                                          </p:spTgt>
                                        </p:tgtEl>
                                        <p:attrNameLst>
                                          <p:attrName>fillcolor</p:attrName>
                                        </p:attrNameLst>
                                      </p:cBhvr>
                                      <p:tavLst>
                                        <p:tav tm="0">
                                          <p:val>
                                            <p:clrVal>
                                              <a:schemeClr val="accent2"/>
                                            </p:clrVal>
                                          </p:val>
                                        </p:tav>
                                        <p:tav tm="50000">
                                          <p:val>
                                            <p:clrVal>
                                              <a:schemeClr val="hlink"/>
                                            </p:clrVal>
                                          </p:val>
                                        </p:tav>
                                      </p:tavLst>
                                    </p:anim>
                                    <p:set>
                                      <p:cBhvr>
                                        <p:cTn id="27" dur="80"/>
                                        <p:tgtEl>
                                          <p:spTgt spid="16">
                                            <p:txEl>
                                              <p:pRg st="4" end="4"/>
                                            </p:txEl>
                                          </p:spTgt>
                                        </p:tgtEl>
                                        <p:attrNameLst>
                                          <p:attrName>fill.type</p:attrName>
                                        </p:attrNameLst>
                                      </p:cBhvr>
                                      <p:to>
                                        <p:strVal val="solid"/>
                                      </p:to>
                                    </p:set>
                                  </p:childTnLst>
                                </p:cTn>
                              </p:par>
                            </p:childTnLst>
                          </p:cTn>
                        </p:par>
                        <p:par>
                          <p:cTn id="28" fill="hold" nodeType="afterGroup">
                            <p:stCondLst>
                              <p:cond delay="8440"/>
                            </p:stCondLst>
                            <p:childTnLst>
                              <p:par>
                                <p:cTn id="29" presetID="50" presetClass="entr" presetSubtype="0" decel="100000" fill="hold" nodeType="afterEffect">
                                  <p:stCondLst>
                                    <p:cond delay="0"/>
                                  </p:stCondLst>
                                  <p:childTnLst>
                                    <p:set>
                                      <p:cBhvr>
                                        <p:cTn id="30" dur="1" fill="hold">
                                          <p:stCondLst>
                                            <p:cond delay="0"/>
                                          </p:stCondLst>
                                        </p:cTn>
                                        <p:tgtEl>
                                          <p:spTgt spid="16">
                                            <p:txEl>
                                              <p:pRg st="5" end="5"/>
                                            </p:txEl>
                                          </p:spTgt>
                                        </p:tgtEl>
                                        <p:attrNameLst>
                                          <p:attrName>style.visibility</p:attrName>
                                        </p:attrNameLst>
                                      </p:cBhvr>
                                      <p:to>
                                        <p:strVal val="visible"/>
                                      </p:to>
                                    </p:set>
                                    <p:anim calcmode="lin" valueType="num">
                                      <p:cBhvr>
                                        <p:cTn id="31" dur="1000" fill="hold"/>
                                        <p:tgtEl>
                                          <p:spTgt spid="16">
                                            <p:txEl>
                                              <p:pRg st="5" end="5"/>
                                            </p:txEl>
                                          </p:spTgt>
                                        </p:tgtEl>
                                        <p:attrNameLst>
                                          <p:attrName>ppt_w</p:attrName>
                                        </p:attrNameLst>
                                      </p:cBhvr>
                                      <p:tavLst>
                                        <p:tav tm="0">
                                          <p:val>
                                            <p:strVal val="#ppt_w+.3"/>
                                          </p:val>
                                        </p:tav>
                                        <p:tav tm="100000">
                                          <p:val>
                                            <p:strVal val="#ppt_w"/>
                                          </p:val>
                                        </p:tav>
                                      </p:tavLst>
                                    </p:anim>
                                    <p:anim calcmode="lin" valueType="num">
                                      <p:cBhvr>
                                        <p:cTn id="32" dur="1000" fill="hold"/>
                                        <p:tgtEl>
                                          <p:spTgt spid="16">
                                            <p:txEl>
                                              <p:pRg st="5" end="5"/>
                                            </p:txEl>
                                          </p:spTgt>
                                        </p:tgtEl>
                                        <p:attrNameLst>
                                          <p:attrName>ppt_h</p:attrName>
                                        </p:attrNameLst>
                                      </p:cBhvr>
                                      <p:tavLst>
                                        <p:tav tm="0">
                                          <p:val>
                                            <p:strVal val="#ppt_h"/>
                                          </p:val>
                                        </p:tav>
                                        <p:tav tm="100000">
                                          <p:val>
                                            <p:strVal val="#ppt_h"/>
                                          </p:val>
                                        </p:tav>
                                      </p:tavLst>
                                    </p:anim>
                                    <p:animEffect transition="in" filter="fade">
                                      <p:cBhvr>
                                        <p:cTn id="33" dur="1000"/>
                                        <p:tgtEl>
                                          <p:spTgt spid="1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9079D72-48BF-4036-973A-F8D7E9DACFC4}"/>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9F0B1539-C0C8-4A33-8F85-A18D9438D5FF}"/>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65540" name="Прямоугольник 15">
            <a:extLst>
              <a:ext uri="{FF2B5EF4-FFF2-40B4-BE49-F238E27FC236}">
                <a16:creationId xmlns:a16="http://schemas.microsoft.com/office/drawing/2014/main" id="{89C918D0-2A36-4EBB-B63C-5ACF6F02876F}"/>
              </a:ext>
            </a:extLst>
          </p:cNvPr>
          <p:cNvSpPr>
            <a:spLocks noChangeArrowheads="1"/>
          </p:cNvSpPr>
          <p:nvPr/>
        </p:nvSpPr>
        <p:spPr bwMode="auto">
          <a:xfrm>
            <a:off x="188913" y="1025525"/>
            <a:ext cx="11072812"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sp>
        <p:nvSpPr>
          <p:cNvPr id="12" name="Прямоугольник 11">
            <a:extLst>
              <a:ext uri="{FF2B5EF4-FFF2-40B4-BE49-F238E27FC236}">
                <a16:creationId xmlns:a16="http://schemas.microsoft.com/office/drawing/2014/main" id="{198149EE-0A4A-4D37-A8B8-A3A3EA4D2202}"/>
              </a:ext>
            </a:extLst>
          </p:cNvPr>
          <p:cNvSpPr>
            <a:spLocks noChangeArrowheads="1"/>
          </p:cNvSpPr>
          <p:nvPr/>
        </p:nvSpPr>
        <p:spPr bwMode="auto">
          <a:xfrm>
            <a:off x="331788" y="1168400"/>
            <a:ext cx="10144125"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000" b="1">
                <a:solidFill>
                  <a:srgbClr val="0070C0"/>
                </a:solidFill>
                <a:latin typeface="Times New Roman" panose="02020603050405020304" pitchFamily="18" charset="0"/>
                <a:cs typeface="Times New Roman" panose="02020603050405020304" pitchFamily="18" charset="0"/>
              </a:rPr>
              <a:t> Работают «школы ухода» для родственников и лиц, осуществляющих уход за тяжелобольными людьми.        Обучение в школах прошли </a:t>
            </a:r>
            <a:r>
              <a:rPr lang="ru-RU" altLang="ru-RU" sz="6000" b="1">
                <a:solidFill>
                  <a:srgbClr val="0070C0"/>
                </a:solidFill>
                <a:latin typeface="Times New Roman" panose="02020603050405020304" pitchFamily="18" charset="0"/>
                <a:cs typeface="Times New Roman" panose="02020603050405020304" pitchFamily="18" charset="0"/>
              </a:rPr>
              <a:t>745 чел. </a:t>
            </a:r>
          </a:p>
          <a:p>
            <a:pPr algn="ctr" eaLnBrk="1" hangingPunct="1"/>
            <a:r>
              <a:rPr lang="ru-RU" altLang="ru-RU" sz="4000" b="1">
                <a:solidFill>
                  <a:srgbClr val="0070C0"/>
                </a:solidFill>
                <a:latin typeface="Times New Roman" panose="02020603050405020304" pitchFamily="18" charset="0"/>
                <a:cs typeface="Times New Roman" panose="02020603050405020304" pitchFamily="18" charset="0"/>
              </a:rPr>
              <a:t> В городе действуют   </a:t>
            </a:r>
            <a:r>
              <a:rPr lang="ru-RU" altLang="ru-RU" sz="5400" b="1">
                <a:solidFill>
                  <a:srgbClr val="0070C0"/>
                </a:solidFill>
                <a:latin typeface="Times New Roman" panose="02020603050405020304" pitchFamily="18" charset="0"/>
                <a:cs typeface="Times New Roman" panose="02020603050405020304" pitchFamily="18" charset="0"/>
              </a:rPr>
              <a:t>54</a:t>
            </a:r>
            <a:r>
              <a:rPr lang="ru-RU" altLang="ru-RU" sz="4000" b="1">
                <a:solidFill>
                  <a:srgbClr val="0070C0"/>
                </a:solidFill>
                <a:latin typeface="Times New Roman" panose="02020603050405020304" pitchFamily="18" charset="0"/>
                <a:cs typeface="Times New Roman" panose="02020603050405020304" pitchFamily="18" charset="0"/>
              </a:rPr>
              <a:t> договора пожизненной ренты.</a:t>
            </a:r>
          </a:p>
          <a:p>
            <a:pPr algn="ctr" eaLnBrk="1" hangingPunct="1"/>
            <a:r>
              <a:rPr lang="ru-RU" altLang="ru-RU" sz="4000" b="1">
                <a:solidFill>
                  <a:srgbClr val="0070C0"/>
                </a:solidFill>
                <a:latin typeface="Times New Roman" panose="02020603050405020304" pitchFamily="18" charset="0"/>
                <a:cs typeface="Times New Roman" panose="02020603050405020304" pitchFamily="18" charset="0"/>
              </a:rPr>
              <a:t>  </a:t>
            </a:r>
            <a:endParaRPr lang="ru-RU" altLang="ru-RU" sz="4000" b="1">
              <a:solidFill>
                <a:srgbClr val="0070C0"/>
              </a:solidFill>
            </a:endParaRPr>
          </a:p>
        </p:txBody>
      </p:sp>
      <p:pic>
        <p:nvPicPr>
          <p:cNvPr id="10" name="Picture 1" descr="C:\Users\Evgendormaster\Pictures\совет ветеранов.png">
            <a:extLst>
              <a:ext uri="{FF2B5EF4-FFF2-40B4-BE49-F238E27FC236}">
                <a16:creationId xmlns:a16="http://schemas.microsoft.com/office/drawing/2014/main" id="{C86449DE-1132-4938-B82A-295BC5B18F4E}"/>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F037B573-634F-4165-AC13-2712E39F5371}"/>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65544" name="Рисунок 14">
            <a:extLst>
              <a:ext uri="{FF2B5EF4-FFF2-40B4-BE49-F238E27FC236}">
                <a16:creationId xmlns:a16="http://schemas.microsoft.com/office/drawing/2014/main" id="{E4217B66-2CD0-4BF4-8D17-FDD06F47D4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Рисунок 19">
            <a:extLst>
              <a:ext uri="{FF2B5EF4-FFF2-40B4-BE49-F238E27FC236}">
                <a16:creationId xmlns:a16="http://schemas.microsoft.com/office/drawing/2014/main" id="{43D5A1ED-43FD-4E5C-981F-D9FE5B70935E}"/>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2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12">
                                            <p:txEl>
                                              <p:pRg st="0" end="0"/>
                                            </p:txEl>
                                          </p:spTgt>
                                        </p:tgtEl>
                                        <p:attrNameLst>
                                          <p:attrName>style.visibility</p:attrName>
                                        </p:attrNameLst>
                                      </p:cBhvr>
                                      <p:to>
                                        <p:strVal val="visible"/>
                                      </p:to>
                                    </p:set>
                                    <p:anim calcmode="discrete" valueType="clr">
                                      <p:cBhvr override="childStyle">
                                        <p:cTn id="7" dur="80"/>
                                        <p:tgtEl>
                                          <p:spTgt spid="1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2">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2">
                                            <p:txEl>
                                              <p:pRg st="0" end="0"/>
                                            </p:txEl>
                                          </p:spTgt>
                                        </p:tgtEl>
                                        <p:attrNameLst>
                                          <p:attrName>fill.type</p:attrName>
                                        </p:attrNameLst>
                                      </p:cBhvr>
                                      <p:to>
                                        <p:strVal val="solid"/>
                                      </p:to>
                                    </p:set>
                                  </p:childTnLst>
                                </p:cTn>
                              </p:par>
                            </p:childTnLst>
                          </p:cTn>
                        </p:par>
                        <p:par>
                          <p:cTn id="10" fill="hold" nodeType="afterGroup">
                            <p:stCondLst>
                              <p:cond delay="4440"/>
                            </p:stCondLst>
                            <p:childTnLst>
                              <p:par>
                                <p:cTn id="11" presetID="55" presetClass="entr" presetSubtype="0" fill="hold" nodeType="after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p:cTn id="13" dur="1000" fill="hold"/>
                                        <p:tgtEl>
                                          <p:spTgt spid="12">
                                            <p:txEl>
                                              <p:pRg st="1" end="1"/>
                                            </p:txEl>
                                          </p:spTgt>
                                        </p:tgtEl>
                                        <p:attrNameLst>
                                          <p:attrName>ppt_w</p:attrName>
                                        </p:attrNameLst>
                                      </p:cBhvr>
                                      <p:tavLst>
                                        <p:tav tm="0">
                                          <p:val>
                                            <p:strVal val="#ppt_w*0.70"/>
                                          </p:val>
                                        </p:tav>
                                        <p:tav tm="100000">
                                          <p:val>
                                            <p:strVal val="#ppt_w"/>
                                          </p:val>
                                        </p:tav>
                                      </p:tavLst>
                                    </p:anim>
                                    <p:anim calcmode="lin" valueType="num">
                                      <p:cBhvr>
                                        <p:cTn id="14" dur="1000" fill="hold"/>
                                        <p:tgtEl>
                                          <p:spTgt spid="12">
                                            <p:txEl>
                                              <p:pRg st="1" end="1"/>
                                            </p:txEl>
                                          </p:spTgt>
                                        </p:tgtEl>
                                        <p:attrNameLst>
                                          <p:attrName>ppt_h</p:attrName>
                                        </p:attrNameLst>
                                      </p:cBhvr>
                                      <p:tavLst>
                                        <p:tav tm="0">
                                          <p:val>
                                            <p:strVal val="#ppt_h"/>
                                          </p:val>
                                        </p:tav>
                                        <p:tav tm="100000">
                                          <p:val>
                                            <p:strVal val="#ppt_h"/>
                                          </p:val>
                                        </p:tav>
                                      </p:tavLst>
                                    </p:anim>
                                    <p:animEffect transition="in" filter="fade">
                                      <p:cBhvr>
                                        <p:cTn id="15" dur="10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D3264EC-2CFF-4629-AEFD-9CB3F9060277}"/>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691464E9-DA5B-41B1-B650-02DA157E4E96}"/>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66564" name="Прямоугольник 15">
            <a:extLst>
              <a:ext uri="{FF2B5EF4-FFF2-40B4-BE49-F238E27FC236}">
                <a16:creationId xmlns:a16="http://schemas.microsoft.com/office/drawing/2014/main" id="{7A5D36E3-60C7-4035-8403-EDF890BFDF84}"/>
              </a:ext>
            </a:extLst>
          </p:cNvPr>
          <p:cNvSpPr>
            <a:spLocks noChangeArrowheads="1"/>
          </p:cNvSpPr>
          <p:nvPr/>
        </p:nvSpPr>
        <p:spPr bwMode="auto">
          <a:xfrm>
            <a:off x="188913" y="1025525"/>
            <a:ext cx="11072812"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sp>
        <p:nvSpPr>
          <p:cNvPr id="12" name="Прямоугольник 11">
            <a:extLst>
              <a:ext uri="{FF2B5EF4-FFF2-40B4-BE49-F238E27FC236}">
                <a16:creationId xmlns:a16="http://schemas.microsoft.com/office/drawing/2014/main" id="{3D999E9E-AF91-47E8-86B1-66526482EEC4}"/>
              </a:ext>
            </a:extLst>
          </p:cNvPr>
          <p:cNvSpPr>
            <a:spLocks noChangeArrowheads="1"/>
          </p:cNvSpPr>
          <p:nvPr/>
        </p:nvSpPr>
        <p:spPr bwMode="auto">
          <a:xfrm>
            <a:off x="403225" y="454025"/>
            <a:ext cx="10144125"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endParaRPr lang="ru-RU" altLang="ru-RU" sz="4000" b="1">
              <a:solidFill>
                <a:srgbClr val="0070C0"/>
              </a:solidFill>
              <a:latin typeface="Times New Roman" panose="02020603050405020304" pitchFamily="18" charset="0"/>
              <a:cs typeface="Times New Roman" panose="02020603050405020304" pitchFamily="18" charset="0"/>
            </a:endParaRPr>
          </a:p>
          <a:p>
            <a:pPr algn="ctr" eaLnBrk="1" hangingPunct="1"/>
            <a:r>
              <a:rPr lang="ru-RU" altLang="ru-RU" sz="5400" b="1">
                <a:solidFill>
                  <a:srgbClr val="0070C0"/>
                </a:solidFill>
                <a:latin typeface="Times New Roman" panose="02020603050405020304" pitchFamily="18" charset="0"/>
                <a:cs typeface="Times New Roman" panose="02020603050405020304" pitchFamily="18" charset="0"/>
              </a:rPr>
              <a:t> Проведён мониторинг   социально-экономического   положения </a:t>
            </a:r>
          </a:p>
          <a:p>
            <a:pPr algn="ctr" eaLnBrk="1" hangingPunct="1"/>
            <a:r>
              <a:rPr lang="ru-RU" altLang="ru-RU" sz="6600" b="1">
                <a:solidFill>
                  <a:srgbClr val="0070C0"/>
                </a:solidFill>
                <a:latin typeface="Times New Roman" panose="02020603050405020304" pitchFamily="18" charset="0"/>
                <a:cs typeface="Times New Roman" panose="02020603050405020304" pitchFamily="18" charset="0"/>
              </a:rPr>
              <a:t>2389 </a:t>
            </a:r>
            <a:r>
              <a:rPr lang="ru-RU" altLang="ru-RU" sz="5400" b="1">
                <a:solidFill>
                  <a:srgbClr val="0070C0"/>
                </a:solidFill>
                <a:latin typeface="Times New Roman" panose="02020603050405020304" pitchFamily="18" charset="0"/>
                <a:cs typeface="Times New Roman" panose="02020603050405020304" pitchFamily="18" charset="0"/>
              </a:rPr>
              <a:t>ветеранов Великой Отечественной войны</a:t>
            </a:r>
            <a:r>
              <a:rPr lang="ru-RU" altLang="ru-RU" sz="6600" b="1">
                <a:solidFill>
                  <a:srgbClr val="0070C0"/>
                </a:solidFill>
                <a:latin typeface="Times New Roman" panose="02020603050405020304" pitchFamily="18" charset="0"/>
                <a:cs typeface="Times New Roman" panose="02020603050405020304" pitchFamily="18" charset="0"/>
              </a:rPr>
              <a:t>.</a:t>
            </a:r>
          </a:p>
          <a:p>
            <a:pPr algn="ctr" eaLnBrk="1" hangingPunct="1"/>
            <a:r>
              <a:rPr lang="ru-RU" altLang="ru-RU" sz="6600" b="1">
                <a:solidFill>
                  <a:srgbClr val="0070C0"/>
                </a:solidFill>
                <a:latin typeface="Times New Roman" panose="02020603050405020304" pitchFamily="18" charset="0"/>
                <a:cs typeface="Times New Roman" panose="02020603050405020304" pitchFamily="18" charset="0"/>
              </a:rPr>
              <a:t>  </a:t>
            </a:r>
            <a:endParaRPr lang="ru-RU" altLang="ru-RU" sz="6600" b="1">
              <a:solidFill>
                <a:srgbClr val="0070C0"/>
              </a:solidFill>
            </a:endParaRPr>
          </a:p>
        </p:txBody>
      </p:sp>
      <p:pic>
        <p:nvPicPr>
          <p:cNvPr id="10" name="Picture 1" descr="C:\Users\Evgendormaster\Pictures\совет ветеранов.png">
            <a:extLst>
              <a:ext uri="{FF2B5EF4-FFF2-40B4-BE49-F238E27FC236}">
                <a16:creationId xmlns:a16="http://schemas.microsoft.com/office/drawing/2014/main" id="{C6AD98BD-507A-4094-B6D7-B4ED219309D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5ECBBB57-56D5-41B8-BD0E-3AC5C820B408}"/>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66568" name="Рисунок 14">
            <a:extLst>
              <a:ext uri="{FF2B5EF4-FFF2-40B4-BE49-F238E27FC236}">
                <a16:creationId xmlns:a16="http://schemas.microsoft.com/office/drawing/2014/main" id="{36593FC8-4D60-4E1A-B5C3-BAA6E83E68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Рисунок 19">
            <a:extLst>
              <a:ext uri="{FF2B5EF4-FFF2-40B4-BE49-F238E27FC236}">
                <a16:creationId xmlns:a16="http://schemas.microsoft.com/office/drawing/2014/main" id="{EB955557-2B6A-4DCE-9164-6E566A5FB316}"/>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 calcmode="lin" valueType="num">
                                      <p:cBhvr>
                                        <p:cTn id="7" dur="1000" fill="hold"/>
                                        <p:tgtEl>
                                          <p:spTgt spid="12">
                                            <p:txEl>
                                              <p:pRg st="1" end="1"/>
                                            </p:txEl>
                                          </p:spTgt>
                                        </p:tgtEl>
                                        <p:attrNameLst>
                                          <p:attrName>ppt_w</p:attrName>
                                        </p:attrNameLst>
                                      </p:cBhvr>
                                      <p:tavLst>
                                        <p:tav tm="0">
                                          <p:val>
                                            <p:strVal val="#ppt_w+.3"/>
                                          </p:val>
                                        </p:tav>
                                        <p:tav tm="100000">
                                          <p:val>
                                            <p:strVal val="#ppt_w"/>
                                          </p:val>
                                        </p:tav>
                                      </p:tavLst>
                                    </p:anim>
                                    <p:anim calcmode="lin" valueType="num">
                                      <p:cBhvr>
                                        <p:cTn id="8" dur="1000" fill="hold"/>
                                        <p:tgtEl>
                                          <p:spTgt spid="12">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12">
                                            <p:txEl>
                                              <p:pRg st="1" end="1"/>
                                            </p:txEl>
                                          </p:spTgt>
                                        </p:tgtEl>
                                      </p:cBhvr>
                                    </p:animEffect>
                                  </p:childTnLst>
                                </p:cTn>
                              </p:par>
                            </p:childTnLst>
                          </p:cTn>
                        </p:par>
                        <p:par>
                          <p:cTn id="10" fill="hold" nodeType="afterGroup">
                            <p:stCondLst>
                              <p:cond delay="1000"/>
                            </p:stCondLst>
                            <p:childTnLst>
                              <p:par>
                                <p:cTn id="11" presetID="27" presetClass="entr" presetSubtype="0" fill="hold" nodeType="afterEffect">
                                  <p:stCondLst>
                                    <p:cond delay="0"/>
                                  </p:stCondLst>
                                  <p:iterate type="lt">
                                    <p:tmPct val="50000"/>
                                  </p:iterate>
                                  <p:childTnLst>
                                    <p:set>
                                      <p:cBhvr>
                                        <p:cTn id="12" dur="1" fill="hold">
                                          <p:stCondLst>
                                            <p:cond delay="0"/>
                                          </p:stCondLst>
                                        </p:cTn>
                                        <p:tgtEl>
                                          <p:spTgt spid="12">
                                            <p:txEl>
                                              <p:pRg st="2" end="2"/>
                                            </p:txEl>
                                          </p:spTgt>
                                        </p:tgtEl>
                                        <p:attrNameLst>
                                          <p:attrName>style.visibility</p:attrName>
                                        </p:attrNameLst>
                                      </p:cBhvr>
                                      <p:to>
                                        <p:strVal val="visible"/>
                                      </p:to>
                                    </p:set>
                                    <p:anim calcmode="discrete" valueType="clr">
                                      <p:cBhvr override="childStyle">
                                        <p:cTn id="13" dur="80"/>
                                        <p:tgtEl>
                                          <p:spTgt spid="12">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2">
                                            <p:txEl>
                                              <p:pRg st="2" end="2"/>
                                            </p:txEl>
                                          </p:spTgt>
                                        </p:tgtEl>
                                        <p:attrNameLst>
                                          <p:attrName>fillcolor</p:attrName>
                                        </p:attrNameLst>
                                      </p:cBhvr>
                                      <p:tavLst>
                                        <p:tav tm="0">
                                          <p:val>
                                            <p:clrVal>
                                              <a:schemeClr val="accent2"/>
                                            </p:clrVal>
                                          </p:val>
                                        </p:tav>
                                        <p:tav tm="50000">
                                          <p:val>
                                            <p:clrVal>
                                              <a:schemeClr val="hlink"/>
                                            </p:clrVal>
                                          </p:val>
                                        </p:tav>
                                      </p:tavLst>
                                    </p:anim>
                                    <p:set>
                                      <p:cBhvr>
                                        <p:cTn id="15" dur="80"/>
                                        <p:tgtEl>
                                          <p:spTgt spid="12">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1206137-6328-4D51-AE1D-40FA2CD7DD6D}"/>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77EAAD51-3BB5-4335-8F26-F48DA6B41C9C}"/>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B057A6A6-6F6C-486C-B084-7AFEDC6615EF}"/>
              </a:ext>
            </a:extLst>
          </p:cNvPr>
          <p:cNvSpPr/>
          <p:nvPr/>
        </p:nvSpPr>
        <p:spPr>
          <a:xfrm>
            <a:off x="188913" y="1025525"/>
            <a:ext cx="10929937" cy="4154488"/>
          </a:xfrm>
          <a:prstGeom prst="rect">
            <a:avLst/>
          </a:prstGeom>
          <a:effectLst>
            <a:outerShdw blurRad="50800" dist="38100" dir="2700000" algn="tl" rotWithShape="0">
              <a:prstClr val="black">
                <a:alpha val="40000"/>
              </a:prstClr>
            </a:outerShdw>
          </a:effectLst>
        </p:spPr>
        <p:txBody>
          <a:bodyPr>
            <a:spAutoFit/>
          </a:bodyPr>
          <a:lstStyle/>
          <a:p>
            <a:pPr algn="ctr" defTabSz="1022482" eaLnBrk="1" fontAlgn="auto" hangingPunct="1">
              <a:spcBef>
                <a:spcPts val="0"/>
              </a:spcBef>
              <a:spcAft>
                <a:spcPts val="0"/>
              </a:spcAft>
              <a:defRPr/>
            </a:pPr>
            <a:r>
              <a:rPr lang="ru-RU" sz="5400" b="1" dirty="0">
                <a:solidFill>
                  <a:srgbClr val="4970B5"/>
                </a:solidFill>
                <a:latin typeface="Times New Roman" pitchFamily="18" charset="0"/>
                <a:cs typeface="Times New Roman" pitchFamily="18" charset="0"/>
              </a:rPr>
              <a:t> </a:t>
            </a:r>
            <a:r>
              <a:rPr lang="ru-RU" sz="6600" b="1" dirty="0">
                <a:solidFill>
                  <a:srgbClr val="0070C0"/>
                </a:solidFill>
                <a:latin typeface="Times New Roman" pitchFamily="18" charset="0"/>
                <a:cs typeface="Times New Roman" pitchFamily="18" charset="0"/>
              </a:rPr>
              <a:t>Созданы и активно действуют группы «Серебряных волонтеров»            </a:t>
            </a:r>
          </a:p>
          <a:p>
            <a:pPr algn="ctr" defTabSz="1022482" eaLnBrk="1" fontAlgn="auto" hangingPunct="1">
              <a:spcBef>
                <a:spcPts val="0"/>
              </a:spcBef>
              <a:spcAft>
                <a:spcPts val="0"/>
              </a:spcAft>
              <a:defRPr/>
            </a:pPr>
            <a:r>
              <a:rPr lang="ru-RU" sz="6600" b="1" dirty="0">
                <a:solidFill>
                  <a:srgbClr val="0070C0"/>
                </a:solidFill>
                <a:latin typeface="Times New Roman" pitchFamily="18" charset="0"/>
                <a:cs typeface="Times New Roman" pitchFamily="18" charset="0"/>
              </a:rPr>
              <a:t>   </a:t>
            </a:r>
          </a:p>
        </p:txBody>
      </p:sp>
      <p:pic>
        <p:nvPicPr>
          <p:cNvPr id="9" name="Picture 1" descr="C:\Users\Evgendormaster\Pictures\совет ветеранов.png">
            <a:extLst>
              <a:ext uri="{FF2B5EF4-FFF2-40B4-BE49-F238E27FC236}">
                <a16:creationId xmlns:a16="http://schemas.microsoft.com/office/drawing/2014/main" id="{28D7A7E2-376E-466E-9B00-A2B9E6A2F939}"/>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8CFE12BE-C5BD-41D7-8A7D-0C0D14D45D7B}"/>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67591" name="Рисунок 14">
            <a:extLst>
              <a:ext uri="{FF2B5EF4-FFF2-40B4-BE49-F238E27FC236}">
                <a16:creationId xmlns:a16="http://schemas.microsoft.com/office/drawing/2014/main" id="{D021AB23-2950-4E53-ADAC-A8CCD4F7AA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DC3301A2-01CD-47B0-8FCD-C67C6052D0D9}"/>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d"/>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D45946A-7A68-4C8D-9FD2-ABBDB1D99E22}"/>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420FC62A-05B0-4FC6-BC26-4A783B41039D}"/>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68612" name="Прямоугольник 15">
            <a:extLst>
              <a:ext uri="{FF2B5EF4-FFF2-40B4-BE49-F238E27FC236}">
                <a16:creationId xmlns:a16="http://schemas.microsoft.com/office/drawing/2014/main" id="{CE63A245-1B3D-4C81-8FCB-AD4EE5E60B58}"/>
              </a:ext>
            </a:extLst>
          </p:cNvPr>
          <p:cNvSpPr>
            <a:spLocks noChangeArrowheads="1"/>
          </p:cNvSpPr>
          <p:nvPr/>
        </p:nvSpPr>
        <p:spPr bwMode="auto">
          <a:xfrm>
            <a:off x="546100" y="311150"/>
            <a:ext cx="10501313" cy="701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r>
              <a:rPr lang="ru-RU" altLang="ru-RU" sz="5400">
                <a:solidFill>
                  <a:srgbClr val="0070C0"/>
                </a:solidFill>
                <a:latin typeface="Times New Roman" panose="02020603050405020304" pitchFamily="18" charset="0"/>
                <a:cs typeface="Times New Roman" panose="02020603050405020304" pitchFamily="18" charset="0"/>
              </a:rPr>
              <a:t>Поставлены на обслуживание </a:t>
            </a:r>
          </a:p>
          <a:p>
            <a:pPr eaLnBrk="1" hangingPunct="1"/>
            <a:r>
              <a:rPr lang="ru-RU" altLang="ru-RU" sz="5400">
                <a:solidFill>
                  <a:srgbClr val="0070C0"/>
                </a:solidFill>
                <a:latin typeface="Times New Roman" panose="02020603050405020304" pitchFamily="18" charset="0"/>
                <a:cs typeface="Times New Roman" panose="02020603050405020304" pitchFamily="18" charset="0"/>
              </a:rPr>
              <a:t>в  КЦСОН – </a:t>
            </a:r>
            <a:r>
              <a:rPr lang="ru-RU" altLang="ru-RU" sz="7200" b="1">
                <a:solidFill>
                  <a:srgbClr val="4970B5"/>
                </a:solidFill>
                <a:latin typeface="Times New Roman" panose="02020603050405020304" pitchFamily="18" charset="0"/>
                <a:cs typeface="Times New Roman" panose="02020603050405020304" pitchFamily="18" charset="0"/>
              </a:rPr>
              <a:t>732</a:t>
            </a:r>
            <a:r>
              <a:rPr lang="ru-RU" altLang="ru-RU" sz="7200">
                <a:solidFill>
                  <a:srgbClr val="0070C0"/>
                </a:solidFill>
                <a:latin typeface="Times New Roman" panose="02020603050405020304" pitchFamily="18" charset="0"/>
                <a:cs typeface="Times New Roman" panose="02020603050405020304" pitchFamily="18" charset="0"/>
              </a:rPr>
              <a:t> </a:t>
            </a:r>
            <a:r>
              <a:rPr lang="ru-RU" altLang="ru-RU" sz="5400">
                <a:solidFill>
                  <a:srgbClr val="0070C0"/>
                </a:solidFill>
                <a:latin typeface="Times New Roman" panose="02020603050405020304" pitchFamily="18" charset="0"/>
                <a:cs typeface="Times New Roman" panose="02020603050405020304" pitchFamily="18" charset="0"/>
              </a:rPr>
              <a:t>человека:</a:t>
            </a:r>
          </a:p>
          <a:p>
            <a:pPr eaLnBrk="1" hangingPunct="1"/>
            <a:r>
              <a:rPr lang="ru-RU" altLang="ru-RU" sz="5400">
                <a:solidFill>
                  <a:srgbClr val="0070C0"/>
                </a:solidFill>
                <a:latin typeface="Times New Roman" panose="02020603050405020304" pitchFamily="18" charset="0"/>
                <a:cs typeface="Times New Roman" panose="02020603050405020304" pitchFamily="18" charset="0"/>
              </a:rPr>
              <a:t>участники Великой Отечественной войны, труженики тыла.</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46FDBC55-E16F-4D02-862A-FB608E8F6763}"/>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B3888056-25BC-429A-B7EF-A31C08A4183D}"/>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68615" name="Рисунок 14">
            <a:extLst>
              <a:ext uri="{FF2B5EF4-FFF2-40B4-BE49-F238E27FC236}">
                <a16:creationId xmlns:a16="http://schemas.microsoft.com/office/drawing/2014/main" id="{AD6B3DE5-2FF9-4573-BFAE-2C4DD64848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330464D7-223C-4AD6-9600-349689AFAC7F}"/>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2B11739-1213-48DC-977C-54CE2CB66983}"/>
              </a:ext>
            </a:extLst>
          </p:cNvPr>
          <p:cNvSpPr txBox="1"/>
          <p:nvPr/>
        </p:nvSpPr>
        <p:spPr>
          <a:xfrm>
            <a:off x="873125" y="1811338"/>
            <a:ext cx="7758113" cy="1200150"/>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E9B7AAE6-2A1E-4F00-BF17-F27657529964}"/>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69636" name="Прямоугольник 15">
            <a:extLst>
              <a:ext uri="{FF2B5EF4-FFF2-40B4-BE49-F238E27FC236}">
                <a16:creationId xmlns:a16="http://schemas.microsoft.com/office/drawing/2014/main" id="{8D7FD5A4-6822-488E-97D2-E4B71623FD02}"/>
              </a:ext>
            </a:extLst>
          </p:cNvPr>
          <p:cNvSpPr>
            <a:spLocks noChangeArrowheads="1"/>
          </p:cNvSpPr>
          <p:nvPr/>
        </p:nvSpPr>
        <p:spPr bwMode="auto">
          <a:xfrm>
            <a:off x="188913" y="1025525"/>
            <a:ext cx="10929937"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sp>
        <p:nvSpPr>
          <p:cNvPr id="69637" name="Прямоугольник 16">
            <a:extLst>
              <a:ext uri="{FF2B5EF4-FFF2-40B4-BE49-F238E27FC236}">
                <a16:creationId xmlns:a16="http://schemas.microsoft.com/office/drawing/2014/main" id="{14F35CD1-CE52-49F8-803C-A3D283A8E7E9}"/>
              </a:ext>
            </a:extLst>
          </p:cNvPr>
          <p:cNvSpPr>
            <a:spLocks noChangeArrowheads="1"/>
          </p:cNvSpPr>
          <p:nvPr/>
        </p:nvSpPr>
        <p:spPr bwMode="auto">
          <a:xfrm>
            <a:off x="260350" y="1030288"/>
            <a:ext cx="10929938"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4400" b="1">
                <a:solidFill>
                  <a:srgbClr val="0070C0"/>
                </a:solidFill>
                <a:latin typeface="Times New Roman" panose="02020603050405020304" pitchFamily="18" charset="0"/>
                <a:cs typeface="Times New Roman" panose="02020603050405020304" pitchFamily="18" charset="0"/>
              </a:rPr>
              <a:t>   </a:t>
            </a:r>
            <a:r>
              <a:rPr lang="ru-RU" altLang="ru-RU" sz="4400">
                <a:solidFill>
                  <a:srgbClr val="0070C0"/>
                </a:solidFill>
                <a:latin typeface="Times New Roman" panose="02020603050405020304" pitchFamily="18" charset="0"/>
                <a:cs typeface="Times New Roman" panose="02020603050405020304" pitchFamily="18" charset="0"/>
              </a:rPr>
              <a:t>В</a:t>
            </a:r>
            <a:r>
              <a:rPr lang="ru-RU" altLang="ru-RU" sz="4400" b="1">
                <a:solidFill>
                  <a:srgbClr val="0070C0"/>
                </a:solidFill>
                <a:latin typeface="Times New Roman" panose="02020603050405020304" pitchFamily="18" charset="0"/>
                <a:cs typeface="Times New Roman" panose="02020603050405020304" pitchFamily="18" charset="0"/>
              </a:rPr>
              <a:t> 2019 </a:t>
            </a:r>
            <a:r>
              <a:rPr lang="ru-RU" altLang="ru-RU" sz="4400">
                <a:solidFill>
                  <a:srgbClr val="0070C0"/>
                </a:solidFill>
                <a:latin typeface="Times New Roman" panose="02020603050405020304" pitchFamily="18" charset="0"/>
                <a:cs typeface="Times New Roman" panose="02020603050405020304" pitchFamily="18" charset="0"/>
              </a:rPr>
              <a:t>году материальная помощь </a:t>
            </a:r>
          </a:p>
          <a:p>
            <a:pPr eaLnBrk="1" hangingPunct="1"/>
            <a:r>
              <a:rPr lang="ru-RU" altLang="ru-RU" sz="4400">
                <a:solidFill>
                  <a:srgbClr val="0070C0"/>
                </a:solidFill>
                <a:latin typeface="Times New Roman" panose="02020603050405020304" pitchFamily="18" charset="0"/>
                <a:cs typeface="Times New Roman" panose="02020603050405020304" pitchFamily="18" charset="0"/>
              </a:rPr>
              <a:t>из средств областного и городского бюджета оказана </a:t>
            </a:r>
            <a:r>
              <a:rPr lang="ru-RU" altLang="ru-RU" sz="6000" b="1">
                <a:solidFill>
                  <a:srgbClr val="0070C0"/>
                </a:solidFill>
                <a:latin typeface="Times New Roman" panose="02020603050405020304" pitchFamily="18" charset="0"/>
                <a:cs typeface="Times New Roman" panose="02020603050405020304" pitchFamily="18" charset="0"/>
              </a:rPr>
              <a:t>7</a:t>
            </a:r>
            <a:r>
              <a:rPr lang="ru-RU" altLang="ru-RU" sz="4400" b="1">
                <a:solidFill>
                  <a:srgbClr val="0070C0"/>
                </a:solidFill>
                <a:latin typeface="Times New Roman" panose="02020603050405020304" pitchFamily="18" charset="0"/>
                <a:cs typeface="Times New Roman" panose="02020603050405020304" pitchFamily="18" charset="0"/>
              </a:rPr>
              <a:t> </a:t>
            </a:r>
            <a:r>
              <a:rPr lang="ru-RU" altLang="ru-RU" sz="4400">
                <a:solidFill>
                  <a:srgbClr val="0070C0"/>
                </a:solidFill>
                <a:latin typeface="Times New Roman" panose="02020603050405020304" pitchFamily="18" charset="0"/>
                <a:cs typeface="Times New Roman" panose="02020603050405020304" pitchFamily="18" charset="0"/>
              </a:rPr>
              <a:t>ветеранам (ремонт жилья, лечение и операции, зубопротезирование, замена</a:t>
            </a:r>
          </a:p>
          <a:p>
            <a:pPr eaLnBrk="1" hangingPunct="1"/>
            <a:r>
              <a:rPr lang="ru-RU" altLang="ru-RU" sz="4400">
                <a:solidFill>
                  <a:srgbClr val="0070C0"/>
                </a:solidFill>
                <a:latin typeface="Times New Roman" panose="02020603050405020304" pitchFamily="18" charset="0"/>
                <a:cs typeface="Times New Roman" panose="02020603050405020304" pitchFamily="18" charset="0"/>
              </a:rPr>
              <a:t>сантехники) на сумму </a:t>
            </a:r>
            <a:r>
              <a:rPr lang="ru-RU" altLang="ru-RU" sz="6000">
                <a:solidFill>
                  <a:srgbClr val="0070C0"/>
                </a:solidFill>
                <a:latin typeface="Times New Roman" panose="02020603050405020304" pitchFamily="18" charset="0"/>
                <a:cs typeface="Times New Roman" panose="02020603050405020304" pitchFamily="18" charset="0"/>
              </a:rPr>
              <a:t> </a:t>
            </a:r>
            <a:r>
              <a:rPr lang="ru-RU" altLang="ru-RU" sz="6000" b="1">
                <a:solidFill>
                  <a:srgbClr val="0070C0"/>
                </a:solidFill>
                <a:latin typeface="Times New Roman" panose="02020603050405020304" pitchFamily="18" charset="0"/>
                <a:cs typeface="Times New Roman" panose="02020603050405020304" pitchFamily="18" charset="0"/>
              </a:rPr>
              <a:t>8,4</a:t>
            </a:r>
            <a:r>
              <a:rPr lang="ru-RU" altLang="ru-RU" sz="6000">
                <a:solidFill>
                  <a:srgbClr val="0070C0"/>
                </a:solidFill>
                <a:latin typeface="Times New Roman" panose="02020603050405020304" pitchFamily="18" charset="0"/>
                <a:cs typeface="Times New Roman" panose="02020603050405020304" pitchFamily="18" charset="0"/>
              </a:rPr>
              <a:t> </a:t>
            </a:r>
            <a:r>
              <a:rPr lang="ru-RU" altLang="ru-RU" sz="4400">
                <a:solidFill>
                  <a:srgbClr val="0070C0"/>
                </a:solidFill>
                <a:latin typeface="Times New Roman" panose="02020603050405020304" pitchFamily="18" charset="0"/>
                <a:cs typeface="Times New Roman" panose="02020603050405020304" pitchFamily="18" charset="0"/>
              </a:rPr>
              <a:t>млн.руб. </a:t>
            </a:r>
          </a:p>
        </p:txBody>
      </p:sp>
      <p:pic>
        <p:nvPicPr>
          <p:cNvPr id="10" name="Picture 1" descr="C:\Users\Evgendormaster\Pictures\совет ветеранов.png">
            <a:extLst>
              <a:ext uri="{FF2B5EF4-FFF2-40B4-BE49-F238E27FC236}">
                <a16:creationId xmlns:a16="http://schemas.microsoft.com/office/drawing/2014/main" id="{0DCEB3AA-1EC0-4A2D-A65C-3FF676CB700C}"/>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6721CE71-1305-4F66-9721-6C94754E0B0F}"/>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69640" name="Рисунок 14">
            <a:extLst>
              <a:ext uri="{FF2B5EF4-FFF2-40B4-BE49-F238E27FC236}">
                <a16:creationId xmlns:a16="http://schemas.microsoft.com/office/drawing/2014/main" id="{1ADB2831-2ECA-4A42-8BB7-837EFE6D7F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Рисунок 19">
            <a:extLst>
              <a:ext uri="{FF2B5EF4-FFF2-40B4-BE49-F238E27FC236}">
                <a16:creationId xmlns:a16="http://schemas.microsoft.com/office/drawing/2014/main" id="{8A50BECE-B654-4D6B-8B3C-5798ED74EB04}"/>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50EE230-9D64-4C3A-9FFD-A267EE9C3E5E}"/>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D010F7B8-F0EF-42BF-9EA2-F8C14C41DE01}"/>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70660" name="Прямоугольник 15">
            <a:extLst>
              <a:ext uri="{FF2B5EF4-FFF2-40B4-BE49-F238E27FC236}">
                <a16:creationId xmlns:a16="http://schemas.microsoft.com/office/drawing/2014/main" id="{FBA9F5CF-065D-485B-B7F1-BEB852A3B14D}"/>
              </a:ext>
            </a:extLst>
          </p:cNvPr>
          <p:cNvSpPr>
            <a:spLocks noChangeArrowheads="1"/>
          </p:cNvSpPr>
          <p:nvPr/>
        </p:nvSpPr>
        <p:spPr bwMode="auto">
          <a:xfrm>
            <a:off x="188913" y="811213"/>
            <a:ext cx="10929937" cy="861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r>
              <a:rPr lang="ru-RU" altLang="ru-RU" sz="4800">
                <a:solidFill>
                  <a:srgbClr val="0070C0"/>
                </a:solidFill>
                <a:latin typeface="Times New Roman" panose="02020603050405020304" pitchFamily="18" charset="0"/>
                <a:cs typeface="Times New Roman" panose="02020603050405020304" pitchFamily="18" charset="0"/>
              </a:rPr>
              <a:t>Бесплатное изготовление и ремонт      зубных протезов – </a:t>
            </a:r>
            <a:r>
              <a:rPr lang="ru-RU" altLang="ru-RU" sz="6000" b="1">
                <a:solidFill>
                  <a:srgbClr val="0070C0"/>
                </a:solidFill>
                <a:latin typeface="Times New Roman" panose="02020603050405020304" pitchFamily="18" charset="0"/>
                <a:cs typeface="Times New Roman" panose="02020603050405020304" pitchFamily="18" charset="0"/>
              </a:rPr>
              <a:t>2518</a:t>
            </a:r>
            <a:r>
              <a:rPr lang="ru-RU" altLang="ru-RU" sz="4800" b="1">
                <a:solidFill>
                  <a:srgbClr val="0070C0"/>
                </a:solidFill>
                <a:latin typeface="Times New Roman" panose="02020603050405020304" pitchFamily="18" charset="0"/>
                <a:cs typeface="Times New Roman" panose="02020603050405020304" pitchFamily="18" charset="0"/>
              </a:rPr>
              <a:t> </a:t>
            </a:r>
            <a:r>
              <a:rPr lang="ru-RU" altLang="ru-RU" sz="4800">
                <a:solidFill>
                  <a:srgbClr val="0070C0"/>
                </a:solidFill>
                <a:latin typeface="Times New Roman" panose="02020603050405020304" pitchFamily="18" charset="0"/>
                <a:cs typeface="Times New Roman" panose="02020603050405020304" pitchFamily="18" charset="0"/>
              </a:rPr>
              <a:t> льготников</a:t>
            </a:r>
          </a:p>
          <a:p>
            <a:pPr algn="ctr" eaLnBrk="1" hangingPunct="1"/>
            <a:r>
              <a:rPr lang="ru-RU" altLang="ru-RU" sz="4800">
                <a:solidFill>
                  <a:srgbClr val="0070C0"/>
                </a:solidFill>
                <a:latin typeface="Times New Roman" panose="02020603050405020304" pitchFamily="18" charset="0"/>
                <a:cs typeface="Times New Roman" panose="02020603050405020304" pitchFamily="18" charset="0"/>
              </a:rPr>
              <a:t>в </a:t>
            </a:r>
            <a:r>
              <a:rPr lang="ru-RU" altLang="ru-RU" sz="4800" b="1">
                <a:solidFill>
                  <a:srgbClr val="0070C0"/>
                </a:solidFill>
                <a:latin typeface="Times New Roman" panose="02020603050405020304" pitchFamily="18" charset="0"/>
                <a:cs typeface="Times New Roman" panose="02020603050405020304" pitchFamily="18" charset="0"/>
              </a:rPr>
              <a:t>2019</a:t>
            </a:r>
            <a:r>
              <a:rPr lang="ru-RU" altLang="ru-RU" sz="4800">
                <a:solidFill>
                  <a:srgbClr val="0070C0"/>
                </a:solidFill>
                <a:latin typeface="Times New Roman" panose="02020603050405020304" pitchFamily="18" charset="0"/>
                <a:cs typeface="Times New Roman" panose="02020603050405020304" pitchFamily="18" charset="0"/>
              </a:rPr>
              <a:t> году воспользовались правом бесплатного зубопротезирования.</a:t>
            </a:r>
          </a:p>
          <a:p>
            <a:pPr algn="ctr" eaLnBrk="1" hangingPunct="1"/>
            <a:r>
              <a:rPr lang="ru-RU" altLang="ru-RU" sz="8000">
                <a:solidFill>
                  <a:srgbClr val="0070C0"/>
                </a:solidFill>
                <a:latin typeface="Times New Roman" panose="02020603050405020304" pitchFamily="18" charset="0"/>
                <a:cs typeface="Times New Roman" panose="02020603050405020304" pitchFamily="18" charset="0"/>
              </a:rPr>
              <a:t>   </a:t>
            </a:r>
            <a:r>
              <a:rPr lang="ru-RU" altLang="ru-RU" sz="8000" b="1">
                <a:solidFill>
                  <a:srgbClr val="0070C0"/>
                </a:solidFill>
                <a:latin typeface="Times New Roman" panose="02020603050405020304" pitchFamily="18" charset="0"/>
                <a:cs typeface="Times New Roman" panose="02020603050405020304" pitchFamily="18" charset="0"/>
              </a:rPr>
              <a:t>36,5</a:t>
            </a:r>
            <a:r>
              <a:rPr lang="ru-RU" altLang="ru-RU" sz="8000">
                <a:solidFill>
                  <a:srgbClr val="0070C0"/>
                </a:solidFill>
                <a:latin typeface="Times New Roman" panose="02020603050405020304" pitchFamily="18" charset="0"/>
                <a:cs typeface="Times New Roman" panose="02020603050405020304" pitchFamily="18" charset="0"/>
              </a:rPr>
              <a:t> </a:t>
            </a:r>
            <a:r>
              <a:rPr lang="ru-RU" altLang="ru-RU" sz="4800">
                <a:solidFill>
                  <a:srgbClr val="0070C0"/>
                </a:solidFill>
                <a:latin typeface="Times New Roman" panose="02020603050405020304" pitchFamily="18" charset="0"/>
                <a:cs typeface="Times New Roman" panose="02020603050405020304" pitchFamily="18" charset="0"/>
              </a:rPr>
              <a:t>млн.руб. направлено на возмещение расходов.</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93B19594-F86F-4777-ADB0-B9EE4997A683}"/>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60567A5E-6B9E-4261-B5F4-7B7F83D7556E}"/>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70663" name="Рисунок 14">
            <a:extLst>
              <a:ext uri="{FF2B5EF4-FFF2-40B4-BE49-F238E27FC236}">
                <a16:creationId xmlns:a16="http://schemas.microsoft.com/office/drawing/2014/main" id="{ED7C2448-211B-415F-8D86-936C5588CE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F26ABD64-85A8-4E7D-9D12-C751387CBF29}"/>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6304D89-03E6-4DFB-BB17-7E96F1714F13}"/>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FEE23184-E783-4D9E-ACFC-6033B66B6A20}"/>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71684" name="Прямоугольник 15">
            <a:extLst>
              <a:ext uri="{FF2B5EF4-FFF2-40B4-BE49-F238E27FC236}">
                <a16:creationId xmlns:a16="http://schemas.microsoft.com/office/drawing/2014/main" id="{4889928B-FA85-4452-B15F-91AA22D3A789}"/>
              </a:ext>
            </a:extLst>
          </p:cNvPr>
          <p:cNvSpPr>
            <a:spLocks noChangeArrowheads="1"/>
          </p:cNvSpPr>
          <p:nvPr/>
        </p:nvSpPr>
        <p:spPr bwMode="auto">
          <a:xfrm>
            <a:off x="188913" y="1025525"/>
            <a:ext cx="11144250" cy="714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8000" b="1">
                <a:solidFill>
                  <a:srgbClr val="4970B5"/>
                </a:solidFill>
                <a:latin typeface="Times New Roman" panose="02020603050405020304" pitchFamily="18" charset="0"/>
                <a:cs typeface="Times New Roman" panose="02020603050405020304" pitchFamily="18" charset="0"/>
              </a:rPr>
              <a:t>74648</a:t>
            </a:r>
            <a:r>
              <a:rPr lang="ru-RU" altLang="ru-RU" sz="6000" b="1">
                <a:solidFill>
                  <a:srgbClr val="0070C0"/>
                </a:solidFill>
                <a:latin typeface="Times New Roman" panose="02020603050405020304" pitchFamily="18" charset="0"/>
                <a:cs typeface="Times New Roman" panose="02020603050405020304" pitchFamily="18" charset="0"/>
              </a:rPr>
              <a:t>  </a:t>
            </a:r>
            <a:r>
              <a:rPr lang="ru-RU" altLang="ru-RU" sz="4800">
                <a:solidFill>
                  <a:srgbClr val="0070C0"/>
                </a:solidFill>
                <a:latin typeface="Times New Roman" panose="02020603050405020304" pitchFamily="18" charset="0"/>
                <a:cs typeface="Times New Roman" panose="02020603050405020304" pitchFamily="18" charset="0"/>
              </a:rPr>
              <a:t>льготников воспользовались правом бесплатного проезда.   </a:t>
            </a:r>
          </a:p>
          <a:p>
            <a:pPr eaLnBrk="1" hangingPunct="1"/>
            <a:r>
              <a:rPr lang="ru-RU" altLang="ru-RU" sz="7200" b="1">
                <a:solidFill>
                  <a:srgbClr val="4970B5"/>
                </a:solidFill>
                <a:latin typeface="Times New Roman" panose="02020603050405020304" pitchFamily="18" charset="0"/>
                <a:cs typeface="Times New Roman" panose="02020603050405020304" pitchFamily="18" charset="0"/>
              </a:rPr>
              <a:t>319</a:t>
            </a:r>
            <a:r>
              <a:rPr lang="ru-RU" altLang="ru-RU" sz="7200" b="1">
                <a:solidFill>
                  <a:srgbClr val="0070C0"/>
                </a:solidFill>
                <a:latin typeface="Times New Roman" panose="02020603050405020304" pitchFamily="18" charset="0"/>
                <a:cs typeface="Times New Roman" panose="02020603050405020304" pitchFamily="18" charset="0"/>
              </a:rPr>
              <a:t> млн.руб</a:t>
            </a:r>
            <a:r>
              <a:rPr lang="ru-RU" altLang="ru-RU" sz="4800">
                <a:solidFill>
                  <a:srgbClr val="0070C0"/>
                </a:solidFill>
                <a:latin typeface="Times New Roman" panose="02020603050405020304" pitchFamily="18" charset="0"/>
                <a:cs typeface="Times New Roman" panose="02020603050405020304" pitchFamily="18" charset="0"/>
              </a:rPr>
              <a:t>. направлено на возмещение расходов транспортным предприятиям.</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6CE4F8DA-2C20-42B5-9936-C92C855D2D21}"/>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4BEE984A-1B56-4E4B-84E0-FFC6F96E9FF5}"/>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71687" name="Рисунок 14">
            <a:extLst>
              <a:ext uri="{FF2B5EF4-FFF2-40B4-BE49-F238E27FC236}">
                <a16:creationId xmlns:a16="http://schemas.microsoft.com/office/drawing/2014/main" id="{6BD420E0-D1DA-4D61-BA8B-2E9B8A278C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44571237-2F55-4BB8-80BC-FABAD8033823}"/>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2FAFDC6-2BE4-4D31-B6BF-01F640C830F5}"/>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5C385932-A5AF-47F3-907B-3F54060F84F1}"/>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72708" name="Прямоугольник 15">
            <a:extLst>
              <a:ext uri="{FF2B5EF4-FFF2-40B4-BE49-F238E27FC236}">
                <a16:creationId xmlns:a16="http://schemas.microsoft.com/office/drawing/2014/main" id="{12C2B83B-07ED-48DA-8B5B-91BEEE99FEF1}"/>
              </a:ext>
            </a:extLst>
          </p:cNvPr>
          <p:cNvSpPr>
            <a:spLocks noChangeArrowheads="1"/>
          </p:cNvSpPr>
          <p:nvPr/>
        </p:nvSpPr>
        <p:spPr bwMode="auto">
          <a:xfrm>
            <a:off x="188913" y="1025525"/>
            <a:ext cx="10929937" cy="729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800" b="1">
                <a:solidFill>
                  <a:srgbClr val="0070C0"/>
                </a:solidFill>
                <a:latin typeface="Times New Roman" panose="02020603050405020304" pitchFamily="18" charset="0"/>
                <a:cs typeface="Times New Roman" panose="02020603050405020304" pitchFamily="18" charset="0"/>
              </a:rPr>
              <a:t>   </a:t>
            </a:r>
            <a:r>
              <a:rPr lang="ru-RU" altLang="ru-RU" sz="4800">
                <a:solidFill>
                  <a:srgbClr val="0070C0"/>
                </a:solidFill>
                <a:latin typeface="Times New Roman" panose="02020603050405020304" pitchFamily="18" charset="0"/>
                <a:cs typeface="Times New Roman" panose="02020603050405020304" pitchFamily="18" charset="0"/>
              </a:rPr>
              <a:t>В </a:t>
            </a:r>
            <a:r>
              <a:rPr lang="ru-RU" altLang="ru-RU" sz="4800" b="1">
                <a:solidFill>
                  <a:srgbClr val="0070C0"/>
                </a:solidFill>
                <a:latin typeface="Times New Roman" panose="02020603050405020304" pitchFamily="18" charset="0"/>
                <a:cs typeface="Times New Roman" panose="02020603050405020304" pitchFamily="18" charset="0"/>
              </a:rPr>
              <a:t>2019</a:t>
            </a:r>
            <a:r>
              <a:rPr lang="ru-RU" altLang="ru-RU" sz="4800">
                <a:solidFill>
                  <a:srgbClr val="0070C0"/>
                </a:solidFill>
                <a:latin typeface="Times New Roman" panose="02020603050405020304" pitchFamily="18" charset="0"/>
                <a:cs typeface="Times New Roman" panose="02020603050405020304" pitchFamily="18" charset="0"/>
              </a:rPr>
              <a:t> году оказана адресная социальная помощь </a:t>
            </a:r>
            <a:r>
              <a:rPr lang="ru-RU" altLang="ru-RU" sz="6000" b="1">
                <a:solidFill>
                  <a:srgbClr val="0070C0"/>
                </a:solidFill>
                <a:latin typeface="Times New Roman" panose="02020603050405020304" pitchFamily="18" charset="0"/>
                <a:cs typeface="Times New Roman" panose="02020603050405020304" pitchFamily="18" charset="0"/>
              </a:rPr>
              <a:t>968</a:t>
            </a:r>
            <a:r>
              <a:rPr lang="ru-RU" altLang="ru-RU" sz="8800">
                <a:solidFill>
                  <a:srgbClr val="0070C0"/>
                </a:solidFill>
                <a:latin typeface="Times New Roman" panose="02020603050405020304" pitchFamily="18" charset="0"/>
                <a:cs typeface="Times New Roman" panose="02020603050405020304" pitchFamily="18" charset="0"/>
              </a:rPr>
              <a:t> </a:t>
            </a:r>
            <a:r>
              <a:rPr lang="ru-RU" altLang="ru-RU" sz="4800">
                <a:solidFill>
                  <a:srgbClr val="0070C0"/>
                </a:solidFill>
                <a:latin typeface="Times New Roman" panose="02020603050405020304" pitchFamily="18" charset="0"/>
                <a:cs typeface="Times New Roman" panose="02020603050405020304" pitchFamily="18" charset="0"/>
              </a:rPr>
              <a:t>пожилым людям и инвалидам на общую сумму           </a:t>
            </a:r>
            <a:r>
              <a:rPr lang="ru-RU" altLang="ru-RU" sz="6000" b="1">
                <a:solidFill>
                  <a:srgbClr val="0070C0"/>
                </a:solidFill>
                <a:latin typeface="Times New Roman" panose="02020603050405020304" pitchFamily="18" charset="0"/>
                <a:cs typeface="Times New Roman" panose="02020603050405020304" pitchFamily="18" charset="0"/>
              </a:rPr>
              <a:t>4917,9</a:t>
            </a:r>
            <a:r>
              <a:rPr lang="ru-RU" altLang="ru-RU" sz="8800">
                <a:solidFill>
                  <a:srgbClr val="0070C0"/>
                </a:solidFill>
                <a:latin typeface="Times New Roman" panose="02020603050405020304" pitchFamily="18" charset="0"/>
                <a:cs typeface="Times New Roman" panose="02020603050405020304" pitchFamily="18" charset="0"/>
              </a:rPr>
              <a:t> </a:t>
            </a:r>
            <a:r>
              <a:rPr lang="ru-RU" altLang="ru-RU" sz="4800">
                <a:solidFill>
                  <a:srgbClr val="0070C0"/>
                </a:solidFill>
                <a:latin typeface="Times New Roman" panose="02020603050405020304" pitchFamily="18" charset="0"/>
                <a:cs typeface="Times New Roman" panose="02020603050405020304" pitchFamily="18" charset="0"/>
              </a:rPr>
              <a:t>тыс.руб.</a:t>
            </a:r>
          </a:p>
          <a:p>
            <a:pPr algn="ctr" eaLnBrk="1" hangingPunct="1"/>
            <a:r>
              <a:rPr lang="ru-RU" altLang="ru-RU" sz="8800" b="1">
                <a:solidFill>
                  <a:srgbClr val="0070C0"/>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96C5F440-E346-4358-95C5-B7181D9ADC22}"/>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3EDA749D-CE6E-4E9D-9BA5-F33179224B6E}"/>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72711" name="Рисунок 14">
            <a:extLst>
              <a:ext uri="{FF2B5EF4-FFF2-40B4-BE49-F238E27FC236}">
                <a16:creationId xmlns:a16="http://schemas.microsoft.com/office/drawing/2014/main" id="{F089D110-610D-4019-A6E6-3B79F22B51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2489C7FF-3D36-4BE5-8EF9-FD48FD1DAD99}"/>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59969A5-5F86-490A-82FC-EA73DFCC29C7}"/>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50956C6E-9433-4CBB-AB08-ABF611C1B3BC}"/>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799BD156-DE64-43F3-8E7E-99078C30D284}"/>
              </a:ext>
            </a:extLst>
          </p:cNvPr>
          <p:cNvSpPr/>
          <p:nvPr/>
        </p:nvSpPr>
        <p:spPr>
          <a:xfrm>
            <a:off x="0" y="811213"/>
            <a:ext cx="10929938" cy="7570787"/>
          </a:xfrm>
          <a:prstGeom prst="rect">
            <a:avLst/>
          </a:prstGeom>
          <a:effectLst>
            <a:outerShdw blurRad="50800" dist="38100" dir="2700000" algn="tl" rotWithShape="0">
              <a:prstClr val="black">
                <a:alpha val="40000"/>
              </a:prstClr>
            </a:outerShdw>
          </a:effectLst>
        </p:spPr>
        <p:txBody>
          <a:bodyPr>
            <a:spAutoFit/>
          </a:bodyPr>
          <a:lstStyle/>
          <a:p>
            <a:pPr algn="ctr" defTabSz="1022482" eaLnBrk="1" fontAlgn="auto" hangingPunct="1">
              <a:spcBef>
                <a:spcPts val="0"/>
              </a:spcBef>
              <a:spcAft>
                <a:spcPts val="0"/>
              </a:spcAft>
              <a:defRPr/>
            </a:pPr>
            <a:r>
              <a:rPr lang="ru-RU" sz="5400" b="1" dirty="0">
                <a:solidFill>
                  <a:srgbClr val="0070C0"/>
                </a:solidFill>
                <a:latin typeface="Times New Roman" pitchFamily="18" charset="0"/>
                <a:cs typeface="Times New Roman" pitchFamily="18" charset="0"/>
              </a:rPr>
              <a:t> </a:t>
            </a:r>
            <a:r>
              <a:rPr lang="ru-RU" sz="5400" dirty="0">
                <a:solidFill>
                  <a:srgbClr val="0070C0"/>
                </a:solidFill>
                <a:latin typeface="Times New Roman" pitchFamily="18" charset="0"/>
                <a:cs typeface="Times New Roman" pitchFamily="18" charset="0"/>
              </a:rPr>
              <a:t>Организованы </a:t>
            </a:r>
          </a:p>
          <a:p>
            <a:pPr algn="ctr" defTabSz="1022482" eaLnBrk="1" fontAlgn="auto" hangingPunct="1">
              <a:spcBef>
                <a:spcPts val="0"/>
              </a:spcBef>
              <a:spcAft>
                <a:spcPts val="0"/>
              </a:spcAft>
              <a:defRPr/>
            </a:pPr>
            <a:r>
              <a:rPr lang="ru-RU" sz="5400" dirty="0">
                <a:solidFill>
                  <a:srgbClr val="0070C0"/>
                </a:solidFill>
                <a:latin typeface="Times New Roman" pitchFamily="18" charset="0"/>
                <a:cs typeface="Times New Roman" pitchFamily="18" charset="0"/>
              </a:rPr>
              <a:t>поздравления всех ветеранов Великой Отечественной войны с вручением открыток от Губернатора с Днём защитника Отечества и </a:t>
            </a:r>
          </a:p>
          <a:p>
            <a:pPr algn="ctr" defTabSz="1022482" eaLnBrk="1" fontAlgn="auto" hangingPunct="1">
              <a:spcBef>
                <a:spcPts val="0"/>
              </a:spcBef>
              <a:spcAft>
                <a:spcPts val="0"/>
              </a:spcAft>
              <a:defRPr/>
            </a:pPr>
            <a:r>
              <a:rPr lang="ru-RU" sz="5400" dirty="0">
                <a:solidFill>
                  <a:srgbClr val="0070C0"/>
                </a:solidFill>
                <a:latin typeface="Times New Roman" pitchFamily="18" charset="0"/>
                <a:cs typeface="Times New Roman" pitchFamily="18" charset="0"/>
              </a:rPr>
              <a:t>с Днём Победы.</a:t>
            </a:r>
          </a:p>
          <a:p>
            <a:pPr defTabSz="1022482" eaLnBrk="1" fontAlgn="auto" hangingPunct="1">
              <a:spcBef>
                <a:spcPts val="0"/>
              </a:spcBef>
              <a:spcAft>
                <a:spcPts val="0"/>
              </a:spcAft>
              <a:defRPr/>
            </a:pPr>
            <a:endParaRPr lang="ru-RU" sz="5400" b="1" dirty="0">
              <a:solidFill>
                <a:srgbClr val="4970B5"/>
              </a:solidFill>
              <a:latin typeface="Times New Roman" pitchFamily="18" charset="0"/>
              <a:cs typeface="Times New Roman" pitchFamily="18" charset="0"/>
            </a:endParaRPr>
          </a:p>
          <a:p>
            <a:pPr defTabSz="1022482" eaLnBrk="1" fontAlgn="auto" hangingPunct="1">
              <a:spcBef>
                <a:spcPts val="0"/>
              </a:spcBef>
              <a:spcAft>
                <a:spcPts val="0"/>
              </a:spcAft>
              <a:defRPr/>
            </a:pPr>
            <a:r>
              <a:rPr lang="ru-RU" sz="5400" b="1" dirty="0">
                <a:solidFill>
                  <a:srgbClr val="4970B5"/>
                </a:solidFill>
                <a:latin typeface="Times New Roman" pitchFamily="18" charset="0"/>
                <a:cs typeface="Times New Roman" pitchFamily="18" charset="0"/>
              </a:rPr>
              <a:t> </a:t>
            </a:r>
          </a:p>
          <a:p>
            <a:pPr defTabSz="1022482" eaLnBrk="1" fontAlgn="auto" hangingPunct="1">
              <a:spcBef>
                <a:spcPts val="0"/>
              </a:spcBef>
              <a:spcAft>
                <a:spcPts val="0"/>
              </a:spcAft>
              <a:defRPr/>
            </a:pPr>
            <a:r>
              <a:rPr lang="ru-RU" sz="5400" b="1" dirty="0">
                <a:solidFill>
                  <a:srgbClr val="4970B5"/>
                </a:solidFill>
                <a:latin typeface="Times New Roman" pitchFamily="18" charset="0"/>
                <a:cs typeface="Times New Roman" pitchFamily="18" charset="0"/>
              </a:rPr>
              <a:t>   </a:t>
            </a:r>
          </a:p>
        </p:txBody>
      </p:sp>
      <p:pic>
        <p:nvPicPr>
          <p:cNvPr id="9" name="Picture 1" descr="C:\Users\Evgendormaster\Pictures\совет ветеранов.png">
            <a:extLst>
              <a:ext uri="{FF2B5EF4-FFF2-40B4-BE49-F238E27FC236}">
                <a16:creationId xmlns:a16="http://schemas.microsoft.com/office/drawing/2014/main" id="{FE1E3B35-9416-431A-92BF-8F808CF5357B}"/>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7D6A40E7-18BA-47AE-AE05-422B520F7966}"/>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73735" name="Рисунок 14">
            <a:extLst>
              <a:ext uri="{FF2B5EF4-FFF2-40B4-BE49-F238E27FC236}">
                <a16:creationId xmlns:a16="http://schemas.microsoft.com/office/drawing/2014/main" id="{5AA70565-46A1-42C8-BEF2-8C3E1652ED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CB279C11-5C69-4634-9123-40C249AE562E}"/>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D1D079B-048E-47B7-B9A5-28BE3513BB5B}"/>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3F748BAC-1490-45D1-99BA-8346C9017DFE}"/>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143E7948-1683-4D64-900A-20B9C742B23F}"/>
              </a:ext>
            </a:extLst>
          </p:cNvPr>
          <p:cNvSpPr>
            <a:spLocks noChangeArrowheads="1"/>
          </p:cNvSpPr>
          <p:nvPr/>
        </p:nvSpPr>
        <p:spPr bwMode="auto">
          <a:xfrm>
            <a:off x="188913" y="954088"/>
            <a:ext cx="10929937" cy="831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6000" b="1">
                <a:solidFill>
                  <a:srgbClr val="4970B5"/>
                </a:solidFill>
                <a:latin typeface="Times New Roman" panose="02020603050405020304" pitchFamily="18" charset="0"/>
                <a:cs typeface="Times New Roman" panose="02020603050405020304" pitchFamily="18" charset="0"/>
              </a:rPr>
              <a:t> </a:t>
            </a:r>
            <a:r>
              <a:rPr lang="ru-RU" altLang="ru-RU" sz="6000">
                <a:solidFill>
                  <a:srgbClr val="0070C0"/>
                </a:solidFill>
                <a:latin typeface="Times New Roman" panose="02020603050405020304" pitchFamily="18" charset="0"/>
                <a:cs typeface="Times New Roman" panose="02020603050405020304" pitchFamily="18" charset="0"/>
              </a:rPr>
              <a:t>В </a:t>
            </a:r>
            <a:r>
              <a:rPr lang="ru-RU" altLang="ru-RU" sz="6000" b="1">
                <a:solidFill>
                  <a:srgbClr val="0070C0"/>
                </a:solidFill>
                <a:latin typeface="Times New Roman" panose="02020603050405020304" pitchFamily="18" charset="0"/>
                <a:cs typeface="Times New Roman" panose="02020603050405020304" pitchFamily="18" charset="0"/>
              </a:rPr>
              <a:t>2015-2019</a:t>
            </a:r>
            <a:r>
              <a:rPr lang="ru-RU" altLang="ru-RU" sz="6000">
                <a:solidFill>
                  <a:srgbClr val="0070C0"/>
                </a:solidFill>
                <a:latin typeface="Times New Roman" panose="02020603050405020304" pitchFamily="18" charset="0"/>
                <a:cs typeface="Times New Roman" panose="02020603050405020304" pitchFamily="18" charset="0"/>
              </a:rPr>
              <a:t> годах с </a:t>
            </a:r>
          </a:p>
          <a:p>
            <a:pPr algn="ctr" eaLnBrk="1" hangingPunct="1"/>
            <a:r>
              <a:rPr lang="ru-RU" altLang="ru-RU" sz="6000" b="1">
                <a:solidFill>
                  <a:srgbClr val="0070C0"/>
                </a:solidFill>
                <a:latin typeface="Times New Roman" panose="02020603050405020304" pitchFamily="18" charset="0"/>
                <a:cs typeface="Times New Roman" panose="02020603050405020304" pitchFamily="18" charset="0"/>
              </a:rPr>
              <a:t>90</a:t>
            </a:r>
            <a:r>
              <a:rPr lang="ru-RU" altLang="ru-RU" sz="6000">
                <a:solidFill>
                  <a:srgbClr val="0070C0"/>
                </a:solidFill>
                <a:latin typeface="Times New Roman" panose="02020603050405020304" pitchFamily="18" charset="0"/>
                <a:cs typeface="Times New Roman" panose="02020603050405020304" pitchFamily="18" charset="0"/>
              </a:rPr>
              <a:t>, </a:t>
            </a:r>
            <a:r>
              <a:rPr lang="ru-RU" altLang="ru-RU" sz="6000" b="1">
                <a:solidFill>
                  <a:srgbClr val="0070C0"/>
                </a:solidFill>
                <a:latin typeface="Times New Roman" panose="02020603050405020304" pitchFamily="18" charset="0"/>
                <a:cs typeface="Times New Roman" panose="02020603050405020304" pitchFamily="18" charset="0"/>
              </a:rPr>
              <a:t>95</a:t>
            </a:r>
            <a:r>
              <a:rPr lang="ru-RU" altLang="ru-RU" sz="6000">
                <a:solidFill>
                  <a:srgbClr val="0070C0"/>
                </a:solidFill>
                <a:latin typeface="Times New Roman" panose="02020603050405020304" pitchFamily="18" charset="0"/>
                <a:cs typeface="Times New Roman" panose="02020603050405020304" pitchFamily="18" charset="0"/>
              </a:rPr>
              <a:t>, </a:t>
            </a:r>
            <a:r>
              <a:rPr lang="ru-RU" altLang="ru-RU" sz="6000" b="1">
                <a:solidFill>
                  <a:srgbClr val="0070C0"/>
                </a:solidFill>
                <a:latin typeface="Times New Roman" panose="02020603050405020304" pitchFamily="18" charset="0"/>
                <a:cs typeface="Times New Roman" panose="02020603050405020304" pitchFamily="18" charset="0"/>
              </a:rPr>
              <a:t>100</a:t>
            </a:r>
            <a:r>
              <a:rPr lang="ru-RU" altLang="ru-RU" sz="6000">
                <a:solidFill>
                  <a:srgbClr val="0070C0"/>
                </a:solidFill>
                <a:latin typeface="Times New Roman" panose="02020603050405020304" pitchFamily="18" charset="0"/>
                <a:cs typeface="Times New Roman" panose="02020603050405020304" pitchFamily="18" charset="0"/>
              </a:rPr>
              <a:t>-летним юбилеями поздравлено на дому </a:t>
            </a:r>
          </a:p>
          <a:p>
            <a:pPr algn="ctr" eaLnBrk="1" hangingPunct="1"/>
            <a:r>
              <a:rPr lang="ru-RU" altLang="ru-RU" sz="9600" b="1">
                <a:solidFill>
                  <a:srgbClr val="4970B5"/>
                </a:solidFill>
                <a:latin typeface="Times New Roman" panose="02020603050405020304" pitchFamily="18" charset="0"/>
                <a:cs typeface="Times New Roman" panose="02020603050405020304" pitchFamily="18" charset="0"/>
              </a:rPr>
              <a:t>3344</a:t>
            </a:r>
            <a:r>
              <a:rPr lang="ru-RU" altLang="ru-RU" sz="9600">
                <a:solidFill>
                  <a:srgbClr val="0070C0"/>
                </a:solidFill>
                <a:latin typeface="Times New Roman" panose="02020603050405020304" pitchFamily="18" charset="0"/>
                <a:cs typeface="Times New Roman" panose="02020603050405020304" pitchFamily="18" charset="0"/>
              </a:rPr>
              <a:t> ветерана. </a:t>
            </a:r>
          </a:p>
          <a:p>
            <a:pPr eaLnBrk="1" hangingPunct="1"/>
            <a:r>
              <a:rPr lang="ru-RU" altLang="ru-RU" sz="9600">
                <a:latin typeface="Times New Roman" panose="02020603050405020304" pitchFamily="18" charset="0"/>
                <a:cs typeface="Times New Roman" panose="02020603050405020304" pitchFamily="18" charset="0"/>
              </a:rPr>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F590D127-2A51-4B84-867D-F70C074433B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C406B2FE-E7A3-484E-B432-E4A794C8177E}"/>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74759" name="Рисунок 14">
            <a:extLst>
              <a:ext uri="{FF2B5EF4-FFF2-40B4-BE49-F238E27FC236}">
                <a16:creationId xmlns:a16="http://schemas.microsoft.com/office/drawing/2014/main" id="{696DAE55-BE3C-422B-909A-DBE96F0CC9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C0DA82DC-26A6-41D3-A1DB-44BE044CE2E0}"/>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6">
                                            <p:txEl>
                                              <p:pRg st="3" end="3"/>
                                            </p:txEl>
                                          </p:spTgt>
                                        </p:tgtEl>
                                        <p:attrNameLst>
                                          <p:attrName>style.visibility</p:attrName>
                                        </p:attrNameLst>
                                      </p:cBhvr>
                                      <p:to>
                                        <p:strVal val="visible"/>
                                      </p:to>
                                    </p:set>
                                    <p:anim calcmode="discrete" valueType="clr">
                                      <p:cBhvr override="childStyle">
                                        <p:cTn id="7" dur="80"/>
                                        <p:tgtEl>
                                          <p:spTgt spid="16">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xEl>
                                              <p:pRg st="3" end="3"/>
                                            </p:txEl>
                                          </p:spTgt>
                                        </p:tgtEl>
                                        <p:attrNameLst>
                                          <p:attrName>fillcolor</p:attrName>
                                        </p:attrNameLst>
                                      </p:cBhvr>
                                      <p:tavLst>
                                        <p:tav tm="0">
                                          <p:val>
                                            <p:clrVal>
                                              <a:schemeClr val="accent2"/>
                                            </p:clrVal>
                                          </p:val>
                                        </p:tav>
                                        <p:tav tm="50000">
                                          <p:val>
                                            <p:clrVal>
                                              <a:schemeClr val="hlink"/>
                                            </p:clrVal>
                                          </p:val>
                                        </p:tav>
                                      </p:tavLst>
                                    </p:anim>
                                    <p:set>
                                      <p:cBhvr>
                                        <p:cTn id="9" dur="80"/>
                                        <p:tgtEl>
                                          <p:spTgt spid="16">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884412C-FB70-49B8-860A-4CDBB7E7BCF1}"/>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931A6B58-DDDE-45ED-A442-FB68A5335B9A}"/>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16" name="Прямоугольник 15">
            <a:extLst>
              <a:ext uri="{FF2B5EF4-FFF2-40B4-BE49-F238E27FC236}">
                <a16:creationId xmlns:a16="http://schemas.microsoft.com/office/drawing/2014/main" id="{5E35E333-F627-4B55-A662-51097D02FC82}"/>
              </a:ext>
            </a:extLst>
          </p:cNvPr>
          <p:cNvSpPr>
            <a:spLocks noChangeArrowheads="1"/>
          </p:cNvSpPr>
          <p:nvPr/>
        </p:nvSpPr>
        <p:spPr bwMode="auto">
          <a:xfrm>
            <a:off x="188913" y="954088"/>
            <a:ext cx="10929937" cy="784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800">
                <a:solidFill>
                  <a:srgbClr val="0070C0"/>
                </a:solidFill>
                <a:latin typeface="Times New Roman" panose="02020603050405020304" pitchFamily="18" charset="0"/>
                <a:cs typeface="Times New Roman" panose="02020603050405020304" pitchFamily="18" charset="0"/>
              </a:rPr>
              <a:t>С вручением открыток от Президента с денежной премией в сумме</a:t>
            </a:r>
          </a:p>
          <a:p>
            <a:pPr algn="ctr" eaLnBrk="1" hangingPunct="1"/>
            <a:r>
              <a:rPr lang="ru-RU" altLang="ru-RU" sz="9600">
                <a:solidFill>
                  <a:srgbClr val="0070C0"/>
                </a:solidFill>
                <a:latin typeface="Times New Roman" panose="02020603050405020304" pitchFamily="18" charset="0"/>
                <a:cs typeface="Times New Roman" panose="02020603050405020304" pitchFamily="18" charset="0"/>
              </a:rPr>
              <a:t>     </a:t>
            </a:r>
            <a:r>
              <a:rPr lang="ru-RU" altLang="ru-RU" sz="9600" b="1">
                <a:solidFill>
                  <a:srgbClr val="0070C0"/>
                </a:solidFill>
                <a:latin typeface="Times New Roman" panose="02020603050405020304" pitchFamily="18" charset="0"/>
                <a:cs typeface="Times New Roman" panose="02020603050405020304" pitchFamily="18" charset="0"/>
              </a:rPr>
              <a:t>10,0 </a:t>
            </a:r>
            <a:r>
              <a:rPr lang="ru-RU" altLang="ru-RU" sz="9600">
                <a:solidFill>
                  <a:srgbClr val="0070C0"/>
                </a:solidFill>
                <a:latin typeface="Times New Roman" panose="02020603050405020304" pitchFamily="18" charset="0"/>
                <a:cs typeface="Times New Roman" panose="02020603050405020304" pitchFamily="18" charset="0"/>
              </a:rPr>
              <a:t>тыс.руб. – </a:t>
            </a:r>
          </a:p>
          <a:p>
            <a:pPr algn="ctr" eaLnBrk="1" hangingPunct="1"/>
            <a:r>
              <a:rPr lang="ru-RU" altLang="ru-RU" sz="9600" b="1">
                <a:solidFill>
                  <a:srgbClr val="0070C0"/>
                </a:solidFill>
                <a:latin typeface="Times New Roman" panose="02020603050405020304" pitchFamily="18" charset="0"/>
                <a:cs typeface="Times New Roman" panose="02020603050405020304" pitchFamily="18" charset="0"/>
              </a:rPr>
              <a:t>237</a:t>
            </a:r>
            <a:r>
              <a:rPr lang="ru-RU" altLang="ru-RU" sz="9600">
                <a:solidFill>
                  <a:srgbClr val="0070C0"/>
                </a:solidFill>
                <a:latin typeface="Times New Roman" panose="02020603050405020304" pitchFamily="18" charset="0"/>
                <a:cs typeface="Times New Roman" panose="02020603050405020304" pitchFamily="18" charset="0"/>
              </a:rPr>
              <a:t> </a:t>
            </a:r>
            <a:r>
              <a:rPr lang="ru-RU" altLang="ru-RU" sz="5400">
                <a:solidFill>
                  <a:srgbClr val="0070C0"/>
                </a:solidFill>
                <a:latin typeface="Times New Roman" panose="02020603050405020304" pitchFamily="18" charset="0"/>
                <a:cs typeface="Times New Roman" panose="02020603050405020304" pitchFamily="18" charset="0"/>
              </a:rPr>
              <a:t>ветеранам, </a:t>
            </a:r>
            <a:r>
              <a:rPr lang="ru-RU" altLang="ru-RU" sz="9600">
                <a:solidFill>
                  <a:srgbClr val="0070C0"/>
                </a:solidFill>
                <a:latin typeface="Times New Roman" panose="02020603050405020304" pitchFamily="18" charset="0"/>
                <a:cs typeface="Times New Roman" panose="02020603050405020304" pitchFamily="18" charset="0"/>
              </a:rPr>
              <a:t> </a:t>
            </a:r>
            <a:r>
              <a:rPr lang="ru-RU" altLang="ru-RU" sz="9600" b="1">
                <a:solidFill>
                  <a:srgbClr val="0070C0"/>
                </a:solidFill>
                <a:latin typeface="Times New Roman" panose="02020603050405020304" pitchFamily="18" charset="0"/>
                <a:cs typeface="Times New Roman" panose="02020603050405020304" pitchFamily="18" charset="0"/>
              </a:rPr>
              <a:t> 64  </a:t>
            </a:r>
            <a:r>
              <a:rPr lang="ru-RU" altLang="ru-RU" sz="5400">
                <a:solidFill>
                  <a:srgbClr val="0070C0"/>
                </a:solidFill>
                <a:latin typeface="Times New Roman" panose="02020603050405020304" pitchFamily="18" charset="0"/>
                <a:cs typeface="Times New Roman" panose="02020603050405020304" pitchFamily="18" charset="0"/>
              </a:rPr>
              <a:t>вдовам.</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BCBA65A1-C757-4E7E-9B8A-C0C352B85B8A}"/>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20AFC3E4-038E-4D96-9EC4-697F139A7592}"/>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75783" name="Рисунок 14">
            <a:extLst>
              <a:ext uri="{FF2B5EF4-FFF2-40B4-BE49-F238E27FC236}">
                <a16:creationId xmlns:a16="http://schemas.microsoft.com/office/drawing/2014/main" id="{6012C571-8BEE-4227-AEFA-73BB05960E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6DF6D5BB-D7D7-4FFB-A15F-3DA20174FCC4}"/>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6">
                                            <p:txEl>
                                              <p:pRg st="3" end="3"/>
                                            </p:txEl>
                                          </p:spTgt>
                                        </p:tgtEl>
                                        <p:attrNameLst>
                                          <p:attrName>style.visibility</p:attrName>
                                        </p:attrNameLst>
                                      </p:cBhvr>
                                      <p:to>
                                        <p:strVal val="visible"/>
                                      </p:to>
                                    </p:set>
                                    <p:anim calcmode="discrete" valueType="clr">
                                      <p:cBhvr override="childStyle">
                                        <p:cTn id="7" dur="80"/>
                                        <p:tgtEl>
                                          <p:spTgt spid="16">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xEl>
                                              <p:pRg st="3" end="3"/>
                                            </p:txEl>
                                          </p:spTgt>
                                        </p:tgtEl>
                                        <p:attrNameLst>
                                          <p:attrName>fillcolor</p:attrName>
                                        </p:attrNameLst>
                                      </p:cBhvr>
                                      <p:tavLst>
                                        <p:tav tm="0">
                                          <p:val>
                                            <p:clrVal>
                                              <a:schemeClr val="accent2"/>
                                            </p:clrVal>
                                          </p:val>
                                        </p:tav>
                                        <p:tav tm="50000">
                                          <p:val>
                                            <p:clrVal>
                                              <a:schemeClr val="hlink"/>
                                            </p:clrVal>
                                          </p:val>
                                        </p:tav>
                                      </p:tavLst>
                                    </p:anim>
                                    <p:set>
                                      <p:cBhvr>
                                        <p:cTn id="9" dur="80"/>
                                        <p:tgtEl>
                                          <p:spTgt spid="16">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15CC0AD-EA21-47D7-955C-7FFC87756658}"/>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76803" name="Прямоугольник 15">
            <a:extLst>
              <a:ext uri="{FF2B5EF4-FFF2-40B4-BE49-F238E27FC236}">
                <a16:creationId xmlns:a16="http://schemas.microsoft.com/office/drawing/2014/main" id="{120ADE9E-09EC-498D-9AC5-0DA0DADA0F90}"/>
              </a:ext>
            </a:extLst>
          </p:cNvPr>
          <p:cNvSpPr>
            <a:spLocks noChangeArrowheads="1"/>
          </p:cNvSpPr>
          <p:nvPr/>
        </p:nvSpPr>
        <p:spPr bwMode="auto">
          <a:xfrm>
            <a:off x="188913" y="954088"/>
            <a:ext cx="10929937"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1" name="Picture 4" descr="IMG_4670">
            <a:extLst>
              <a:ext uri="{FF2B5EF4-FFF2-40B4-BE49-F238E27FC236}">
                <a16:creationId xmlns:a16="http://schemas.microsoft.com/office/drawing/2014/main" id="{F8AD3A5E-7E1D-4E46-B4AA-AE5DB348D43C}"/>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904038" y="311150"/>
            <a:ext cx="4357687" cy="5810250"/>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Picture 2" descr="C:\Users\Администратор\Desktop\первички\совет № 12\Поздравляли с 99 летием Ноздрюхина Якова Ивановича..jpg">
            <a:extLst>
              <a:ext uri="{FF2B5EF4-FFF2-40B4-BE49-F238E27FC236}">
                <a16:creationId xmlns:a16="http://schemas.microsoft.com/office/drawing/2014/main" id="{EEF5B19A-80E5-440A-8FAD-512D762D658E}"/>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46225" y="168275"/>
            <a:ext cx="4918075" cy="3895725"/>
          </a:xfrm>
          <a:prstGeom prst="rect">
            <a:avLst/>
          </a:prstGeom>
          <a:noFill/>
          <a:effectLst>
            <a:outerShdw blurRad="50800" dist="38100" dir="2700000" algn="tl" rotWithShape="0">
              <a:prstClr val="black">
                <a:alpha val="40000"/>
              </a:prstClr>
            </a:outerShdw>
          </a:effectLst>
        </p:spPr>
      </p:pic>
      <p:pic>
        <p:nvPicPr>
          <p:cNvPr id="19" name="Picture 2">
            <a:extLst>
              <a:ext uri="{FF2B5EF4-FFF2-40B4-BE49-F238E27FC236}">
                <a16:creationId xmlns:a16="http://schemas.microsoft.com/office/drawing/2014/main" id="{ED255616-FE0D-4BC4-9F61-ABC798DF7F1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60311" y="3311525"/>
            <a:ext cx="4556157" cy="3000396"/>
          </a:xfrm>
          <a:prstGeom prst="rect">
            <a:avLst/>
          </a:prstGeom>
          <a:ln>
            <a:noFill/>
          </a:ln>
          <a:effectLst>
            <a:softEdge rad="112500"/>
          </a:effectLst>
        </p:spPr>
      </p:pic>
      <p:pic>
        <p:nvPicPr>
          <p:cNvPr id="14" name="Picture 1" descr="C:\Users\Evgendormaster\Pictures\совет ветеранов.png">
            <a:extLst>
              <a:ext uri="{FF2B5EF4-FFF2-40B4-BE49-F238E27FC236}">
                <a16:creationId xmlns:a16="http://schemas.microsoft.com/office/drawing/2014/main" id="{7E26EE77-2658-4D81-8BF2-1257BE74191A}"/>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5" name="Рисунок 14" descr="https://upload.wikimedia.org/wikipedia/commons/thumb/8/8b/Kemerovo_COA.svg/1200px-Kemerovo_COA.svg.png">
            <a:extLst>
              <a:ext uri="{FF2B5EF4-FFF2-40B4-BE49-F238E27FC236}">
                <a16:creationId xmlns:a16="http://schemas.microsoft.com/office/drawing/2014/main" id="{ECB3605A-87E2-456F-904C-8892809F0B01}"/>
              </a:ext>
            </a:extLst>
          </p:cNvPr>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76809" name="Рисунок 20">
            <a:extLst>
              <a:ext uri="{FF2B5EF4-FFF2-40B4-BE49-F238E27FC236}">
                <a16:creationId xmlns:a16="http://schemas.microsoft.com/office/drawing/2014/main" id="{1ACBF11E-C19A-4CD9-A89E-D8BB158CE38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Рисунок 21">
            <a:extLst>
              <a:ext uri="{FF2B5EF4-FFF2-40B4-BE49-F238E27FC236}">
                <a16:creationId xmlns:a16="http://schemas.microsoft.com/office/drawing/2014/main" id="{44828FD9-1AAE-467D-8D9D-A41D9647F5CD}"/>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2000"/>
                                        <p:tgtEl>
                                          <p:spTgt spid="12"/>
                                        </p:tgtEl>
                                      </p:cBhvr>
                                    </p:animEffect>
                                  </p:childTnLst>
                                </p:cTn>
                              </p:par>
                            </p:childTnLst>
                          </p:cTn>
                        </p:par>
                        <p:par>
                          <p:cTn id="12" fill="hold" nodeType="afterGroup">
                            <p:stCondLst>
                              <p:cond delay="2000"/>
                            </p:stCondLst>
                            <p:childTnLst>
                              <p:par>
                                <p:cTn id="13" presetID="21" presetClass="entr" presetSubtype="4"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heel(4)">
                                      <p:cBhvr>
                                        <p:cTn id="15"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3F19C61-FD71-4D97-97D6-2853CF72A5CE}"/>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92ED11EE-E391-4F07-8A9A-E661D8656961}"/>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sp>
        <p:nvSpPr>
          <p:cNvPr id="77828" name="Прямоугольник 15">
            <a:extLst>
              <a:ext uri="{FF2B5EF4-FFF2-40B4-BE49-F238E27FC236}">
                <a16:creationId xmlns:a16="http://schemas.microsoft.com/office/drawing/2014/main" id="{8093E298-6CFB-41C3-A5D4-131372D68481}"/>
              </a:ext>
            </a:extLst>
          </p:cNvPr>
          <p:cNvSpPr>
            <a:spLocks noChangeArrowheads="1"/>
          </p:cNvSpPr>
          <p:nvPr/>
        </p:nvSpPr>
        <p:spPr bwMode="auto">
          <a:xfrm>
            <a:off x="188913" y="954088"/>
            <a:ext cx="10929937"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7" name="Picture 2" descr="D:\РАБОЧИЙ СТОЛ ВСЕ МАТЕРИАЛЫ\САЙТ 2019 год  январь-фефр\САЙТ  май\21 мая\Руднитк\100 лет4.jpg">
            <a:extLst>
              <a:ext uri="{FF2B5EF4-FFF2-40B4-BE49-F238E27FC236}">
                <a16:creationId xmlns:a16="http://schemas.microsoft.com/office/drawing/2014/main" id="{C31F87AC-0501-4E78-BAD6-5D7E8C246DE9}"/>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a:xfrm>
            <a:off x="4832350" y="239713"/>
            <a:ext cx="6500813" cy="4157662"/>
          </a:xfrm>
          <a:effectLst>
            <a:outerShdw blurRad="50800" dist="38100" dir="2700000" algn="tl" rotWithShape="0">
              <a:prstClr val="black">
                <a:alpha val="40000"/>
              </a:prstClr>
            </a:outerShdw>
          </a:effectLst>
        </p:spPr>
      </p:pic>
      <p:pic>
        <p:nvPicPr>
          <p:cNvPr id="18" name="Содержимое 3" descr="D:\РАБОЧИЙ СТОЛ ВСЕ МАТЕРИАЛЫ\САЙТ 2019\САЙТ  МАЙ 31 маяРУДНИЧ,\ЮБИЛЕЙ\IMG_20181213_111406.jpg">
            <a:extLst>
              <a:ext uri="{FF2B5EF4-FFF2-40B4-BE49-F238E27FC236}">
                <a16:creationId xmlns:a16="http://schemas.microsoft.com/office/drawing/2014/main" id="{CAB8E06E-C0BB-4186-BC0C-CF8020E74DE7}"/>
              </a:ext>
            </a:extLst>
          </p:cNvPr>
          <p:cNvPicPr>
            <a:picLocks/>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42875" y="2454275"/>
            <a:ext cx="5118100" cy="3929063"/>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1" name="Picture 1" descr="C:\Users\Evgendormaster\Pictures\совет ветеранов.png">
            <a:extLst>
              <a:ext uri="{FF2B5EF4-FFF2-40B4-BE49-F238E27FC236}">
                <a16:creationId xmlns:a16="http://schemas.microsoft.com/office/drawing/2014/main" id="{4C54E6EF-431C-4F38-A015-5C0A9E3686C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4997564B-A35F-40E6-A77F-B88F98007AB2}"/>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77833" name="Рисунок 14">
            <a:extLst>
              <a:ext uri="{FF2B5EF4-FFF2-40B4-BE49-F238E27FC236}">
                <a16:creationId xmlns:a16="http://schemas.microsoft.com/office/drawing/2014/main" id="{89504458-F041-4519-9D00-B65F8CBD0AD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Рисунок 21">
            <a:extLst>
              <a:ext uri="{FF2B5EF4-FFF2-40B4-BE49-F238E27FC236}">
                <a16:creationId xmlns:a16="http://schemas.microsoft.com/office/drawing/2014/main" id="{A7AFF100-9891-4AE9-8990-24C36B362B34}"/>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2000" fill="hold"/>
                                        <p:tgtEl>
                                          <p:spTgt spid="17"/>
                                        </p:tgtEl>
                                        <p:attrNameLst>
                                          <p:attrName>ppt_w</p:attrName>
                                        </p:attrNameLst>
                                      </p:cBhvr>
                                      <p:tavLst>
                                        <p:tav tm="0">
                                          <p:val>
                                            <p:strVal val="#ppt_w+.3"/>
                                          </p:val>
                                        </p:tav>
                                        <p:tav tm="100000">
                                          <p:val>
                                            <p:strVal val="#ppt_w"/>
                                          </p:val>
                                        </p:tav>
                                      </p:tavLst>
                                    </p:anim>
                                    <p:anim calcmode="lin" valueType="num">
                                      <p:cBhvr>
                                        <p:cTn id="8" dur="2000" fill="hold"/>
                                        <p:tgtEl>
                                          <p:spTgt spid="17"/>
                                        </p:tgtEl>
                                        <p:attrNameLst>
                                          <p:attrName>ppt_h</p:attrName>
                                        </p:attrNameLst>
                                      </p:cBhvr>
                                      <p:tavLst>
                                        <p:tav tm="0">
                                          <p:val>
                                            <p:strVal val="#ppt_h"/>
                                          </p:val>
                                        </p:tav>
                                        <p:tav tm="100000">
                                          <p:val>
                                            <p:strVal val="#ppt_h"/>
                                          </p:val>
                                        </p:tav>
                                      </p:tavLst>
                                    </p:anim>
                                    <p:animEffect transition="in" filter="fade">
                                      <p:cBhvr>
                                        <p:cTn id="9" dur="2000"/>
                                        <p:tgtEl>
                                          <p:spTgt spid="17"/>
                                        </p:tgtEl>
                                      </p:cBhvr>
                                    </p:animEffect>
                                  </p:childTnLst>
                                </p:cTn>
                              </p:par>
                              <p:par>
                                <p:cTn id="10" presetID="55"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1000" fill="hold"/>
                                        <p:tgtEl>
                                          <p:spTgt spid="18"/>
                                        </p:tgtEl>
                                        <p:attrNameLst>
                                          <p:attrName>ppt_w</p:attrName>
                                        </p:attrNameLst>
                                      </p:cBhvr>
                                      <p:tavLst>
                                        <p:tav tm="0">
                                          <p:val>
                                            <p:strVal val="#ppt_w*0.70"/>
                                          </p:val>
                                        </p:tav>
                                        <p:tav tm="100000">
                                          <p:val>
                                            <p:strVal val="#ppt_w"/>
                                          </p:val>
                                        </p:tav>
                                      </p:tavLst>
                                    </p:anim>
                                    <p:anim calcmode="lin" valueType="num">
                                      <p:cBhvr>
                                        <p:cTn id="13" dur="1000" fill="hold"/>
                                        <p:tgtEl>
                                          <p:spTgt spid="18"/>
                                        </p:tgtEl>
                                        <p:attrNameLst>
                                          <p:attrName>ppt_h</p:attrName>
                                        </p:attrNameLst>
                                      </p:cBhvr>
                                      <p:tavLst>
                                        <p:tav tm="0">
                                          <p:val>
                                            <p:strVal val="#ppt_h"/>
                                          </p:val>
                                        </p:tav>
                                        <p:tav tm="100000">
                                          <p:val>
                                            <p:strVal val="#ppt_h"/>
                                          </p:val>
                                        </p:tav>
                                      </p:tavLst>
                                    </p:anim>
                                    <p:animEffect transition="in" filter="fade">
                                      <p:cBhvr>
                                        <p:cTn id="14"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2A268C5-F203-4C00-B88E-C69E965B4B5D}"/>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78851" name="Прямоугольник 12">
            <a:extLst>
              <a:ext uri="{FF2B5EF4-FFF2-40B4-BE49-F238E27FC236}">
                <a16:creationId xmlns:a16="http://schemas.microsoft.com/office/drawing/2014/main" id="{938E66D5-70B2-4737-9C77-B74977981D2C}"/>
              </a:ext>
            </a:extLst>
          </p:cNvPr>
          <p:cNvSpPr>
            <a:spLocks noChangeArrowheads="1"/>
          </p:cNvSpPr>
          <p:nvPr/>
        </p:nvSpPr>
        <p:spPr bwMode="auto">
          <a:xfrm>
            <a:off x="260350" y="882650"/>
            <a:ext cx="10929938"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6000">
                <a:solidFill>
                  <a:srgbClr val="0070C0"/>
                </a:solidFill>
                <a:latin typeface="Times New Roman" panose="02020603050405020304" pitchFamily="18" charset="0"/>
                <a:cs typeface="Times New Roman" panose="02020603050405020304" pitchFamily="18" charset="0"/>
              </a:rPr>
              <a:t>За период с </a:t>
            </a:r>
            <a:r>
              <a:rPr lang="ru-RU" altLang="ru-RU" sz="6000" b="1">
                <a:solidFill>
                  <a:srgbClr val="0070C0"/>
                </a:solidFill>
                <a:latin typeface="Times New Roman" panose="02020603050405020304" pitchFamily="18" charset="0"/>
                <a:cs typeface="Times New Roman" panose="02020603050405020304" pitchFamily="18" charset="0"/>
              </a:rPr>
              <a:t>2015</a:t>
            </a:r>
            <a:r>
              <a:rPr lang="ru-RU" altLang="ru-RU" sz="6000">
                <a:solidFill>
                  <a:srgbClr val="0070C0"/>
                </a:solidFill>
                <a:latin typeface="Times New Roman" panose="02020603050405020304" pitchFamily="18" charset="0"/>
                <a:cs typeface="Times New Roman" panose="02020603050405020304" pitchFamily="18" charset="0"/>
              </a:rPr>
              <a:t> года по </a:t>
            </a:r>
            <a:r>
              <a:rPr lang="ru-RU" altLang="ru-RU" sz="6000" b="1">
                <a:solidFill>
                  <a:srgbClr val="0070C0"/>
                </a:solidFill>
                <a:latin typeface="Times New Roman" panose="02020603050405020304" pitchFamily="18" charset="0"/>
                <a:cs typeface="Times New Roman" panose="02020603050405020304" pitchFamily="18" charset="0"/>
              </a:rPr>
              <a:t>2019</a:t>
            </a:r>
            <a:r>
              <a:rPr lang="ru-RU" altLang="ru-RU" sz="6000">
                <a:solidFill>
                  <a:srgbClr val="0070C0"/>
                </a:solidFill>
                <a:latin typeface="Times New Roman" panose="02020603050405020304" pitchFamily="18" charset="0"/>
                <a:cs typeface="Times New Roman" panose="02020603050405020304" pitchFamily="18" charset="0"/>
              </a:rPr>
              <a:t> год на заседаниях президиума рассмотрено около</a:t>
            </a:r>
            <a:r>
              <a:rPr lang="ru-RU" altLang="ru-RU" sz="6000" b="1">
                <a:solidFill>
                  <a:srgbClr val="0070C0"/>
                </a:solidFill>
                <a:latin typeface="Times New Roman" panose="02020603050405020304" pitchFamily="18" charset="0"/>
                <a:cs typeface="Times New Roman" panose="02020603050405020304" pitchFamily="18" charset="0"/>
              </a:rPr>
              <a:t> </a:t>
            </a:r>
            <a:r>
              <a:rPr lang="ru-RU" altLang="ru-RU" sz="9600" b="1">
                <a:solidFill>
                  <a:srgbClr val="0070C0"/>
                </a:solidFill>
                <a:latin typeface="Times New Roman" panose="02020603050405020304" pitchFamily="18" charset="0"/>
                <a:cs typeface="Times New Roman" panose="02020603050405020304" pitchFamily="18" charset="0"/>
              </a:rPr>
              <a:t>300 </a:t>
            </a:r>
            <a:r>
              <a:rPr lang="ru-RU" altLang="ru-RU" sz="6000">
                <a:solidFill>
                  <a:srgbClr val="0070C0"/>
                </a:solidFill>
                <a:latin typeface="Times New Roman" panose="02020603050405020304" pitchFamily="18" charset="0"/>
                <a:cs typeface="Times New Roman" panose="02020603050405020304" pitchFamily="18" charset="0"/>
              </a:rPr>
              <a:t>вопросов по различным направлениям деятельности: </a:t>
            </a:r>
            <a:endParaRPr lang="ru-RU" altLang="ru-RU" sz="3200">
              <a:solidFill>
                <a:srgbClr val="0070C0"/>
              </a:solidFill>
              <a:latin typeface="Times New Roman" panose="02020603050405020304" pitchFamily="18" charset="0"/>
              <a:cs typeface="Times New Roman" panose="02020603050405020304" pitchFamily="18" charset="0"/>
            </a:endParaRPr>
          </a:p>
        </p:txBody>
      </p:sp>
      <p:sp>
        <p:nvSpPr>
          <p:cNvPr id="78852" name="Прямоугольник 15">
            <a:extLst>
              <a:ext uri="{FF2B5EF4-FFF2-40B4-BE49-F238E27FC236}">
                <a16:creationId xmlns:a16="http://schemas.microsoft.com/office/drawing/2014/main" id="{368FE724-0CB4-4A82-A61F-6A3AF34B4A65}"/>
              </a:ext>
            </a:extLst>
          </p:cNvPr>
          <p:cNvSpPr>
            <a:spLocks noChangeArrowheads="1"/>
          </p:cNvSpPr>
          <p:nvPr/>
        </p:nvSpPr>
        <p:spPr bwMode="auto">
          <a:xfrm>
            <a:off x="592138" y="882650"/>
            <a:ext cx="10929937"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D6C4709E-E26F-47DD-A6C8-96B368613BA9}"/>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9B61CFC9-02DF-4DE0-BFBB-08FD65A92A27}"/>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78855" name="Рисунок 14">
            <a:extLst>
              <a:ext uri="{FF2B5EF4-FFF2-40B4-BE49-F238E27FC236}">
                <a16:creationId xmlns:a16="http://schemas.microsoft.com/office/drawing/2014/main" id="{30413A44-86B0-430A-8703-1ECF856C6E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E5963241-7284-407D-919D-D26314C97B1D}"/>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d"/>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41A3B32-439B-42AC-B39B-F0F8253FFB89}"/>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79875" name="Прямоугольник 12">
            <a:extLst>
              <a:ext uri="{FF2B5EF4-FFF2-40B4-BE49-F238E27FC236}">
                <a16:creationId xmlns:a16="http://schemas.microsoft.com/office/drawing/2014/main" id="{8E463962-7B30-441E-A732-D0D0F2F01EE9}"/>
              </a:ext>
            </a:extLst>
          </p:cNvPr>
          <p:cNvSpPr>
            <a:spLocks noChangeArrowheads="1"/>
          </p:cNvSpPr>
          <p:nvPr/>
        </p:nvSpPr>
        <p:spPr bwMode="auto">
          <a:xfrm>
            <a:off x="188913" y="739775"/>
            <a:ext cx="11001375"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400" b="1">
                <a:solidFill>
                  <a:srgbClr val="0070C0"/>
                </a:solidFill>
                <a:latin typeface="Times New Roman" panose="02020603050405020304" pitchFamily="18" charset="0"/>
                <a:cs typeface="Times New Roman" panose="02020603050405020304" pitchFamily="18" charset="0"/>
              </a:rPr>
              <a:t>среди них:</a:t>
            </a:r>
          </a:p>
          <a:p>
            <a:pPr algn="ctr" eaLnBrk="1" hangingPunct="1">
              <a:buFont typeface="Arial" panose="020B0604020202020204" pitchFamily="34" charset="0"/>
              <a:buChar char="•"/>
            </a:pPr>
            <a:r>
              <a:rPr lang="ru-RU" altLang="ru-RU" sz="4400" b="1">
                <a:solidFill>
                  <a:srgbClr val="0070C0"/>
                </a:solidFill>
                <a:latin typeface="Times New Roman" panose="02020603050405020304" pitchFamily="18" charset="0"/>
                <a:cs typeface="Times New Roman" panose="02020603050405020304" pitchFamily="18" charset="0"/>
              </a:rPr>
              <a:t> гражданско-патриотическое воспитание,</a:t>
            </a:r>
          </a:p>
          <a:p>
            <a:pPr algn="ctr" eaLnBrk="1" hangingPunct="1">
              <a:buFont typeface="Arial" panose="020B0604020202020204" pitchFamily="34" charset="0"/>
              <a:buChar char="•"/>
            </a:pPr>
            <a:r>
              <a:rPr lang="ru-RU" altLang="ru-RU" sz="4400" b="1">
                <a:solidFill>
                  <a:srgbClr val="0070C0"/>
                </a:solidFill>
                <a:latin typeface="Times New Roman" panose="02020603050405020304" pitchFamily="18" charset="0"/>
                <a:cs typeface="Times New Roman" panose="02020603050405020304" pitchFamily="18" charset="0"/>
              </a:rPr>
              <a:t> улучшение качества жизни пенсионеров,</a:t>
            </a:r>
          </a:p>
          <a:p>
            <a:pPr algn="ctr" eaLnBrk="1" hangingPunct="1">
              <a:buFont typeface="Arial" panose="020B0604020202020204" pitchFamily="34" charset="0"/>
              <a:buChar char="•"/>
            </a:pPr>
            <a:r>
              <a:rPr lang="ru-RU" altLang="ru-RU" sz="4400" b="1">
                <a:solidFill>
                  <a:srgbClr val="0070C0"/>
                </a:solidFill>
                <a:latin typeface="Times New Roman" panose="02020603050405020304" pitchFamily="18" charset="0"/>
                <a:cs typeface="Times New Roman" panose="02020603050405020304" pitchFamily="18" charset="0"/>
              </a:rPr>
              <a:t>проведение смотров,</a:t>
            </a:r>
          </a:p>
          <a:p>
            <a:pPr algn="ctr" eaLnBrk="1" hangingPunct="1">
              <a:buFont typeface="Arial" panose="020B0604020202020204" pitchFamily="34" charset="0"/>
              <a:buChar char="•"/>
            </a:pPr>
            <a:r>
              <a:rPr lang="ru-RU" altLang="ru-RU" sz="4400" b="1">
                <a:solidFill>
                  <a:srgbClr val="0070C0"/>
                </a:solidFill>
                <a:latin typeface="Times New Roman" panose="02020603050405020304" pitchFamily="18" charset="0"/>
                <a:cs typeface="Times New Roman" panose="02020603050405020304" pitchFamily="18" charset="0"/>
              </a:rPr>
              <a:t> подготовка и проведение праздников, </a:t>
            </a:r>
          </a:p>
          <a:p>
            <a:pPr algn="ctr" eaLnBrk="1" hangingPunct="1">
              <a:buFont typeface="Arial" panose="020B0604020202020204" pitchFamily="34" charset="0"/>
              <a:buChar char="•"/>
            </a:pPr>
            <a:r>
              <a:rPr lang="ru-RU" altLang="ru-RU" sz="4400" b="1">
                <a:solidFill>
                  <a:srgbClr val="0070C0"/>
                </a:solidFill>
                <a:latin typeface="Times New Roman" panose="02020603050405020304" pitchFamily="18" charset="0"/>
                <a:cs typeface="Times New Roman" panose="02020603050405020304" pitchFamily="18" charset="0"/>
              </a:rPr>
              <a:t>организация досуга и </a:t>
            </a:r>
          </a:p>
          <a:p>
            <a:pPr algn="ctr" eaLnBrk="1" hangingPunct="1">
              <a:buFont typeface="Arial" panose="020B0604020202020204" pitchFamily="34" charset="0"/>
              <a:buChar char="•"/>
            </a:pPr>
            <a:r>
              <a:rPr lang="ru-RU" altLang="ru-RU" sz="4400" b="1">
                <a:solidFill>
                  <a:srgbClr val="0070C0"/>
                </a:solidFill>
                <a:latin typeface="Times New Roman" panose="02020603050405020304" pitchFamily="18" charset="0"/>
                <a:cs typeface="Times New Roman" panose="02020603050405020304" pitchFamily="18" charset="0"/>
              </a:rPr>
              <a:t>физкультурно-оздоровительной работы, </a:t>
            </a:r>
          </a:p>
        </p:txBody>
      </p:sp>
      <p:sp>
        <p:nvSpPr>
          <p:cNvPr id="79876" name="Прямоугольник 15">
            <a:extLst>
              <a:ext uri="{FF2B5EF4-FFF2-40B4-BE49-F238E27FC236}">
                <a16:creationId xmlns:a16="http://schemas.microsoft.com/office/drawing/2014/main" id="{8CB5C41F-FC80-44EA-AFC4-90516E426BEC}"/>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E23E98C7-2D01-48E3-B8C9-8C1951E08D80}"/>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D65AEAB5-EA12-48E1-A714-20844CA85A00}"/>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79879" name="Рисунок 14">
            <a:extLst>
              <a:ext uri="{FF2B5EF4-FFF2-40B4-BE49-F238E27FC236}">
                <a16:creationId xmlns:a16="http://schemas.microsoft.com/office/drawing/2014/main" id="{8ECCD550-DE2B-402F-8548-2538B52904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DC2EE504-1DD3-4C4B-AF57-63D8C06DBF8B}"/>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EA1CBE8-3D2B-4535-9534-AE234A2DDF80}"/>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80899" name="Прямоугольник 12">
            <a:extLst>
              <a:ext uri="{FF2B5EF4-FFF2-40B4-BE49-F238E27FC236}">
                <a16:creationId xmlns:a16="http://schemas.microsoft.com/office/drawing/2014/main" id="{49F6879D-77D5-4434-AFD8-6C9B4C5C6B87}"/>
              </a:ext>
            </a:extLst>
          </p:cNvPr>
          <p:cNvSpPr>
            <a:spLocks noChangeArrowheads="1"/>
          </p:cNvSpPr>
          <p:nvPr/>
        </p:nvSpPr>
        <p:spPr bwMode="auto">
          <a:xfrm>
            <a:off x="260350" y="1025525"/>
            <a:ext cx="10929938"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0070C0"/>
                </a:solidFill>
                <a:latin typeface="Times New Roman" panose="02020603050405020304" pitchFamily="18" charset="0"/>
                <a:cs typeface="Times New Roman" panose="02020603050405020304" pitchFamily="18" charset="0"/>
              </a:rPr>
              <a:t>выполнение Федерального закона «О ветеранах», законодательства о социальной защите пенсионеров, о льготах, установленных ветеранам, пенсионерам,</a:t>
            </a:r>
          </a:p>
        </p:txBody>
      </p:sp>
      <p:sp>
        <p:nvSpPr>
          <p:cNvPr id="80900" name="Прямоугольник 15">
            <a:extLst>
              <a:ext uri="{FF2B5EF4-FFF2-40B4-BE49-F238E27FC236}">
                <a16:creationId xmlns:a16="http://schemas.microsoft.com/office/drawing/2014/main" id="{995AD888-8F23-41AA-A628-28598E397FF0}"/>
              </a:ext>
            </a:extLst>
          </p:cNvPr>
          <p:cNvSpPr>
            <a:spLocks noChangeArrowheads="1"/>
          </p:cNvSpPr>
          <p:nvPr/>
        </p:nvSpPr>
        <p:spPr bwMode="auto">
          <a:xfrm>
            <a:off x="117475" y="954088"/>
            <a:ext cx="11144250"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65606236-B6B9-4229-B555-64D300C3BA9A}"/>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A053C866-BE1E-439B-B69C-665A20E80FA4}"/>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80903" name="Рисунок 14">
            <a:extLst>
              <a:ext uri="{FF2B5EF4-FFF2-40B4-BE49-F238E27FC236}">
                <a16:creationId xmlns:a16="http://schemas.microsoft.com/office/drawing/2014/main" id="{EB012E64-FD7F-4C37-8E08-9C0259E1C6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B1B17E48-DEAD-4E32-9CB9-FFC1FB502FF7}"/>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1F2D2BC-47F7-4C83-80D2-39D430084AE3}"/>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81923" name="Прямоугольник 12">
            <a:extLst>
              <a:ext uri="{FF2B5EF4-FFF2-40B4-BE49-F238E27FC236}">
                <a16:creationId xmlns:a16="http://schemas.microsoft.com/office/drawing/2014/main" id="{10F607DC-3288-4655-A421-8ABF5C7E7215}"/>
              </a:ext>
            </a:extLst>
          </p:cNvPr>
          <p:cNvSpPr>
            <a:spLocks noChangeArrowheads="1"/>
          </p:cNvSpPr>
          <p:nvPr/>
        </p:nvSpPr>
        <p:spPr bwMode="auto">
          <a:xfrm>
            <a:off x="117475" y="811213"/>
            <a:ext cx="11404600" cy="517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6000">
                <a:latin typeface="Times New Roman" panose="02020603050405020304" pitchFamily="18" charset="0"/>
                <a:cs typeface="Times New Roman" panose="02020603050405020304" pitchFamily="18" charset="0"/>
              </a:rPr>
              <a:t> </a:t>
            </a:r>
            <a:r>
              <a:rPr lang="ru-RU" altLang="ru-RU" sz="5400" b="1">
                <a:solidFill>
                  <a:srgbClr val="0070C0"/>
                </a:solidFill>
                <a:latin typeface="Times New Roman" panose="02020603050405020304" pitchFamily="18" charset="0"/>
                <a:cs typeface="Times New Roman" panose="02020603050405020304" pitchFamily="18" charset="0"/>
              </a:rPr>
              <a:t>о работе по созданию музеев трудовой и боевой славы, по надлежащему содержанию воинских захоронений, памятников, </a:t>
            </a:r>
          </a:p>
          <a:p>
            <a:pPr algn="ctr" eaLnBrk="1" hangingPunct="1"/>
            <a:r>
              <a:rPr lang="ru-RU" altLang="ru-RU" sz="5400" b="1">
                <a:solidFill>
                  <a:srgbClr val="0070C0"/>
                </a:solidFill>
                <a:latin typeface="Times New Roman" panose="02020603050405020304" pitchFamily="18" charset="0"/>
                <a:cs typeface="Times New Roman" panose="02020603050405020304" pitchFamily="18" charset="0"/>
              </a:rPr>
              <a:t>обелисков и мемориальных досок, </a:t>
            </a:r>
          </a:p>
        </p:txBody>
      </p:sp>
      <p:sp>
        <p:nvSpPr>
          <p:cNvPr id="81924" name="Прямоугольник 15">
            <a:extLst>
              <a:ext uri="{FF2B5EF4-FFF2-40B4-BE49-F238E27FC236}">
                <a16:creationId xmlns:a16="http://schemas.microsoft.com/office/drawing/2014/main" id="{C0227A1C-A643-4CEC-A069-8A9D392E5706}"/>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06CA6EE8-4087-4DB2-891A-E03C5496E9A1}"/>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B079EB24-2781-4611-8A6D-0E3528DA5381}"/>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81927" name="Рисунок 14">
            <a:extLst>
              <a:ext uri="{FF2B5EF4-FFF2-40B4-BE49-F238E27FC236}">
                <a16:creationId xmlns:a16="http://schemas.microsoft.com/office/drawing/2014/main" id="{61083260-0EF4-4BE2-AFD3-0CBE14AB3F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B1BF1CAA-E392-411F-99CC-4AE59DCB0A82}"/>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4145A32-714B-43AB-90E9-1916826894BE}"/>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82947" name="Прямоугольник 12">
            <a:extLst>
              <a:ext uri="{FF2B5EF4-FFF2-40B4-BE49-F238E27FC236}">
                <a16:creationId xmlns:a16="http://schemas.microsoft.com/office/drawing/2014/main" id="{9FF9A70B-FD25-494F-BCE1-5482099D7C79}"/>
              </a:ext>
            </a:extLst>
          </p:cNvPr>
          <p:cNvSpPr>
            <a:spLocks noChangeArrowheads="1"/>
          </p:cNvSpPr>
          <p:nvPr/>
        </p:nvSpPr>
        <p:spPr bwMode="auto">
          <a:xfrm>
            <a:off x="331788" y="1025525"/>
            <a:ext cx="10929937"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400" b="1">
                <a:solidFill>
                  <a:srgbClr val="0070C0"/>
                </a:solidFill>
                <a:latin typeface="Times New Roman" panose="02020603050405020304" pitchFamily="18" charset="0"/>
                <a:cs typeface="Times New Roman" panose="02020603050405020304" pitchFamily="18" charset="0"/>
              </a:rPr>
              <a:t>о ходе проведения акций «Помоги собраться в школу», «Как живёшь, ветеран?», «О работе ветеранских двориков», о присвоении имён учебным заведениям и музеям, о медицинском обслуживании социально незащищенных категорий населения.</a:t>
            </a:r>
          </a:p>
        </p:txBody>
      </p:sp>
      <p:sp>
        <p:nvSpPr>
          <p:cNvPr id="82948" name="Прямоугольник 15">
            <a:extLst>
              <a:ext uri="{FF2B5EF4-FFF2-40B4-BE49-F238E27FC236}">
                <a16:creationId xmlns:a16="http://schemas.microsoft.com/office/drawing/2014/main" id="{AB5D24AC-5856-45D9-B8BD-F3D279617844}"/>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C2928A3E-CC61-4CC0-9163-663A68D149A9}"/>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6235FE4D-9074-4916-AE69-90F5AA832F3F}"/>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82951" name="Рисунок 14">
            <a:extLst>
              <a:ext uri="{FF2B5EF4-FFF2-40B4-BE49-F238E27FC236}">
                <a16:creationId xmlns:a16="http://schemas.microsoft.com/office/drawing/2014/main" id="{87BEB89E-BAE6-4260-852D-420D14A686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8DB585E0-4830-4D29-8DE2-42E67DA2D6D5}"/>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7623D32-6637-416D-9A8F-8D464898AE04}"/>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83971" name="Прямоугольник 12">
            <a:extLst>
              <a:ext uri="{FF2B5EF4-FFF2-40B4-BE49-F238E27FC236}">
                <a16:creationId xmlns:a16="http://schemas.microsoft.com/office/drawing/2014/main" id="{0B1541C7-DF6B-4CC1-B08F-1E3E2F72132D}"/>
              </a:ext>
            </a:extLst>
          </p:cNvPr>
          <p:cNvSpPr>
            <a:spLocks noChangeArrowheads="1"/>
          </p:cNvSpPr>
          <p:nvPr/>
        </p:nvSpPr>
        <p:spPr bwMode="auto">
          <a:xfrm>
            <a:off x="188913" y="877888"/>
            <a:ext cx="11001375"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6000">
                <a:solidFill>
                  <a:srgbClr val="0070C0"/>
                </a:solidFill>
                <a:latin typeface="Times New Roman" panose="02020603050405020304" pitchFamily="18" charset="0"/>
                <a:cs typeface="Times New Roman" panose="02020603050405020304" pitchFamily="18" charset="0"/>
              </a:rPr>
              <a:t>За период </a:t>
            </a:r>
            <a:r>
              <a:rPr lang="ru-RU" altLang="ru-RU" sz="6200">
                <a:solidFill>
                  <a:srgbClr val="0070C0"/>
                </a:solidFill>
                <a:latin typeface="Times New Roman" panose="02020603050405020304" pitchFamily="18" charset="0"/>
                <a:cs typeface="Times New Roman" panose="02020603050405020304" pitchFamily="18" charset="0"/>
              </a:rPr>
              <a:t>с </a:t>
            </a:r>
            <a:r>
              <a:rPr lang="ru-RU" altLang="ru-RU" sz="6600" b="1">
                <a:solidFill>
                  <a:srgbClr val="0070C0"/>
                </a:solidFill>
                <a:latin typeface="Times New Roman" panose="02020603050405020304" pitchFamily="18" charset="0"/>
                <a:cs typeface="Times New Roman" panose="02020603050405020304" pitchFamily="18" charset="0"/>
              </a:rPr>
              <a:t>2015</a:t>
            </a:r>
            <a:r>
              <a:rPr lang="ru-RU" altLang="ru-RU" sz="6200">
                <a:solidFill>
                  <a:srgbClr val="0070C0"/>
                </a:solidFill>
                <a:latin typeface="Times New Roman" panose="02020603050405020304" pitchFamily="18" charset="0"/>
                <a:cs typeface="Times New Roman" panose="02020603050405020304" pitchFamily="18" charset="0"/>
              </a:rPr>
              <a:t> по </a:t>
            </a:r>
            <a:r>
              <a:rPr lang="ru-RU" altLang="ru-RU" sz="6600" b="1">
                <a:solidFill>
                  <a:srgbClr val="0070C0"/>
                </a:solidFill>
                <a:latin typeface="Times New Roman" panose="02020603050405020304" pitchFamily="18" charset="0"/>
                <a:cs typeface="Times New Roman" panose="02020603050405020304" pitchFamily="18" charset="0"/>
              </a:rPr>
              <a:t>2019</a:t>
            </a:r>
            <a:r>
              <a:rPr lang="ru-RU" altLang="ru-RU" sz="6200">
                <a:solidFill>
                  <a:srgbClr val="0070C0"/>
                </a:solidFill>
                <a:latin typeface="Times New Roman" panose="02020603050405020304" pitchFamily="18" charset="0"/>
                <a:cs typeface="Times New Roman" panose="02020603050405020304" pitchFamily="18" charset="0"/>
              </a:rPr>
              <a:t> год</a:t>
            </a:r>
          </a:p>
          <a:p>
            <a:pPr algn="ctr" eaLnBrk="1" hangingPunct="1"/>
            <a:r>
              <a:rPr lang="ru-RU" altLang="ru-RU" sz="6200">
                <a:solidFill>
                  <a:srgbClr val="0070C0"/>
                </a:solidFill>
                <a:latin typeface="Times New Roman" panose="02020603050405020304" pitchFamily="18" charset="0"/>
                <a:cs typeface="Times New Roman" panose="02020603050405020304" pitchFamily="18" charset="0"/>
              </a:rPr>
              <a:t>проведено</a:t>
            </a:r>
            <a:r>
              <a:rPr lang="ru-RU" altLang="ru-RU" sz="6600">
                <a:solidFill>
                  <a:srgbClr val="0070C0"/>
                </a:solidFill>
                <a:latin typeface="Times New Roman" panose="02020603050405020304" pitchFamily="18" charset="0"/>
                <a:cs typeface="Times New Roman" panose="02020603050405020304" pitchFamily="18" charset="0"/>
              </a:rPr>
              <a:t> </a:t>
            </a:r>
            <a:r>
              <a:rPr lang="ru-RU" altLang="ru-RU" sz="6600" b="1">
                <a:solidFill>
                  <a:srgbClr val="0070C0"/>
                </a:solidFill>
                <a:latin typeface="Times New Roman" panose="02020603050405020304" pitchFamily="18" charset="0"/>
                <a:cs typeface="Times New Roman" panose="02020603050405020304" pitchFamily="18" charset="0"/>
              </a:rPr>
              <a:t>9</a:t>
            </a:r>
            <a:r>
              <a:rPr lang="ru-RU" altLang="ru-RU" sz="6600">
                <a:solidFill>
                  <a:srgbClr val="0070C0"/>
                </a:solidFill>
                <a:latin typeface="Times New Roman" panose="02020603050405020304" pitchFamily="18" charset="0"/>
                <a:cs typeface="Times New Roman" panose="02020603050405020304" pitchFamily="18" charset="0"/>
              </a:rPr>
              <a:t> </a:t>
            </a:r>
            <a:r>
              <a:rPr lang="ru-RU" altLang="ru-RU" sz="6000">
                <a:solidFill>
                  <a:srgbClr val="0070C0"/>
                </a:solidFill>
                <a:latin typeface="Times New Roman" panose="02020603050405020304" pitchFamily="18" charset="0"/>
                <a:cs typeface="Times New Roman" panose="02020603050405020304" pitchFamily="18" charset="0"/>
              </a:rPr>
              <a:t>заседаний, из </a:t>
            </a:r>
            <a:r>
              <a:rPr lang="ru-RU" altLang="ru-RU" sz="6600">
                <a:solidFill>
                  <a:srgbClr val="0070C0"/>
                </a:solidFill>
                <a:latin typeface="Times New Roman" panose="02020603050405020304" pitchFamily="18" charset="0"/>
                <a:cs typeface="Times New Roman" panose="02020603050405020304" pitchFamily="18" charset="0"/>
              </a:rPr>
              <a:t>них - </a:t>
            </a:r>
            <a:r>
              <a:rPr lang="ru-RU" altLang="ru-RU" sz="6600" b="1">
                <a:solidFill>
                  <a:srgbClr val="0070C0"/>
                </a:solidFill>
                <a:latin typeface="Times New Roman" panose="02020603050405020304" pitchFamily="18" charset="0"/>
                <a:cs typeface="Times New Roman" panose="02020603050405020304" pitchFamily="18" charset="0"/>
              </a:rPr>
              <a:t>5</a:t>
            </a:r>
            <a:r>
              <a:rPr lang="ru-RU" altLang="ru-RU" sz="6600">
                <a:solidFill>
                  <a:srgbClr val="0070C0"/>
                </a:solidFill>
                <a:latin typeface="Times New Roman" panose="02020603050405020304" pitchFamily="18" charset="0"/>
                <a:cs typeface="Times New Roman" panose="02020603050405020304" pitchFamily="18" charset="0"/>
              </a:rPr>
              <a:t> </a:t>
            </a:r>
            <a:r>
              <a:rPr lang="ru-RU" altLang="ru-RU" sz="6000">
                <a:solidFill>
                  <a:srgbClr val="0070C0"/>
                </a:solidFill>
                <a:latin typeface="Times New Roman" panose="02020603050405020304" pitchFamily="18" charset="0"/>
                <a:cs typeface="Times New Roman" panose="02020603050405020304" pitchFamily="18" charset="0"/>
              </a:rPr>
              <a:t>выездных заседаний, на которых рассмотрены вопросы:</a:t>
            </a:r>
          </a:p>
        </p:txBody>
      </p:sp>
      <p:sp>
        <p:nvSpPr>
          <p:cNvPr id="83972" name="Прямоугольник 15">
            <a:extLst>
              <a:ext uri="{FF2B5EF4-FFF2-40B4-BE49-F238E27FC236}">
                <a16:creationId xmlns:a16="http://schemas.microsoft.com/office/drawing/2014/main" id="{BADAFA1E-2595-42DD-8185-18894E31DB42}"/>
              </a:ext>
            </a:extLst>
          </p:cNvPr>
          <p:cNvSpPr>
            <a:spLocks noChangeArrowheads="1"/>
          </p:cNvSpPr>
          <p:nvPr/>
        </p:nvSpPr>
        <p:spPr bwMode="auto">
          <a:xfrm>
            <a:off x="260350" y="954088"/>
            <a:ext cx="10929938"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D93C6A60-4220-4F26-86C8-A07447B06D52}"/>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E3D9E760-BEC5-4FCE-8DDF-3F80524592F3}"/>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83975" name="Рисунок 14">
            <a:extLst>
              <a:ext uri="{FF2B5EF4-FFF2-40B4-BE49-F238E27FC236}">
                <a16:creationId xmlns:a16="http://schemas.microsoft.com/office/drawing/2014/main" id="{D782E25A-857F-48B2-9511-E1EEB40026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1A6A395D-0616-44FE-9A28-A33104F814A7}"/>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5586958-218E-48DB-A302-BE0A67204B5D}"/>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DE51A9C1-B0B4-4DC7-8AEA-97AD4CFBFFE6}"/>
              </a:ext>
            </a:extLst>
          </p:cNvPr>
          <p:cNvSpPr>
            <a:spLocks noChangeArrowheads="1"/>
          </p:cNvSpPr>
          <p:nvPr/>
        </p:nvSpPr>
        <p:spPr bwMode="auto">
          <a:xfrm>
            <a:off x="260350" y="954088"/>
            <a:ext cx="11001375" cy="523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5400" b="1">
                <a:solidFill>
                  <a:srgbClr val="0070C0"/>
                </a:solidFill>
                <a:latin typeface="Times New Roman" panose="02020603050405020304" pitchFamily="18" charset="0"/>
                <a:cs typeface="Times New Roman" panose="02020603050405020304" pitchFamily="18" charset="0"/>
              </a:rPr>
              <a:t>  </a:t>
            </a:r>
            <a:r>
              <a:rPr lang="ru-RU" altLang="ru-RU" sz="5400" b="1" u="sng">
                <a:solidFill>
                  <a:srgbClr val="0070C0"/>
                </a:solidFill>
                <a:latin typeface="Times New Roman" panose="02020603050405020304" pitchFamily="18" charset="0"/>
                <a:cs typeface="Times New Roman" panose="02020603050405020304" pitchFamily="18" charset="0"/>
              </a:rPr>
              <a:t>2016 год</a:t>
            </a:r>
            <a:r>
              <a:rPr lang="ru-RU" altLang="ru-RU" sz="5400" b="1">
                <a:solidFill>
                  <a:srgbClr val="0070C0"/>
                </a:solidFill>
                <a:latin typeface="Times New Roman" panose="02020603050405020304" pitchFamily="18" charset="0"/>
                <a:cs typeface="Times New Roman" panose="02020603050405020304" pitchFamily="18" charset="0"/>
              </a:rPr>
              <a:t> </a:t>
            </a:r>
            <a:r>
              <a:rPr lang="ru-RU" altLang="ru-RU" sz="4000" b="1">
                <a:solidFill>
                  <a:srgbClr val="0070C0"/>
                </a:solidFill>
                <a:latin typeface="Times New Roman" panose="02020603050405020304" pitchFamily="18" charset="0"/>
                <a:cs typeface="Times New Roman" panose="02020603050405020304" pitchFamily="18" charset="0"/>
              </a:rPr>
              <a:t>– О совместной работе управления здравоохранения, лечебно-профилактических учреждений, комплексных центров социального обслуживания населения по улучшению медицинской помощи, лекарственного обеспечения и социального обслуживания людей пожилого возраста (поликлиника № 5); </a:t>
            </a:r>
          </a:p>
        </p:txBody>
      </p:sp>
      <p:sp>
        <p:nvSpPr>
          <p:cNvPr id="84996" name="Прямоугольник 15">
            <a:extLst>
              <a:ext uri="{FF2B5EF4-FFF2-40B4-BE49-F238E27FC236}">
                <a16:creationId xmlns:a16="http://schemas.microsoft.com/office/drawing/2014/main" id="{B6ADED5E-3D99-4E73-B0F5-27732EEF893B}"/>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9CE13A22-A230-4726-8A60-EE2C91803C23}"/>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A2CBDFE1-9C3C-4EC9-A6A4-6AC100EE4347}"/>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84999" name="Рисунок 14">
            <a:extLst>
              <a:ext uri="{FF2B5EF4-FFF2-40B4-BE49-F238E27FC236}">
                <a16:creationId xmlns:a16="http://schemas.microsoft.com/office/drawing/2014/main" id="{4F399F8B-997A-446E-BCD4-FCD8BF1F78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323928FA-45E9-43D7-8CA4-FC04DC2560AF}"/>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13"/>
                                        </p:tgtEl>
                                        <p:attrNameLst>
                                          <p:attrName>style.visibility</p:attrName>
                                        </p:attrNameLst>
                                      </p:cBhvr>
                                      <p:to>
                                        <p:strVal val="visible"/>
                                      </p:to>
                                    </p:set>
                                    <p:anim calcmode="discrete" valueType="clr">
                                      <p:cBhvr override="childStyle">
                                        <p:cTn id="7"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
                                        </p:tgtEl>
                                        <p:attrNameLst>
                                          <p:attrName>fillcolor</p:attrName>
                                        </p:attrNameLst>
                                      </p:cBhvr>
                                      <p:tavLst>
                                        <p:tav tm="0">
                                          <p:val>
                                            <p:clrVal>
                                              <a:schemeClr val="accent2"/>
                                            </p:clrVal>
                                          </p:val>
                                        </p:tav>
                                        <p:tav tm="50000">
                                          <p:val>
                                            <p:clrVal>
                                              <a:schemeClr val="hlink"/>
                                            </p:clrVal>
                                          </p:val>
                                        </p:tav>
                                      </p:tavLst>
                                    </p:anim>
                                    <p:set>
                                      <p:cBhvr>
                                        <p:cTn id="9" dur="80"/>
                                        <p:tgtEl>
                                          <p:spTgt spid="1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73B2D29-38B5-4A12-96DD-A262C4CFF54F}"/>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86019" name="Прямоугольник 12">
            <a:extLst>
              <a:ext uri="{FF2B5EF4-FFF2-40B4-BE49-F238E27FC236}">
                <a16:creationId xmlns:a16="http://schemas.microsoft.com/office/drawing/2014/main" id="{8E8311C6-7B15-4926-A59A-B6E835E8B54A}"/>
              </a:ext>
            </a:extLst>
          </p:cNvPr>
          <p:cNvSpPr>
            <a:spLocks noChangeArrowheads="1"/>
          </p:cNvSpPr>
          <p:nvPr/>
        </p:nvSpPr>
        <p:spPr bwMode="auto">
          <a:xfrm>
            <a:off x="331788" y="1025525"/>
            <a:ext cx="10929937"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6000" b="1">
                <a:solidFill>
                  <a:srgbClr val="0070C0"/>
                </a:solidFill>
                <a:latin typeface="Times New Roman" panose="02020603050405020304" pitchFamily="18" charset="0"/>
                <a:cs typeface="Times New Roman" panose="02020603050405020304" pitchFamily="18" charset="0"/>
              </a:rPr>
              <a:t>-  Современные условия и задачи ветеранских организаций по патриотическому воспитанию населения (гимназия №1);</a:t>
            </a:r>
          </a:p>
          <a:p>
            <a:pPr algn="ctr" eaLnBrk="1" hangingPunct="1"/>
            <a:endParaRPr lang="ru-RU" altLang="ru-RU" sz="3200" b="1">
              <a:solidFill>
                <a:srgbClr val="0070C0"/>
              </a:solidFill>
              <a:latin typeface="Times New Roman" panose="02020603050405020304" pitchFamily="18" charset="0"/>
              <a:cs typeface="Times New Roman" panose="02020603050405020304" pitchFamily="18" charset="0"/>
            </a:endParaRPr>
          </a:p>
        </p:txBody>
      </p:sp>
      <p:sp>
        <p:nvSpPr>
          <p:cNvPr id="86020" name="Прямоугольник 15">
            <a:extLst>
              <a:ext uri="{FF2B5EF4-FFF2-40B4-BE49-F238E27FC236}">
                <a16:creationId xmlns:a16="http://schemas.microsoft.com/office/drawing/2014/main" id="{B677FF6E-A032-47BE-B365-5F6E9A2ED613}"/>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B45577AE-1E78-4C6D-8FE6-ED82971A7198}"/>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C3CD544E-DD23-4CD1-9D8B-7C38AEEAB8E8}"/>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86023" name="Рисунок 14">
            <a:extLst>
              <a:ext uri="{FF2B5EF4-FFF2-40B4-BE49-F238E27FC236}">
                <a16:creationId xmlns:a16="http://schemas.microsoft.com/office/drawing/2014/main" id="{FAA2930D-970D-41B4-A0BB-FD36D3ADC4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FD94818E-ACAF-42BA-8D8E-0A8EDF1C1827}"/>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dissolv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9D846D3-9AB5-40EF-8F53-3BB176114AF1}"/>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BCEE2A90-5750-4A75-A63F-73BB1CB85D21}"/>
              </a:ext>
            </a:extLst>
          </p:cNvPr>
          <p:cNvSpPr>
            <a:spLocks noChangeArrowheads="1"/>
          </p:cNvSpPr>
          <p:nvPr/>
        </p:nvSpPr>
        <p:spPr bwMode="auto">
          <a:xfrm>
            <a:off x="331788" y="1096963"/>
            <a:ext cx="10929937"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7200" b="1">
                <a:solidFill>
                  <a:srgbClr val="0070C0"/>
                </a:solidFill>
                <a:latin typeface="Times New Roman" panose="02020603050405020304" pitchFamily="18" charset="0"/>
                <a:cs typeface="Times New Roman" panose="02020603050405020304" pitchFamily="18" charset="0"/>
              </a:rPr>
              <a:t>  </a:t>
            </a:r>
            <a:r>
              <a:rPr lang="ru-RU" altLang="ru-RU" sz="7200" b="1" u="sng">
                <a:solidFill>
                  <a:srgbClr val="0070C0"/>
                </a:solidFill>
                <a:latin typeface="Times New Roman" panose="02020603050405020304" pitchFamily="18" charset="0"/>
                <a:cs typeface="Times New Roman" panose="02020603050405020304" pitchFamily="18" charset="0"/>
              </a:rPr>
              <a:t>2017 год</a:t>
            </a:r>
            <a:r>
              <a:rPr lang="ru-RU" altLang="ru-RU" sz="7200" b="1">
                <a:solidFill>
                  <a:srgbClr val="0070C0"/>
                </a:solidFill>
                <a:latin typeface="Times New Roman" panose="02020603050405020304" pitchFamily="18" charset="0"/>
                <a:cs typeface="Times New Roman" panose="02020603050405020304" pitchFamily="18" charset="0"/>
              </a:rPr>
              <a:t>  </a:t>
            </a:r>
            <a:r>
              <a:rPr lang="ru-RU" altLang="ru-RU" sz="4800" b="1">
                <a:solidFill>
                  <a:srgbClr val="0070C0"/>
                </a:solidFill>
                <a:latin typeface="Times New Roman" panose="02020603050405020304" pitchFamily="18" charset="0"/>
                <a:cs typeface="Times New Roman" panose="02020603050405020304" pitchFamily="18" charset="0"/>
              </a:rPr>
              <a:t>–   </a:t>
            </a:r>
            <a:r>
              <a:rPr lang="ru-RU" altLang="ru-RU" sz="5400" b="1">
                <a:solidFill>
                  <a:srgbClr val="0070C0"/>
                </a:solidFill>
                <a:latin typeface="Times New Roman" panose="02020603050405020304" pitchFamily="18" charset="0"/>
                <a:cs typeface="Times New Roman" panose="02020603050405020304" pitchFamily="18" charset="0"/>
              </a:rPr>
              <a:t>Об укреплении единства ветеранского движения и решения вопросов социальной защиты пенсионеров </a:t>
            </a:r>
          </a:p>
          <a:p>
            <a:pPr eaLnBrk="1" hangingPunct="1"/>
            <a:r>
              <a:rPr lang="ru-RU" altLang="ru-RU" sz="5400" b="1">
                <a:solidFill>
                  <a:srgbClr val="0070C0"/>
                </a:solidFill>
                <a:latin typeface="Times New Roman" panose="02020603050405020304" pitchFamily="18" charset="0"/>
                <a:cs typeface="Times New Roman" panose="02020603050405020304" pitchFamily="18" charset="0"/>
              </a:rPr>
              <a:t>   (КЦСОН Заводского района);</a:t>
            </a:r>
          </a:p>
          <a:p>
            <a:pPr eaLnBrk="1" hangingPunct="1"/>
            <a:endParaRPr lang="ru-RU" altLang="ru-RU" sz="4800" b="1">
              <a:solidFill>
                <a:srgbClr val="0070C0"/>
              </a:solidFill>
              <a:latin typeface="Times New Roman" panose="02020603050405020304" pitchFamily="18" charset="0"/>
              <a:cs typeface="Times New Roman" panose="02020603050405020304" pitchFamily="18" charset="0"/>
            </a:endParaRPr>
          </a:p>
        </p:txBody>
      </p:sp>
      <p:sp>
        <p:nvSpPr>
          <p:cNvPr id="87044" name="Прямоугольник 15">
            <a:extLst>
              <a:ext uri="{FF2B5EF4-FFF2-40B4-BE49-F238E27FC236}">
                <a16:creationId xmlns:a16="http://schemas.microsoft.com/office/drawing/2014/main" id="{D4035B0F-4870-4C3E-9827-E30162286A28}"/>
              </a:ext>
            </a:extLst>
          </p:cNvPr>
          <p:cNvSpPr>
            <a:spLocks noChangeArrowheads="1"/>
          </p:cNvSpPr>
          <p:nvPr/>
        </p:nvSpPr>
        <p:spPr bwMode="auto">
          <a:xfrm>
            <a:off x="-168275" y="1239838"/>
            <a:ext cx="10929938"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F430D7D4-B753-42DD-B3A7-F67E29065ED1}"/>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61576602-D1FD-49CE-859D-CAD29EB68853}"/>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87047" name="Рисунок 14">
            <a:extLst>
              <a:ext uri="{FF2B5EF4-FFF2-40B4-BE49-F238E27FC236}">
                <a16:creationId xmlns:a16="http://schemas.microsoft.com/office/drawing/2014/main" id="{74B68EC7-2F06-4EDE-98B9-329548D8DC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5B75F416-83DA-4259-B133-815A7E71F807}"/>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13"/>
                                        </p:tgtEl>
                                        <p:attrNameLst>
                                          <p:attrName>style.visibility</p:attrName>
                                        </p:attrNameLst>
                                      </p:cBhvr>
                                      <p:to>
                                        <p:strVal val="visible"/>
                                      </p:to>
                                    </p:set>
                                    <p:anim calcmode="discrete" valueType="clr">
                                      <p:cBhvr override="childStyle">
                                        <p:cTn id="7"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
                                        </p:tgtEl>
                                        <p:attrNameLst>
                                          <p:attrName>fillcolor</p:attrName>
                                        </p:attrNameLst>
                                      </p:cBhvr>
                                      <p:tavLst>
                                        <p:tav tm="0">
                                          <p:val>
                                            <p:clrVal>
                                              <a:schemeClr val="accent2"/>
                                            </p:clrVal>
                                          </p:val>
                                        </p:tav>
                                        <p:tav tm="50000">
                                          <p:val>
                                            <p:clrVal>
                                              <a:schemeClr val="hlink"/>
                                            </p:clrVal>
                                          </p:val>
                                        </p:tav>
                                      </p:tavLst>
                                    </p:anim>
                                    <p:set>
                                      <p:cBhvr>
                                        <p:cTn id="9" dur="80"/>
                                        <p:tgtEl>
                                          <p:spTgt spid="1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BBFC14D-C960-4CC4-9E38-C905B9E2E15A}"/>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88067" name="Прямоугольник 12">
            <a:extLst>
              <a:ext uri="{FF2B5EF4-FFF2-40B4-BE49-F238E27FC236}">
                <a16:creationId xmlns:a16="http://schemas.microsoft.com/office/drawing/2014/main" id="{26B03DC8-D2F6-41D2-8B9D-BE60656639DA}"/>
              </a:ext>
            </a:extLst>
          </p:cNvPr>
          <p:cNvSpPr>
            <a:spLocks noChangeArrowheads="1"/>
          </p:cNvSpPr>
          <p:nvPr/>
        </p:nvSpPr>
        <p:spPr bwMode="auto">
          <a:xfrm>
            <a:off x="260350" y="1382713"/>
            <a:ext cx="10929938" cy="415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6600" b="1">
                <a:solidFill>
                  <a:srgbClr val="0070C0"/>
                </a:solidFill>
                <a:latin typeface="Times New Roman" panose="02020603050405020304" pitchFamily="18" charset="0"/>
                <a:cs typeface="Times New Roman" panose="02020603050405020304" pitchFamily="18" charset="0"/>
              </a:rPr>
              <a:t>-   О реализации природоохранных программ ПАО «Кокс»      (ПАО «Кокс»);</a:t>
            </a:r>
          </a:p>
        </p:txBody>
      </p:sp>
      <p:sp>
        <p:nvSpPr>
          <p:cNvPr id="88068" name="Прямоугольник 15">
            <a:extLst>
              <a:ext uri="{FF2B5EF4-FFF2-40B4-BE49-F238E27FC236}">
                <a16:creationId xmlns:a16="http://schemas.microsoft.com/office/drawing/2014/main" id="{561E30E3-D275-4D0D-A234-4D0CDAD95241}"/>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5529A093-8641-471F-A83E-2AFCFBDFE4A1}"/>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C45CE28F-B884-4DE6-A589-44577523E1B8}"/>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88071" name="Рисунок 14">
            <a:extLst>
              <a:ext uri="{FF2B5EF4-FFF2-40B4-BE49-F238E27FC236}">
                <a16:creationId xmlns:a16="http://schemas.microsoft.com/office/drawing/2014/main" id="{7B935ECF-854F-4A63-AD49-9D45106E87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92261D1D-B605-4F17-B1EC-D36DABD8674F}"/>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d"/>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C271B55-4AC7-4EEB-AD3D-C0D6592D24C4}"/>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8B9B2AE0-B9E6-463A-B3D6-2B3B08E931E0}"/>
              </a:ext>
            </a:extLst>
          </p:cNvPr>
          <p:cNvSpPr>
            <a:spLocks noChangeArrowheads="1"/>
          </p:cNvSpPr>
          <p:nvPr/>
        </p:nvSpPr>
        <p:spPr bwMode="auto">
          <a:xfrm>
            <a:off x="260350" y="1239838"/>
            <a:ext cx="10929938"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7200" b="1">
                <a:solidFill>
                  <a:srgbClr val="0070C0"/>
                </a:solidFill>
                <a:latin typeface="Times New Roman" panose="02020603050405020304" pitchFamily="18" charset="0"/>
                <a:cs typeface="Times New Roman" panose="02020603050405020304" pitchFamily="18" charset="0"/>
              </a:rPr>
              <a:t>  </a:t>
            </a:r>
            <a:r>
              <a:rPr lang="ru-RU" altLang="ru-RU" sz="7200" b="1" u="sng">
                <a:solidFill>
                  <a:srgbClr val="0070C0"/>
                </a:solidFill>
                <a:latin typeface="Times New Roman" panose="02020603050405020304" pitchFamily="18" charset="0"/>
                <a:cs typeface="Times New Roman" panose="02020603050405020304" pitchFamily="18" charset="0"/>
              </a:rPr>
              <a:t>2018 год</a:t>
            </a:r>
            <a:r>
              <a:rPr lang="ru-RU" altLang="ru-RU" sz="7200" b="1">
                <a:solidFill>
                  <a:srgbClr val="0070C0"/>
                </a:solidFill>
                <a:latin typeface="Times New Roman" panose="02020603050405020304" pitchFamily="18" charset="0"/>
                <a:cs typeface="Times New Roman" panose="02020603050405020304" pitchFamily="18" charset="0"/>
              </a:rPr>
              <a:t> </a:t>
            </a:r>
            <a:r>
              <a:rPr lang="ru-RU" altLang="ru-RU" sz="6000" b="1">
                <a:solidFill>
                  <a:srgbClr val="0070C0"/>
                </a:solidFill>
                <a:latin typeface="Times New Roman" panose="02020603050405020304" pitchFamily="18" charset="0"/>
                <a:cs typeface="Times New Roman" panose="02020603050405020304" pitchFamily="18" charset="0"/>
              </a:rPr>
              <a:t>– О работе Кировского районного Совета ветеранов по организации досуга старшего поколения («ДК им. 50 лет Октября»)</a:t>
            </a:r>
            <a:endParaRPr lang="ru-RU" altLang="ru-RU" sz="3200" b="1">
              <a:solidFill>
                <a:srgbClr val="0070C0"/>
              </a:solidFill>
              <a:latin typeface="Times New Roman" panose="02020603050405020304" pitchFamily="18" charset="0"/>
              <a:cs typeface="Times New Roman" panose="02020603050405020304" pitchFamily="18" charset="0"/>
            </a:endParaRPr>
          </a:p>
        </p:txBody>
      </p:sp>
      <p:sp>
        <p:nvSpPr>
          <p:cNvPr id="89092" name="Прямоугольник 15">
            <a:extLst>
              <a:ext uri="{FF2B5EF4-FFF2-40B4-BE49-F238E27FC236}">
                <a16:creationId xmlns:a16="http://schemas.microsoft.com/office/drawing/2014/main" id="{85580DCF-C54D-4B58-8468-E919F99B0049}"/>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05AAC7E9-E89A-4A11-9F30-1B18AA837FF4}"/>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1FF0563D-5734-492D-ADE9-73EC914CF171}"/>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89095" name="Рисунок 14">
            <a:extLst>
              <a:ext uri="{FF2B5EF4-FFF2-40B4-BE49-F238E27FC236}">
                <a16:creationId xmlns:a16="http://schemas.microsoft.com/office/drawing/2014/main" id="{3E3B61EA-9F2D-4264-8173-A8DE67FF82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99237CF5-9E11-46E6-ADA7-3433F047172D}"/>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13"/>
                                        </p:tgtEl>
                                        <p:attrNameLst>
                                          <p:attrName>style.visibility</p:attrName>
                                        </p:attrNameLst>
                                      </p:cBhvr>
                                      <p:to>
                                        <p:strVal val="visible"/>
                                      </p:to>
                                    </p:set>
                                    <p:anim calcmode="discrete" valueType="clr">
                                      <p:cBhvr override="childStyle">
                                        <p:cTn id="7"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
                                        </p:tgtEl>
                                        <p:attrNameLst>
                                          <p:attrName>fillcolor</p:attrName>
                                        </p:attrNameLst>
                                      </p:cBhvr>
                                      <p:tavLst>
                                        <p:tav tm="0">
                                          <p:val>
                                            <p:clrVal>
                                              <a:schemeClr val="accent2"/>
                                            </p:clrVal>
                                          </p:val>
                                        </p:tav>
                                        <p:tav tm="50000">
                                          <p:val>
                                            <p:clrVal>
                                              <a:schemeClr val="hlink"/>
                                            </p:clrVal>
                                          </p:val>
                                        </p:tav>
                                      </p:tavLst>
                                    </p:anim>
                                    <p:set>
                                      <p:cBhvr>
                                        <p:cTn id="9" dur="80"/>
                                        <p:tgtEl>
                                          <p:spTgt spid="1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665F23A-1A01-4B82-995D-827FC2233652}"/>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90115" name="Прямоугольник 12">
            <a:extLst>
              <a:ext uri="{FF2B5EF4-FFF2-40B4-BE49-F238E27FC236}">
                <a16:creationId xmlns:a16="http://schemas.microsoft.com/office/drawing/2014/main" id="{489D837F-E34A-4E32-873C-ABF885F62F3B}"/>
              </a:ext>
            </a:extLst>
          </p:cNvPr>
          <p:cNvSpPr>
            <a:spLocks noChangeArrowheads="1"/>
          </p:cNvSpPr>
          <p:nvPr/>
        </p:nvSpPr>
        <p:spPr bwMode="auto">
          <a:xfrm>
            <a:off x="546100" y="1525588"/>
            <a:ext cx="10715625" cy="427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just" eaLnBrk="1" hangingPunct="1"/>
            <a:r>
              <a:rPr lang="ru-RU" altLang="ru-RU" sz="4000" b="1">
                <a:solidFill>
                  <a:srgbClr val="0070C0"/>
                </a:solidFill>
                <a:latin typeface="Times New Roman" panose="02020603050405020304" pitchFamily="18" charset="0"/>
                <a:cs typeface="Times New Roman" panose="02020603050405020304" pitchFamily="18" charset="0"/>
              </a:rPr>
              <a:t>  Активно работали общественные комиссии городского Совета ветеранов, на заседаниях которых ежегодно рассматривались вопросы по актуальным проблемам работы городской ветеранской организации.</a:t>
            </a:r>
            <a:r>
              <a:rPr lang="ru-RU" altLang="ru-RU" sz="2800">
                <a:latin typeface="Times New Roman" panose="02020603050405020304" pitchFamily="18" charset="0"/>
                <a:cs typeface="Times New Roman" panose="02020603050405020304" pitchFamily="18" charset="0"/>
              </a:rPr>
              <a:t> </a:t>
            </a:r>
          </a:p>
          <a:p>
            <a:pPr algn="ctr" eaLnBrk="1" hangingPunct="1"/>
            <a:endParaRPr lang="ru-RU" altLang="ru-RU" sz="7200" b="1" u="sng">
              <a:solidFill>
                <a:srgbClr val="0070C0"/>
              </a:solidFill>
              <a:latin typeface="Times New Roman" panose="02020603050405020304" pitchFamily="18" charset="0"/>
              <a:cs typeface="Times New Roman" panose="02020603050405020304" pitchFamily="18" charset="0"/>
            </a:endParaRPr>
          </a:p>
        </p:txBody>
      </p:sp>
      <p:sp>
        <p:nvSpPr>
          <p:cNvPr id="90116" name="Прямоугольник 15">
            <a:extLst>
              <a:ext uri="{FF2B5EF4-FFF2-40B4-BE49-F238E27FC236}">
                <a16:creationId xmlns:a16="http://schemas.microsoft.com/office/drawing/2014/main" id="{24351CCA-CCCD-4ECD-BD20-DBCD44C5AA05}"/>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6E452760-980C-4BE7-9C18-257B5215D52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644BD874-1564-4069-BA32-D62AD62F3B2A}"/>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90119" name="Рисунок 14">
            <a:extLst>
              <a:ext uri="{FF2B5EF4-FFF2-40B4-BE49-F238E27FC236}">
                <a16:creationId xmlns:a16="http://schemas.microsoft.com/office/drawing/2014/main" id="{5D43981B-EF1E-4F2F-8237-FABC657B25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10BE9C8D-499F-45A1-94A4-15AC8AA48EC3}"/>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d"/>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F784B64-B329-4717-A962-E5197448B15E}"/>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91139" name="Прямоугольник 15">
            <a:extLst>
              <a:ext uri="{FF2B5EF4-FFF2-40B4-BE49-F238E27FC236}">
                <a16:creationId xmlns:a16="http://schemas.microsoft.com/office/drawing/2014/main" id="{4DEFD1D9-AD21-4742-94DD-8A6DBE4652AC}"/>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21" name="Picture 9" descr="https://www.svkem.ru/pictures/news/photo_1026.jpg">
            <a:extLst>
              <a:ext uri="{FF2B5EF4-FFF2-40B4-BE49-F238E27FC236}">
                <a16:creationId xmlns:a16="http://schemas.microsoft.com/office/drawing/2014/main" id="{2475669B-B3B8-40A5-B28E-D3BFBC171C6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61037" y="3326466"/>
            <a:ext cx="4572032" cy="2842579"/>
          </a:xfrm>
          <a:prstGeom prst="rect">
            <a:avLst/>
          </a:prstGeom>
          <a:ln>
            <a:noFill/>
          </a:ln>
          <a:effectLst>
            <a:softEdge rad="112500"/>
          </a:effectLst>
        </p:spPr>
      </p:pic>
      <p:sp>
        <p:nvSpPr>
          <p:cNvPr id="91141" name="Прямоугольник 12">
            <a:extLst>
              <a:ext uri="{FF2B5EF4-FFF2-40B4-BE49-F238E27FC236}">
                <a16:creationId xmlns:a16="http://schemas.microsoft.com/office/drawing/2014/main" id="{A6F2DC39-DA1A-4C8E-A9E1-45BBC0C6D4B6}"/>
              </a:ext>
            </a:extLst>
          </p:cNvPr>
          <p:cNvSpPr>
            <a:spLocks noChangeArrowheads="1"/>
          </p:cNvSpPr>
          <p:nvPr/>
        </p:nvSpPr>
        <p:spPr bwMode="auto">
          <a:xfrm>
            <a:off x="188913" y="1208088"/>
            <a:ext cx="7643812"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5400">
                <a:solidFill>
                  <a:srgbClr val="0070C0"/>
                </a:solidFill>
                <a:latin typeface="Times New Roman" panose="02020603050405020304" pitchFamily="18" charset="0"/>
                <a:cs typeface="Times New Roman" panose="02020603050405020304" pitchFamily="18" charset="0"/>
              </a:rPr>
              <a:t>«</a:t>
            </a:r>
            <a:r>
              <a:rPr lang="ru-RU" altLang="ru-RU" sz="5400" b="1">
                <a:solidFill>
                  <a:srgbClr val="0070C0"/>
                </a:solidFill>
                <a:latin typeface="Times New Roman" panose="02020603050405020304" pitchFamily="18" charset="0"/>
                <a:cs typeface="Times New Roman" panose="02020603050405020304" pitchFamily="18" charset="0"/>
              </a:rPr>
              <a:t>Школьный музей - центр патриотического воспитания подрастающего поколения»,</a:t>
            </a:r>
            <a:r>
              <a:rPr lang="ru-RU" altLang="ru-RU" sz="5400">
                <a:solidFill>
                  <a:srgbClr val="0070C0"/>
                </a:solidFill>
                <a:latin typeface="Times New Roman" panose="02020603050405020304" pitchFamily="18" charset="0"/>
                <a:cs typeface="Times New Roman" panose="02020603050405020304" pitchFamily="18" charset="0"/>
              </a:rPr>
              <a:t> </a:t>
            </a:r>
            <a:r>
              <a:rPr lang="ru-RU" altLang="ru-RU" sz="5400" b="1">
                <a:solidFill>
                  <a:srgbClr val="0070C0"/>
                </a:solidFill>
                <a:latin typeface="Times New Roman" panose="02020603050405020304" pitchFamily="18" charset="0"/>
                <a:cs typeface="Times New Roman" panose="02020603050405020304" pitchFamily="18" charset="0"/>
              </a:rPr>
              <a:t>  </a:t>
            </a:r>
          </a:p>
        </p:txBody>
      </p:sp>
      <p:pic>
        <p:nvPicPr>
          <p:cNvPr id="18" name="Picture 1" descr="D:\РАБОЧИЙ СТОЛ ВСЕ МАТЕРИАЛЫ\КОНФРЕНЦИЯ  БАЛАХОНОВА\КИРОВСКИЙЦ ФОТО\совместная экскурсия в музей ФСБ.JPG">
            <a:extLst>
              <a:ext uri="{FF2B5EF4-FFF2-40B4-BE49-F238E27FC236}">
                <a16:creationId xmlns:a16="http://schemas.microsoft.com/office/drawing/2014/main" id="{A8F2C53E-09ED-4FBB-AC69-44C25A6E96F9}"/>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a:xfrm>
            <a:off x="7689850" y="574675"/>
            <a:ext cx="3714750" cy="2593975"/>
          </a:xfrm>
          <a:effectLst>
            <a:outerShdw blurRad="190500" algn="tl" rotWithShape="0">
              <a:srgbClr val="000000">
                <a:alpha val="70000"/>
              </a:srgbClr>
            </a:outerShdw>
          </a:effectLst>
        </p:spPr>
      </p:pic>
      <p:pic>
        <p:nvPicPr>
          <p:cNvPr id="11" name="Picture 1" descr="C:\Users\Evgendormaster\Pictures\совет ветеранов.png">
            <a:extLst>
              <a:ext uri="{FF2B5EF4-FFF2-40B4-BE49-F238E27FC236}">
                <a16:creationId xmlns:a16="http://schemas.microsoft.com/office/drawing/2014/main" id="{2E3CCF56-A8E0-4F56-B99E-218AFD8DEFC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2" name="Рисунок 11" descr="https://upload.wikimedia.org/wikipedia/commons/thumb/8/8b/Kemerovo_COA.svg/1200px-Kemerovo_COA.svg.png">
            <a:extLst>
              <a:ext uri="{FF2B5EF4-FFF2-40B4-BE49-F238E27FC236}">
                <a16:creationId xmlns:a16="http://schemas.microsoft.com/office/drawing/2014/main" id="{602DAA55-1EFA-4088-BF4D-5E685729DD32}"/>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91145" name="Рисунок 13">
            <a:extLst>
              <a:ext uri="{FF2B5EF4-FFF2-40B4-BE49-F238E27FC236}">
                <a16:creationId xmlns:a16="http://schemas.microsoft.com/office/drawing/2014/main" id="{BDEB03FC-8FAB-4772-BE32-74FCA985C94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a:extLst>
              <a:ext uri="{FF2B5EF4-FFF2-40B4-BE49-F238E27FC236}">
                <a16:creationId xmlns:a16="http://schemas.microsoft.com/office/drawing/2014/main" id="{A8EDDAA7-6021-4425-9E3A-E0729DFF7730}"/>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par>
                                <p:cTn id="8" presetID="47"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1000"/>
                                        <p:tgtEl>
                                          <p:spTgt spid="21"/>
                                        </p:tgtEl>
                                      </p:cBhvr>
                                    </p:animEffect>
                                    <p:anim calcmode="lin" valueType="num">
                                      <p:cBhvr>
                                        <p:cTn id="11" dur="1000" fill="hold"/>
                                        <p:tgtEl>
                                          <p:spTgt spid="21"/>
                                        </p:tgtEl>
                                        <p:attrNameLst>
                                          <p:attrName>ppt_x</p:attrName>
                                        </p:attrNameLst>
                                      </p:cBhvr>
                                      <p:tavLst>
                                        <p:tav tm="0">
                                          <p:val>
                                            <p:strVal val="#ppt_x"/>
                                          </p:val>
                                        </p:tav>
                                        <p:tav tm="100000">
                                          <p:val>
                                            <p:strVal val="#ppt_x"/>
                                          </p:val>
                                        </p:tav>
                                      </p:tavLst>
                                    </p:anim>
                                    <p:anim calcmode="lin" valueType="num">
                                      <p:cBhvr>
                                        <p:cTn id="1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C:\Users\User\Desktop\foto1.png">
            <a:extLst>
              <a:ext uri="{FF2B5EF4-FFF2-40B4-BE49-F238E27FC236}">
                <a16:creationId xmlns:a16="http://schemas.microsoft.com/office/drawing/2014/main" id="{CAD7DA33-6F46-48FC-B21C-5CFB6F72AD83}"/>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tretch>
            <a:fillRect/>
          </a:stretch>
        </p:blipFill>
        <p:spPr bwMode="auto">
          <a:xfrm>
            <a:off x="188913" y="3811588"/>
            <a:ext cx="4214812" cy="2468562"/>
          </a:xfrm>
          <a:prstGeom prst="rect">
            <a:avLst/>
          </a:prstGeom>
          <a:noFill/>
          <a:ln>
            <a:noFill/>
          </a:ln>
          <a:effectLst>
            <a:outerShdw blurRad="50800" dist="38100" dir="2700000" algn="tl" rotWithShape="0">
              <a:prstClr val="black">
                <a:alpha val="40000"/>
              </a:prstClr>
            </a:outerShdw>
          </a:effectLst>
        </p:spPr>
      </p:pic>
      <p:pic>
        <p:nvPicPr>
          <p:cNvPr id="21" name="Picture 3" descr="C:\Users\User\Desktop\foto12.jpg">
            <a:extLst>
              <a:ext uri="{FF2B5EF4-FFF2-40B4-BE49-F238E27FC236}">
                <a16:creationId xmlns:a16="http://schemas.microsoft.com/office/drawing/2014/main" id="{26D402A9-BD85-441D-A72B-C6378800B6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6600" y="168275"/>
            <a:ext cx="6891338" cy="524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4" name="Прямоугольник 15">
            <a:extLst>
              <a:ext uri="{FF2B5EF4-FFF2-40B4-BE49-F238E27FC236}">
                <a16:creationId xmlns:a16="http://schemas.microsoft.com/office/drawing/2014/main" id="{41A1EE38-1D1D-40EA-9942-B0A155A63D0D}"/>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24" name="Picture 2" descr="C:\Users\User\Desktop\fDAK0kQKHHY.jpg">
            <a:extLst>
              <a:ext uri="{FF2B5EF4-FFF2-40B4-BE49-F238E27FC236}">
                <a16:creationId xmlns:a16="http://schemas.microsoft.com/office/drawing/2014/main" id="{8C3AD404-259A-466C-A968-7DFB5782862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03225" y="1168400"/>
            <a:ext cx="3786188" cy="2235200"/>
          </a:xfrm>
          <a:prstGeom prst="rect">
            <a:avLst/>
          </a:prstGeom>
          <a:ln>
            <a:noFill/>
          </a:ln>
          <a:effectLst>
            <a:outerShdw blurRad="292100" dist="139700" dir="2700000" algn="tl" rotWithShape="0">
              <a:srgbClr val="333333">
                <a:alpha val="65000"/>
              </a:srgbClr>
            </a:outerShdw>
          </a:effectLst>
        </p:spPr>
      </p:pic>
      <p:pic>
        <p:nvPicPr>
          <p:cNvPr id="10" name="Picture 1" descr="C:\Users\Evgendormaster\Pictures\совет ветеранов.png">
            <a:extLst>
              <a:ext uri="{FF2B5EF4-FFF2-40B4-BE49-F238E27FC236}">
                <a16:creationId xmlns:a16="http://schemas.microsoft.com/office/drawing/2014/main" id="{C2A0DA34-B0B2-4812-8D50-E60BC2FCEF7B}"/>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3ABFD262-7A92-4E52-923F-4233445AAEB1}"/>
              </a:ext>
            </a:extLst>
          </p:cNvPr>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92168" name="Рисунок 14">
            <a:extLst>
              <a:ext uri="{FF2B5EF4-FFF2-40B4-BE49-F238E27FC236}">
                <a16:creationId xmlns:a16="http://schemas.microsoft.com/office/drawing/2014/main" id="{0F802574-1417-4B01-8125-6CDC223A0E2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Рисунок 18">
            <a:extLst>
              <a:ext uri="{FF2B5EF4-FFF2-40B4-BE49-F238E27FC236}">
                <a16:creationId xmlns:a16="http://schemas.microsoft.com/office/drawing/2014/main" id="{23E45529-254C-49AE-9FDF-4BA2FAAD37C3}"/>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0"/>
                                        <p:tgtEl>
                                          <p:spTgt spid="24"/>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2000"/>
                                        <p:tgtEl>
                                          <p:spTgt spid="11"/>
                                        </p:tgtEl>
                                      </p:cBhvr>
                                    </p:animEffect>
                                  </p:childTnLst>
                                </p:cTn>
                              </p:par>
                            </p:childTnLst>
                          </p:cTn>
                        </p:par>
                        <p:par>
                          <p:cTn id="11" fill="hold" nodeType="afterGroup">
                            <p:stCondLst>
                              <p:cond delay="2000"/>
                            </p:stCondLst>
                            <p:childTnLst>
                              <p:par>
                                <p:cTn id="12" presetID="37" presetClass="entr" presetSubtype="0"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900" decel="100000" fill="hold"/>
                                        <p:tgtEl>
                                          <p:spTgt spid="21"/>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709E61D-FC75-47B9-A51F-C7B21602EDFC}"/>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93187" name="Прямоугольник 12">
            <a:extLst>
              <a:ext uri="{FF2B5EF4-FFF2-40B4-BE49-F238E27FC236}">
                <a16:creationId xmlns:a16="http://schemas.microsoft.com/office/drawing/2014/main" id="{FC7C5D8E-39A0-4DAB-B29A-08281B2AA1BE}"/>
              </a:ext>
            </a:extLst>
          </p:cNvPr>
          <p:cNvSpPr>
            <a:spLocks noChangeArrowheads="1"/>
          </p:cNvSpPr>
          <p:nvPr/>
        </p:nvSpPr>
        <p:spPr bwMode="auto">
          <a:xfrm>
            <a:off x="474663" y="1025525"/>
            <a:ext cx="10929937"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4400" b="1">
                <a:solidFill>
                  <a:srgbClr val="0070C0"/>
                </a:solidFill>
                <a:latin typeface="Times New Roman" panose="02020603050405020304" pitchFamily="18" charset="0"/>
                <a:cs typeface="Times New Roman" panose="02020603050405020304" pitchFamily="18" charset="0"/>
              </a:rPr>
              <a:t>«О работе комиссии </a:t>
            </a:r>
          </a:p>
          <a:p>
            <a:pPr eaLnBrk="1" hangingPunct="1"/>
            <a:r>
              <a:rPr lang="ru-RU" altLang="ru-RU" sz="4400" b="1">
                <a:solidFill>
                  <a:srgbClr val="0070C0"/>
                </a:solidFill>
                <a:latin typeface="Times New Roman" panose="02020603050405020304" pitchFamily="18" charset="0"/>
                <a:cs typeface="Times New Roman" panose="02020603050405020304" pitchFamily="18" charset="0"/>
              </a:rPr>
              <a:t>по патриотическому </a:t>
            </a:r>
          </a:p>
          <a:p>
            <a:pPr eaLnBrk="1" hangingPunct="1"/>
            <a:r>
              <a:rPr lang="ru-RU" altLang="ru-RU" sz="4400" b="1">
                <a:solidFill>
                  <a:srgbClr val="0070C0"/>
                </a:solidFill>
                <a:latin typeface="Times New Roman" panose="02020603050405020304" pitchFamily="18" charset="0"/>
                <a:cs typeface="Times New Roman" panose="02020603050405020304" pitchFamily="18" charset="0"/>
              </a:rPr>
              <a:t>воспитанию молодежи</a:t>
            </a:r>
          </a:p>
          <a:p>
            <a:pPr eaLnBrk="1" hangingPunct="1"/>
            <a:r>
              <a:rPr lang="ru-RU" altLang="ru-RU" sz="4400" b="1">
                <a:solidFill>
                  <a:srgbClr val="0070C0"/>
                </a:solidFill>
                <a:latin typeface="Times New Roman" panose="02020603050405020304" pitchFamily="18" charset="0"/>
                <a:cs typeface="Times New Roman" panose="02020603050405020304" pitchFamily="18" charset="0"/>
              </a:rPr>
              <a:t> совета ветеранов </a:t>
            </a:r>
          </a:p>
          <a:p>
            <a:pPr eaLnBrk="1" hangingPunct="1"/>
            <a:r>
              <a:rPr lang="ru-RU" altLang="ru-RU" sz="4400" b="1">
                <a:solidFill>
                  <a:srgbClr val="0070C0"/>
                </a:solidFill>
                <a:latin typeface="Times New Roman" panose="02020603050405020304" pitchFamily="18" charset="0"/>
                <a:cs typeface="Times New Roman" panose="02020603050405020304" pitchFamily="18" charset="0"/>
              </a:rPr>
              <a:t>Ленинского, Заводского</a:t>
            </a:r>
          </a:p>
          <a:p>
            <a:pPr eaLnBrk="1" hangingPunct="1"/>
            <a:r>
              <a:rPr lang="ru-RU" altLang="ru-RU" sz="4400" b="1">
                <a:solidFill>
                  <a:srgbClr val="0070C0"/>
                </a:solidFill>
                <a:latin typeface="Times New Roman" panose="02020603050405020304" pitchFamily="18" charset="0"/>
                <a:cs typeface="Times New Roman" panose="02020603050405020304" pitchFamily="18" charset="0"/>
              </a:rPr>
              <a:t> районов».</a:t>
            </a:r>
          </a:p>
        </p:txBody>
      </p:sp>
      <p:sp>
        <p:nvSpPr>
          <p:cNvPr id="93188" name="Прямоугольник 15">
            <a:extLst>
              <a:ext uri="{FF2B5EF4-FFF2-40B4-BE49-F238E27FC236}">
                <a16:creationId xmlns:a16="http://schemas.microsoft.com/office/drawing/2014/main" id="{BCE85B2C-48AE-44D2-85E5-54353621C2D9}"/>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sp>
        <p:nvSpPr>
          <p:cNvPr id="93189" name="Rectangle 3">
            <a:extLst>
              <a:ext uri="{FF2B5EF4-FFF2-40B4-BE49-F238E27FC236}">
                <a16:creationId xmlns:a16="http://schemas.microsoft.com/office/drawing/2014/main" id="{BFD8D9F6-B1DF-4B54-A2C0-A87F53389061}"/>
              </a:ext>
            </a:extLst>
          </p:cNvPr>
          <p:cNvSpPr>
            <a:spLocks noChangeArrowheads="1"/>
          </p:cNvSpPr>
          <p:nvPr/>
        </p:nvSpPr>
        <p:spPr bwMode="auto">
          <a:xfrm>
            <a:off x="0" y="0"/>
            <a:ext cx="184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endParaRPr lang="ru-RU" altLang="ru-RU"/>
          </a:p>
        </p:txBody>
      </p:sp>
      <p:graphicFrame>
        <p:nvGraphicFramePr>
          <p:cNvPr id="93190" name="Object 2">
            <a:extLst>
              <a:ext uri="{FF2B5EF4-FFF2-40B4-BE49-F238E27FC236}">
                <a16:creationId xmlns:a16="http://schemas.microsoft.com/office/drawing/2014/main" id="{EC9C7279-D6ED-498D-936A-1CD498710713}"/>
              </a:ext>
            </a:extLst>
          </p:cNvPr>
          <p:cNvGraphicFramePr>
            <a:graphicFrameLocks noChangeAspect="1"/>
          </p:cNvGraphicFramePr>
          <p:nvPr/>
        </p:nvGraphicFramePr>
        <p:xfrm>
          <a:off x="3760788" y="4454525"/>
          <a:ext cx="2238375" cy="1673225"/>
        </p:xfrm>
        <a:graphic>
          <a:graphicData uri="http://schemas.openxmlformats.org/presentationml/2006/ole">
            <mc:AlternateContent xmlns:mc="http://schemas.openxmlformats.org/markup-compatibility/2006">
              <mc:Choice xmlns:v="urn:schemas-microsoft-com:vml" Requires="v">
                <p:oleObj spid="_x0000_s93197" name="Слайд" r:id="rId4" imgW="4570501" imgH="3427618" progId="PowerPoint.Slide.12">
                  <p:embed/>
                </p:oleObj>
              </mc:Choice>
              <mc:Fallback>
                <p:oleObj name="Слайд" r:id="rId4" imgW="4570501" imgH="3427618" progId="PowerPoint.Slide.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0788" y="4454525"/>
                        <a:ext cx="2238375"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3191" name="Rectangle 5">
            <a:extLst>
              <a:ext uri="{FF2B5EF4-FFF2-40B4-BE49-F238E27FC236}">
                <a16:creationId xmlns:a16="http://schemas.microsoft.com/office/drawing/2014/main" id="{18A0A58D-BD71-46D0-931F-3892C6465F8D}"/>
              </a:ext>
            </a:extLst>
          </p:cNvPr>
          <p:cNvSpPr>
            <a:spLocks noChangeArrowheads="1"/>
          </p:cNvSpPr>
          <p:nvPr/>
        </p:nvSpPr>
        <p:spPr bwMode="auto">
          <a:xfrm>
            <a:off x="0" y="0"/>
            <a:ext cx="184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endParaRPr lang="ru-RU" altLang="ru-RU"/>
          </a:p>
        </p:txBody>
      </p:sp>
      <p:graphicFrame>
        <p:nvGraphicFramePr>
          <p:cNvPr id="93192" name="Object 4">
            <a:extLst>
              <a:ext uri="{FF2B5EF4-FFF2-40B4-BE49-F238E27FC236}">
                <a16:creationId xmlns:a16="http://schemas.microsoft.com/office/drawing/2014/main" id="{29F63EFE-81FD-4032-960B-A4806A768D74}"/>
              </a:ext>
            </a:extLst>
          </p:cNvPr>
          <p:cNvGraphicFramePr>
            <a:graphicFrameLocks noChangeAspect="1"/>
          </p:cNvGraphicFramePr>
          <p:nvPr/>
        </p:nvGraphicFramePr>
        <p:xfrm>
          <a:off x="6761163" y="1239838"/>
          <a:ext cx="4583112" cy="3429000"/>
        </p:xfrm>
        <a:graphic>
          <a:graphicData uri="http://schemas.openxmlformats.org/presentationml/2006/ole">
            <mc:AlternateContent xmlns:mc="http://schemas.openxmlformats.org/markup-compatibility/2006">
              <mc:Choice xmlns:v="urn:schemas-microsoft-com:vml" Requires="v">
                <p:oleObj spid="_x0000_s93198" name="Слайд" r:id="rId6" imgW="4427257" imgH="3320888" progId="PowerPoint.Slide.12">
                  <p:embed/>
                </p:oleObj>
              </mc:Choice>
              <mc:Fallback>
                <p:oleObj name="Слайд" r:id="rId6" imgW="4427257" imgH="3320888" progId="PowerPoint.Slide.12">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61163" y="1239838"/>
                        <a:ext cx="4583112"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4" name="Picture 1" descr="C:\Users\Evgendormaster\Pictures\совет ветеранов.png">
            <a:extLst>
              <a:ext uri="{FF2B5EF4-FFF2-40B4-BE49-F238E27FC236}">
                <a16:creationId xmlns:a16="http://schemas.microsoft.com/office/drawing/2014/main" id="{B1D34BD6-3D53-4C95-B668-05B0659547E6}"/>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5" name="Рисунок 14" descr="https://upload.wikimedia.org/wikipedia/commons/thumb/8/8b/Kemerovo_COA.svg/1200px-Kemerovo_COA.svg.png">
            <a:extLst>
              <a:ext uri="{FF2B5EF4-FFF2-40B4-BE49-F238E27FC236}">
                <a16:creationId xmlns:a16="http://schemas.microsoft.com/office/drawing/2014/main" id="{1270E7C7-F377-46D1-95EC-417805113606}"/>
              </a:ext>
            </a:extLst>
          </p:cNvPr>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93195" name="Рисунок 20">
            <a:extLst>
              <a:ext uri="{FF2B5EF4-FFF2-40B4-BE49-F238E27FC236}">
                <a16:creationId xmlns:a16="http://schemas.microsoft.com/office/drawing/2014/main" id="{CD582C5D-6B68-4C71-B88F-5674BCDEFE2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Рисунок 21">
            <a:extLst>
              <a:ext uri="{FF2B5EF4-FFF2-40B4-BE49-F238E27FC236}">
                <a16:creationId xmlns:a16="http://schemas.microsoft.com/office/drawing/2014/main" id="{A31C3422-F8CE-4922-838E-0DB7E6263E1D}"/>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dissolv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A74C995-FFA9-4C8D-95FC-C92884E10D82}"/>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95235" name="Прямоугольник 12">
            <a:extLst>
              <a:ext uri="{FF2B5EF4-FFF2-40B4-BE49-F238E27FC236}">
                <a16:creationId xmlns:a16="http://schemas.microsoft.com/office/drawing/2014/main" id="{F738E793-6AD8-4DA2-822E-916D5E655485}"/>
              </a:ext>
            </a:extLst>
          </p:cNvPr>
          <p:cNvSpPr>
            <a:spLocks noChangeArrowheads="1"/>
          </p:cNvSpPr>
          <p:nvPr/>
        </p:nvSpPr>
        <p:spPr bwMode="auto">
          <a:xfrm>
            <a:off x="331788" y="1025525"/>
            <a:ext cx="109299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6000" b="1">
                <a:solidFill>
                  <a:srgbClr val="0070C0"/>
                </a:solidFill>
                <a:latin typeface="Times New Roman" panose="02020603050405020304" pitchFamily="18" charset="0"/>
                <a:cs typeface="Times New Roman" panose="02020603050405020304" pitchFamily="18" charset="0"/>
              </a:rPr>
              <a:t> </a:t>
            </a:r>
            <a:endParaRPr lang="ru-RU" altLang="ru-RU" sz="3200" b="1">
              <a:solidFill>
                <a:srgbClr val="0070C0"/>
              </a:solidFill>
              <a:latin typeface="Times New Roman" panose="02020603050405020304" pitchFamily="18" charset="0"/>
              <a:cs typeface="Times New Roman" panose="02020603050405020304" pitchFamily="18" charset="0"/>
            </a:endParaRPr>
          </a:p>
        </p:txBody>
      </p:sp>
      <p:sp>
        <p:nvSpPr>
          <p:cNvPr id="95236" name="Прямоугольник 15">
            <a:extLst>
              <a:ext uri="{FF2B5EF4-FFF2-40B4-BE49-F238E27FC236}">
                <a16:creationId xmlns:a16="http://schemas.microsoft.com/office/drawing/2014/main" id="{38F04500-42DF-41D5-ADD4-D43D0D27DF5E}"/>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sp>
        <p:nvSpPr>
          <p:cNvPr id="10" name="Прямоугольник 9">
            <a:extLst>
              <a:ext uri="{FF2B5EF4-FFF2-40B4-BE49-F238E27FC236}">
                <a16:creationId xmlns:a16="http://schemas.microsoft.com/office/drawing/2014/main" id="{DD5D285D-A265-4A2B-B2F6-E92A651A95EC}"/>
              </a:ext>
            </a:extLst>
          </p:cNvPr>
          <p:cNvSpPr/>
          <p:nvPr/>
        </p:nvSpPr>
        <p:spPr>
          <a:xfrm>
            <a:off x="1403350" y="1311275"/>
            <a:ext cx="8858250" cy="3786188"/>
          </a:xfrm>
          <a:prstGeom prst="rect">
            <a:avLst/>
          </a:prstGeom>
          <a:effectLst>
            <a:outerShdw blurRad="50800" dist="38100" dir="2700000" algn="tl" rotWithShape="0">
              <a:prstClr val="black">
                <a:alpha val="40000"/>
              </a:prstClr>
            </a:outerShdw>
          </a:effectLst>
        </p:spPr>
        <p:txBody>
          <a:bodyPr>
            <a:spAutoFit/>
          </a:bodyPr>
          <a:lstStyle/>
          <a:p>
            <a:pPr marL="1528763" indent="-1528763" defTabSz="1022482" eaLnBrk="1" fontAlgn="auto" hangingPunct="1">
              <a:spcBef>
                <a:spcPts val="0"/>
              </a:spcBef>
              <a:spcAft>
                <a:spcPts val="0"/>
              </a:spcAft>
              <a:tabLst>
                <a:tab pos="1528763" algn="l"/>
              </a:tabLst>
              <a:defRPr/>
            </a:pPr>
            <a:r>
              <a:rPr lang="ru-RU" sz="6000" b="1" dirty="0">
                <a:solidFill>
                  <a:srgbClr val="0070C0"/>
                </a:solidFill>
                <a:latin typeface="Times New Roman" pitchFamily="18" charset="0"/>
                <a:cs typeface="Times New Roman" pitchFamily="18" charset="0"/>
              </a:rPr>
              <a:t>ПЕРВИЧНЫМ   ОРГАНИЗАЦИЯМ- </a:t>
            </a:r>
          </a:p>
          <a:p>
            <a:pPr marL="1528763" indent="-1528763" defTabSz="1022482" eaLnBrk="1" fontAlgn="auto" hangingPunct="1">
              <a:spcBef>
                <a:spcPts val="0"/>
              </a:spcBef>
              <a:spcAft>
                <a:spcPts val="0"/>
              </a:spcAft>
              <a:tabLst>
                <a:tab pos="1528763" algn="l"/>
              </a:tabLst>
              <a:defRPr/>
            </a:pPr>
            <a:r>
              <a:rPr lang="ru-RU" sz="6000" b="1" dirty="0">
                <a:solidFill>
                  <a:srgbClr val="0070C0"/>
                </a:solidFill>
                <a:latin typeface="Times New Roman" pitchFamily="18" charset="0"/>
                <a:cs typeface="Times New Roman" pitchFamily="18" charset="0"/>
              </a:rPr>
              <a:t>           ГЛАВНОЕ                       </a:t>
            </a:r>
          </a:p>
          <a:p>
            <a:pPr marL="1528763" indent="-1528763" defTabSz="1022482" eaLnBrk="1" fontAlgn="auto" hangingPunct="1">
              <a:spcBef>
                <a:spcPts val="0"/>
              </a:spcBef>
              <a:spcAft>
                <a:spcPts val="0"/>
              </a:spcAft>
              <a:tabLst>
                <a:tab pos="1528763" algn="l"/>
              </a:tabLst>
              <a:defRPr/>
            </a:pPr>
            <a:r>
              <a:rPr lang="ru-RU" sz="6000" b="1" dirty="0">
                <a:solidFill>
                  <a:srgbClr val="0070C0"/>
                </a:solidFill>
                <a:latin typeface="Times New Roman" pitchFamily="18" charset="0"/>
                <a:cs typeface="Times New Roman" pitchFamily="18" charset="0"/>
              </a:rPr>
              <a:t>                  ВНИМАНИЕ!</a:t>
            </a:r>
            <a:r>
              <a:rPr lang="ru-RU" sz="6000" b="1" dirty="0">
                <a:solidFill>
                  <a:srgbClr val="C00000"/>
                </a:solidFill>
                <a:latin typeface="Times New Roman" pitchFamily="18" charset="0"/>
                <a:cs typeface="Times New Roman" pitchFamily="18" charset="0"/>
              </a:rPr>
              <a:t>    </a:t>
            </a:r>
          </a:p>
        </p:txBody>
      </p:sp>
      <p:pic>
        <p:nvPicPr>
          <p:cNvPr id="14" name="Picture 1" descr="C:\Users\Evgendormaster\Pictures\совет ветеранов.png">
            <a:extLst>
              <a:ext uri="{FF2B5EF4-FFF2-40B4-BE49-F238E27FC236}">
                <a16:creationId xmlns:a16="http://schemas.microsoft.com/office/drawing/2014/main" id="{9FB9DD25-7A1A-4FD4-9AC7-3C8A3C0F6022}"/>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5" name="Рисунок 14" descr="https://upload.wikimedia.org/wikipedia/commons/thumb/8/8b/Kemerovo_COA.svg/1200px-Kemerovo_COA.svg.png">
            <a:extLst>
              <a:ext uri="{FF2B5EF4-FFF2-40B4-BE49-F238E27FC236}">
                <a16:creationId xmlns:a16="http://schemas.microsoft.com/office/drawing/2014/main" id="{F092FAE4-9CEE-4745-A863-737126C9ECCC}"/>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95240" name="Рисунок 18">
            <a:extLst>
              <a:ext uri="{FF2B5EF4-FFF2-40B4-BE49-F238E27FC236}">
                <a16:creationId xmlns:a16="http://schemas.microsoft.com/office/drawing/2014/main" id="{70842760-7782-4519-85F5-90715973B8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Рисунок 19">
            <a:extLst>
              <a:ext uri="{FF2B5EF4-FFF2-40B4-BE49-F238E27FC236}">
                <a16:creationId xmlns:a16="http://schemas.microsoft.com/office/drawing/2014/main" id="{EBCE5DD3-8859-4983-870A-04E27850B9D5}"/>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dissolv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5DF0579-495D-4532-8679-F4D6E28515BB}"/>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96259" name="Прямоугольник 12">
            <a:extLst>
              <a:ext uri="{FF2B5EF4-FFF2-40B4-BE49-F238E27FC236}">
                <a16:creationId xmlns:a16="http://schemas.microsoft.com/office/drawing/2014/main" id="{85C3DE4D-5DAB-47C1-B35E-17C5A3869480}"/>
              </a:ext>
            </a:extLst>
          </p:cNvPr>
          <p:cNvSpPr>
            <a:spLocks noChangeArrowheads="1"/>
          </p:cNvSpPr>
          <p:nvPr/>
        </p:nvSpPr>
        <p:spPr bwMode="auto">
          <a:xfrm>
            <a:off x="331788" y="1025525"/>
            <a:ext cx="10929937"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800" b="1">
                <a:solidFill>
                  <a:srgbClr val="0070C0"/>
                </a:solidFill>
                <a:latin typeface="Times New Roman" panose="02020603050405020304" pitchFamily="18" charset="0"/>
                <a:cs typeface="Times New Roman" panose="02020603050405020304" pitchFamily="18" charset="0"/>
              </a:rPr>
              <a:t>В отчётном периоде особое место уделялось персональному учету ветеранов в первичных организациях. Эту работу надо продолжать и совершенствовать. Проведена паспортизация первичных организаций.</a:t>
            </a:r>
            <a:r>
              <a:rPr lang="ru-RU" altLang="ru-RU" sz="4800">
                <a:latin typeface="Times New Roman" panose="02020603050405020304" pitchFamily="18" charset="0"/>
                <a:cs typeface="Times New Roman" panose="02020603050405020304" pitchFamily="18" charset="0"/>
              </a:rPr>
              <a:t> </a:t>
            </a:r>
          </a:p>
        </p:txBody>
      </p:sp>
      <p:sp>
        <p:nvSpPr>
          <p:cNvPr id="96260" name="Прямоугольник 15">
            <a:extLst>
              <a:ext uri="{FF2B5EF4-FFF2-40B4-BE49-F238E27FC236}">
                <a16:creationId xmlns:a16="http://schemas.microsoft.com/office/drawing/2014/main" id="{969F3B41-B4B2-410B-A973-80A0AF3BEC73}"/>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76B5C539-D216-4C91-AEB9-52B8A3123465}"/>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D997A69F-F735-4898-B803-41076C154194}"/>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96263" name="Рисунок 14">
            <a:extLst>
              <a:ext uri="{FF2B5EF4-FFF2-40B4-BE49-F238E27FC236}">
                <a16:creationId xmlns:a16="http://schemas.microsoft.com/office/drawing/2014/main" id="{66F9B50F-5D54-4416-9324-EDCF41CD5A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F62A0622-4CCB-4B36-B636-7A9F69536867}"/>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1C3D7A4-FA66-4852-B838-E7B3A4EB278E}"/>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97283" name="Прямоугольник 12">
            <a:extLst>
              <a:ext uri="{FF2B5EF4-FFF2-40B4-BE49-F238E27FC236}">
                <a16:creationId xmlns:a16="http://schemas.microsoft.com/office/drawing/2014/main" id="{4CD288E4-ACB1-43F1-930B-074CDEDC6B92}"/>
              </a:ext>
            </a:extLst>
          </p:cNvPr>
          <p:cNvSpPr>
            <a:spLocks noChangeArrowheads="1"/>
          </p:cNvSpPr>
          <p:nvPr/>
        </p:nvSpPr>
        <p:spPr bwMode="auto">
          <a:xfrm>
            <a:off x="331788" y="1025525"/>
            <a:ext cx="10929937"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000" b="1">
                <a:solidFill>
                  <a:srgbClr val="0070C0"/>
                </a:solidFill>
                <a:latin typeface="Times New Roman" panose="02020603050405020304" pitchFamily="18" charset="0"/>
                <a:cs typeface="Times New Roman" panose="02020603050405020304" pitchFamily="18" charset="0"/>
              </a:rPr>
              <a:t>Значительное внимание уделялось организации работы по месту жительства, повышению активности  первичных ветеранских организаций. Активизировалась работа с одинокими и одиноко проживающими пенсионерами, особое внимание уделялось немобильным.</a:t>
            </a:r>
          </a:p>
          <a:p>
            <a:pPr algn="ctr" eaLnBrk="1" hangingPunct="1"/>
            <a:endParaRPr lang="ru-RU" altLang="ru-RU" sz="4000" b="1">
              <a:solidFill>
                <a:srgbClr val="0070C0"/>
              </a:solidFill>
              <a:latin typeface="Times New Roman" panose="02020603050405020304" pitchFamily="18" charset="0"/>
              <a:cs typeface="Times New Roman" panose="02020603050405020304" pitchFamily="18" charset="0"/>
            </a:endParaRPr>
          </a:p>
        </p:txBody>
      </p:sp>
      <p:sp>
        <p:nvSpPr>
          <p:cNvPr id="97284" name="Прямоугольник 15">
            <a:extLst>
              <a:ext uri="{FF2B5EF4-FFF2-40B4-BE49-F238E27FC236}">
                <a16:creationId xmlns:a16="http://schemas.microsoft.com/office/drawing/2014/main" id="{185DBED0-9172-4630-B971-1E02C5F389A1}"/>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EC179F69-0A37-41A4-9912-7FC2E1220560}"/>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3F7CB242-0B93-4D4E-9C24-DC73F598744B}"/>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97287" name="Рисунок 14">
            <a:extLst>
              <a:ext uri="{FF2B5EF4-FFF2-40B4-BE49-F238E27FC236}">
                <a16:creationId xmlns:a16="http://schemas.microsoft.com/office/drawing/2014/main" id="{72152687-7504-4239-9A05-1DCEA9FD43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EE2D0330-4536-4D3E-B491-60666F05F9E0}"/>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User\Desktop\ОТЧЁТЫ -ВЫБОРЫ\ЯГУНОВКА  ПРЕЗЕНТАЦУИЯ\В ШКОЛУ\СЛАЙД -3\ПОСЕЩЕНИЕ БОЛЬНЫХ\DSCN7936.JPG">
            <a:extLst>
              <a:ext uri="{FF2B5EF4-FFF2-40B4-BE49-F238E27FC236}">
                <a16:creationId xmlns:a16="http://schemas.microsoft.com/office/drawing/2014/main" id="{53B4D839-B243-475C-804E-17FC0EB215DF}"/>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734300" y="168275"/>
            <a:ext cx="3670300" cy="3357563"/>
          </a:xfrm>
          <a:prstGeom prst="rect">
            <a:avLst/>
          </a:prstGeom>
          <a:noFill/>
          <a:effectLst>
            <a:outerShdw blurRad="50800" dist="38100" dir="2700000" algn="tl" rotWithShape="0">
              <a:prstClr val="black">
                <a:alpha val="40000"/>
              </a:prstClr>
            </a:outerShdw>
          </a:effectLst>
        </p:spPr>
      </p:pic>
      <p:pic>
        <p:nvPicPr>
          <p:cNvPr id="14" name="Picture 2" descr="C:\Users\Администратор\Desktop\гостиные на выборах\ветеранская гостиная ДК Шахтеров.JPG">
            <a:extLst>
              <a:ext uri="{FF2B5EF4-FFF2-40B4-BE49-F238E27FC236}">
                <a16:creationId xmlns:a16="http://schemas.microsoft.com/office/drawing/2014/main" id="{F7DFBA62-8C26-42C1-AA58-42271DDD980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88913" y="1250950"/>
            <a:ext cx="6929437" cy="5060950"/>
          </a:xfrm>
          <a:prstGeom prst="rect">
            <a:avLst/>
          </a:prstGeom>
          <a:noFill/>
          <a:effectLst>
            <a:outerShdw blurRad="50800" dist="38100" dir="2700000" algn="tl" rotWithShape="0">
              <a:prstClr val="black">
                <a:alpha val="40000"/>
              </a:prstClr>
            </a:outerShdw>
          </a:effectLst>
        </p:spPr>
      </p:pic>
      <p:pic>
        <p:nvPicPr>
          <p:cNvPr id="17" name="Picture 7" descr="C:\Users\User\Desktop\ОТЧЁТЫ -ВЫБОРЫ\ЯГУНОВКА  ПРЕЗЕНТАЦУИЯ\В ШКОЛУ\СЛАЙД -3\ПОСЕЩЕНИЕ БОЛЬНЫХ\DSCN9474.JPG">
            <a:extLst>
              <a:ext uri="{FF2B5EF4-FFF2-40B4-BE49-F238E27FC236}">
                <a16:creationId xmlns:a16="http://schemas.microsoft.com/office/drawing/2014/main" id="{10758CEF-C83B-4241-A0F4-0F2AB970DB83}"/>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832725" y="3811588"/>
            <a:ext cx="3554413" cy="2522537"/>
          </a:xfrm>
          <a:prstGeom prst="rect">
            <a:avLst/>
          </a:prstGeom>
          <a:noFill/>
          <a:effectLst>
            <a:outerShdw blurRad="50800" dist="38100" dir="2700000" algn="tl" rotWithShape="0">
              <a:prstClr val="black">
                <a:alpha val="40000"/>
              </a:prstClr>
            </a:outerShdw>
          </a:effectLst>
        </p:spPr>
      </p:pic>
      <p:pic>
        <p:nvPicPr>
          <p:cNvPr id="10" name="Picture 1" descr="C:\Users\Evgendormaster\Pictures\совет ветеранов.png">
            <a:extLst>
              <a:ext uri="{FF2B5EF4-FFF2-40B4-BE49-F238E27FC236}">
                <a16:creationId xmlns:a16="http://schemas.microsoft.com/office/drawing/2014/main" id="{BD7D576A-286B-4679-B1CA-430AA8730020}"/>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3E375588-134B-4140-8257-E4F522E3FA00}"/>
              </a:ext>
            </a:extLst>
          </p:cNvPr>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98311" name="Рисунок 11">
            <a:extLst>
              <a:ext uri="{FF2B5EF4-FFF2-40B4-BE49-F238E27FC236}">
                <a16:creationId xmlns:a16="http://schemas.microsoft.com/office/drawing/2014/main" id="{614FC1A3-27FB-4E34-9D67-48B300F90F4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Рисунок 12">
            <a:extLst>
              <a:ext uri="{FF2B5EF4-FFF2-40B4-BE49-F238E27FC236}">
                <a16:creationId xmlns:a16="http://schemas.microsoft.com/office/drawing/2014/main" id="{346A5ED1-DBDD-4B2C-8C23-B62F9465662F}"/>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nodeType="afterGroup">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User\Desktop\ОТЧЁТЫ -ВЫБОРЫ\ЯГУНОВКА  ПРЕЗЕНТАЦУИЯ\В ШКОЛУ\СЛАЙД -3\ПОСЕЩЕНИЕ БОЛЬНЫХ\DSCN8072.JPG">
            <a:extLst>
              <a:ext uri="{FF2B5EF4-FFF2-40B4-BE49-F238E27FC236}">
                <a16:creationId xmlns:a16="http://schemas.microsoft.com/office/drawing/2014/main" id="{C16B8487-30DA-4F8E-863C-F4E193E96F9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03225" y="596900"/>
            <a:ext cx="6373813" cy="5429250"/>
          </a:xfrm>
        </p:spPr>
      </p:pic>
      <p:pic>
        <p:nvPicPr>
          <p:cNvPr id="7" name="Picture 5" descr="C:\Users\User\Desktop\ОТЧЁТЫ -ВЫБОРЫ\ЯГУНОВКА  ПРЕЗЕНТАЦУИЯ\В ШКОЛУ\СЛАЙД -3\ПОСЕЩЕНИЕ БОЛЬНЫХ\DSCN8732.JPG">
            <a:extLst>
              <a:ext uri="{FF2B5EF4-FFF2-40B4-BE49-F238E27FC236}">
                <a16:creationId xmlns:a16="http://schemas.microsoft.com/office/drawing/2014/main" id="{1EC74CAC-D062-4E20-9D8A-B588601AEC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5413" y="211138"/>
            <a:ext cx="4857750" cy="363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D:\раб стол\фото\фото вручение медалей\IMG_1485.JPG">
            <a:extLst>
              <a:ext uri="{FF2B5EF4-FFF2-40B4-BE49-F238E27FC236}">
                <a16:creationId xmlns:a16="http://schemas.microsoft.com/office/drawing/2014/main" id="{7F5A53E7-AC93-4AE4-A88C-BEA5D872E7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61225" y="3883025"/>
            <a:ext cx="4000500" cy="244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 descr="C:\Users\Evgendormaster\Pictures\совет ветеранов.png">
            <a:extLst>
              <a:ext uri="{FF2B5EF4-FFF2-40B4-BE49-F238E27FC236}">
                <a16:creationId xmlns:a16="http://schemas.microsoft.com/office/drawing/2014/main" id="{F2062E2E-7308-4AEE-A0FC-007FF4736862}"/>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908B2742-BAD1-4C07-AD84-CCC499304CFC}"/>
              </a:ext>
            </a:extLst>
          </p:cNvPr>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00359" name="Рисунок 11">
            <a:extLst>
              <a:ext uri="{FF2B5EF4-FFF2-40B4-BE49-F238E27FC236}">
                <a16:creationId xmlns:a16="http://schemas.microsoft.com/office/drawing/2014/main" id="{ABF4CC60-492B-414F-B214-C161A8958B1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Рисунок 12">
            <a:extLst>
              <a:ext uri="{FF2B5EF4-FFF2-40B4-BE49-F238E27FC236}">
                <a16:creationId xmlns:a16="http://schemas.microsoft.com/office/drawing/2014/main" id="{34395B8A-498E-4C54-A22B-418FCF5C6170}"/>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strVal val="#ppt_w*0.70"/>
                                          </p:val>
                                        </p:tav>
                                        <p:tav tm="100000">
                                          <p:val>
                                            <p:strVal val="#ppt_w"/>
                                          </p:val>
                                        </p:tav>
                                      </p:tavLst>
                                    </p:anim>
                                    <p:anim calcmode="lin" valueType="num">
                                      <p:cBhvr>
                                        <p:cTn id="8" dur="2000" fill="hold"/>
                                        <p:tgtEl>
                                          <p:spTgt spid="4"/>
                                        </p:tgtEl>
                                        <p:attrNameLst>
                                          <p:attrName>ppt_h</p:attrName>
                                        </p:attrNameLst>
                                      </p:cBhvr>
                                      <p:tavLst>
                                        <p:tav tm="0">
                                          <p:val>
                                            <p:strVal val="#ppt_h"/>
                                          </p:val>
                                        </p:tav>
                                        <p:tav tm="100000">
                                          <p:val>
                                            <p:strVal val="#ppt_h"/>
                                          </p:val>
                                        </p:tav>
                                      </p:tavLst>
                                    </p:anim>
                                    <p:animEffect transition="in" filter="fade">
                                      <p:cBhvr>
                                        <p:cTn id="9" dur="2000"/>
                                        <p:tgtEl>
                                          <p:spTgt spid="4"/>
                                        </p:tgtEl>
                                      </p:cBhvr>
                                    </p:animEffect>
                                  </p:childTnLst>
                                </p:cTn>
                              </p:par>
                            </p:childTnLst>
                          </p:cTn>
                        </p:par>
                        <p:par>
                          <p:cTn id="10" fill="hold" nodeType="afterGroup">
                            <p:stCondLst>
                              <p:cond delay="2000"/>
                            </p:stCondLst>
                            <p:childTnLst>
                              <p:par>
                                <p:cTn id="11" presetID="53"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2000" fill="hold"/>
                                        <p:tgtEl>
                                          <p:spTgt spid="7"/>
                                        </p:tgtEl>
                                        <p:attrNameLst>
                                          <p:attrName>ppt_w</p:attrName>
                                        </p:attrNameLst>
                                      </p:cBhvr>
                                      <p:tavLst>
                                        <p:tav tm="0">
                                          <p:val>
                                            <p:fltVal val="0"/>
                                          </p:val>
                                        </p:tav>
                                        <p:tav tm="100000">
                                          <p:val>
                                            <p:strVal val="#ppt_w"/>
                                          </p:val>
                                        </p:tav>
                                      </p:tavLst>
                                    </p:anim>
                                    <p:anim calcmode="lin" valueType="num">
                                      <p:cBhvr>
                                        <p:cTn id="14" dur="2000" fill="hold"/>
                                        <p:tgtEl>
                                          <p:spTgt spid="7"/>
                                        </p:tgtEl>
                                        <p:attrNameLst>
                                          <p:attrName>ppt_h</p:attrName>
                                        </p:attrNameLst>
                                      </p:cBhvr>
                                      <p:tavLst>
                                        <p:tav tm="0">
                                          <p:val>
                                            <p:fltVal val="0"/>
                                          </p:val>
                                        </p:tav>
                                        <p:tav tm="100000">
                                          <p:val>
                                            <p:strVal val="#ppt_h"/>
                                          </p:val>
                                        </p:tav>
                                      </p:tavLst>
                                    </p:anim>
                                    <p:animEffect transition="in" filter="fade">
                                      <p:cBhvr>
                                        <p:cTn id="15" dur="2000"/>
                                        <p:tgtEl>
                                          <p:spTgt spid="7"/>
                                        </p:tgtEl>
                                      </p:cBhvr>
                                    </p:animEffect>
                                  </p:childTnLst>
                                </p:cTn>
                              </p:par>
                            </p:childTnLst>
                          </p:cTn>
                        </p:par>
                        <p:par>
                          <p:cTn id="16" fill="hold" nodeType="afterGroup">
                            <p:stCondLst>
                              <p:cond delay="4000"/>
                            </p:stCondLst>
                            <p:childTnLst>
                              <p:par>
                                <p:cTn id="17" presetID="55"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2000" fill="hold"/>
                                        <p:tgtEl>
                                          <p:spTgt spid="15"/>
                                        </p:tgtEl>
                                        <p:attrNameLst>
                                          <p:attrName>ppt_w</p:attrName>
                                        </p:attrNameLst>
                                      </p:cBhvr>
                                      <p:tavLst>
                                        <p:tav tm="0">
                                          <p:val>
                                            <p:strVal val="#ppt_w*0.70"/>
                                          </p:val>
                                        </p:tav>
                                        <p:tav tm="100000">
                                          <p:val>
                                            <p:strVal val="#ppt_w"/>
                                          </p:val>
                                        </p:tav>
                                      </p:tavLst>
                                    </p:anim>
                                    <p:anim calcmode="lin" valueType="num">
                                      <p:cBhvr>
                                        <p:cTn id="20" dur="2000" fill="hold"/>
                                        <p:tgtEl>
                                          <p:spTgt spid="15"/>
                                        </p:tgtEl>
                                        <p:attrNameLst>
                                          <p:attrName>ppt_h</p:attrName>
                                        </p:attrNameLst>
                                      </p:cBhvr>
                                      <p:tavLst>
                                        <p:tav tm="0">
                                          <p:val>
                                            <p:strVal val="#ppt_h"/>
                                          </p:val>
                                        </p:tav>
                                        <p:tav tm="100000">
                                          <p:val>
                                            <p:strVal val="#ppt_h"/>
                                          </p:val>
                                        </p:tav>
                                      </p:tavLst>
                                    </p:anim>
                                    <p:animEffect transition="in" filter="fade">
                                      <p:cBhvr>
                                        <p:cTn id="21"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285BBFE-82A6-419A-86B3-8BA56E35642E}"/>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02403" name="Прямоугольник 12">
            <a:extLst>
              <a:ext uri="{FF2B5EF4-FFF2-40B4-BE49-F238E27FC236}">
                <a16:creationId xmlns:a16="http://schemas.microsoft.com/office/drawing/2014/main" id="{E2CC75E8-70D3-4D30-95EC-3311D5EF9B71}"/>
              </a:ext>
            </a:extLst>
          </p:cNvPr>
          <p:cNvSpPr>
            <a:spLocks noChangeArrowheads="1"/>
          </p:cNvSpPr>
          <p:nvPr/>
        </p:nvSpPr>
        <p:spPr bwMode="auto">
          <a:xfrm>
            <a:off x="403225" y="393700"/>
            <a:ext cx="108585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6000" b="1">
                <a:solidFill>
                  <a:srgbClr val="0070C0"/>
                </a:solidFill>
                <a:latin typeface="Times New Roman" panose="02020603050405020304" pitchFamily="18" charset="0"/>
                <a:cs typeface="Times New Roman" panose="02020603050405020304" pitchFamily="18" charset="0"/>
              </a:rPr>
              <a:t>Более конкретным и ощутимым стало взаимодействие районных ветеранских организаций </a:t>
            </a:r>
          </a:p>
          <a:p>
            <a:pPr algn="ctr" eaLnBrk="1" hangingPunct="1"/>
            <a:r>
              <a:rPr lang="ru-RU" altLang="ru-RU" sz="6000" b="1">
                <a:solidFill>
                  <a:srgbClr val="0070C0"/>
                </a:solidFill>
                <a:latin typeface="Times New Roman" panose="02020603050405020304" pitchFamily="18" charset="0"/>
                <a:cs typeface="Times New Roman" panose="02020603050405020304" pitchFamily="18" charset="0"/>
              </a:rPr>
              <a:t>с КЦСОН по оказанию социальной помощи.</a:t>
            </a:r>
          </a:p>
        </p:txBody>
      </p:sp>
      <p:sp>
        <p:nvSpPr>
          <p:cNvPr id="102404" name="Прямоугольник 15">
            <a:extLst>
              <a:ext uri="{FF2B5EF4-FFF2-40B4-BE49-F238E27FC236}">
                <a16:creationId xmlns:a16="http://schemas.microsoft.com/office/drawing/2014/main" id="{02839E86-F74F-4CFC-B103-CE369D639C20}"/>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2C338D2A-7838-4ECF-8B75-23F785B1A468}"/>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E1E0041B-C8D5-4AE3-8686-451B19343253}"/>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02407" name="Рисунок 14">
            <a:extLst>
              <a:ext uri="{FF2B5EF4-FFF2-40B4-BE49-F238E27FC236}">
                <a16:creationId xmlns:a16="http://schemas.microsoft.com/office/drawing/2014/main" id="{FF264D1D-F100-425E-B4A9-F2E4D0ABDC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651A1526-B0B8-402E-89DA-AF2EEA8149AE}"/>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136258C-7A74-4343-B726-2B7A13DD063A}"/>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EB2F611D-114E-4726-8707-26B60C8E7B4C}"/>
              </a:ext>
            </a:extLst>
          </p:cNvPr>
          <p:cNvSpPr>
            <a:spLocks noChangeArrowheads="1"/>
          </p:cNvSpPr>
          <p:nvPr/>
        </p:nvSpPr>
        <p:spPr bwMode="auto">
          <a:xfrm>
            <a:off x="331788" y="1025525"/>
            <a:ext cx="10929937"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buFont typeface="Arial" panose="020B0604020202020204" pitchFamily="34" charset="0"/>
              <a:buChar char="•"/>
            </a:pPr>
            <a:r>
              <a:rPr lang="ru-RU" altLang="ru-RU" sz="3600" b="1">
                <a:solidFill>
                  <a:srgbClr val="0070C0"/>
                </a:solidFill>
                <a:latin typeface="Times New Roman" panose="02020603050405020304" pitchFamily="18" charset="0"/>
                <a:cs typeface="Times New Roman" panose="02020603050405020304" pitchFamily="18" charset="0"/>
              </a:rPr>
              <a:t>Значительное место в работе городского Совета ветеранов занимали вопросы совершенствования контроля и исполнения за устными и письменными обращениями.</a:t>
            </a:r>
          </a:p>
          <a:p>
            <a:pPr algn="ctr" eaLnBrk="1" hangingPunct="1">
              <a:buFont typeface="Arial" panose="020B0604020202020204" pitchFamily="34" charset="0"/>
              <a:buChar char="•"/>
            </a:pPr>
            <a:r>
              <a:rPr lang="ru-RU" altLang="ru-RU" sz="3600" b="1">
                <a:solidFill>
                  <a:srgbClr val="0070C0"/>
                </a:solidFill>
                <a:latin typeface="Times New Roman" panose="02020603050405020304" pitchFamily="18" charset="0"/>
                <a:cs typeface="Times New Roman" panose="02020603050405020304" pitchFamily="18" charset="0"/>
              </a:rPr>
              <a:t> В городском Совета ведётся ежедневный приём </a:t>
            </a:r>
          </a:p>
          <a:p>
            <a:pPr algn="ctr" eaLnBrk="1" hangingPunct="1"/>
            <a:r>
              <a:rPr lang="ru-RU" altLang="ru-RU" sz="3600" b="1">
                <a:solidFill>
                  <a:srgbClr val="0070C0"/>
                </a:solidFill>
                <a:latin typeface="Times New Roman" panose="02020603050405020304" pitchFamily="18" charset="0"/>
                <a:cs typeface="Times New Roman" panose="02020603050405020304" pitchFamily="18" charset="0"/>
              </a:rPr>
              <a:t>посетителей руководителями Совета  и работниками аппарата в течение всего рабочего дня.  </a:t>
            </a:r>
          </a:p>
          <a:p>
            <a:pPr eaLnBrk="1" hangingPunct="1"/>
            <a:endParaRPr lang="ru-RU" altLang="ru-RU" sz="3600" b="1">
              <a:solidFill>
                <a:srgbClr val="0070C0"/>
              </a:solidFill>
              <a:latin typeface="Times New Roman" panose="02020603050405020304" pitchFamily="18" charset="0"/>
              <a:cs typeface="Times New Roman" panose="02020603050405020304" pitchFamily="18" charset="0"/>
            </a:endParaRPr>
          </a:p>
          <a:p>
            <a:pPr algn="ctr" eaLnBrk="1" hangingPunct="1"/>
            <a:endParaRPr lang="ru-RU" altLang="ru-RU" sz="3600" b="1">
              <a:solidFill>
                <a:srgbClr val="0070C0"/>
              </a:solidFill>
              <a:latin typeface="Times New Roman" panose="02020603050405020304" pitchFamily="18" charset="0"/>
              <a:cs typeface="Times New Roman" panose="02020603050405020304" pitchFamily="18" charset="0"/>
            </a:endParaRPr>
          </a:p>
        </p:txBody>
      </p:sp>
      <p:sp>
        <p:nvSpPr>
          <p:cNvPr id="103428" name="Прямоугольник 15">
            <a:extLst>
              <a:ext uri="{FF2B5EF4-FFF2-40B4-BE49-F238E27FC236}">
                <a16:creationId xmlns:a16="http://schemas.microsoft.com/office/drawing/2014/main" id="{A6AB6102-B91B-4279-B88B-B2B6517967D5}"/>
              </a:ext>
            </a:extLst>
          </p:cNvPr>
          <p:cNvSpPr>
            <a:spLocks noChangeArrowheads="1"/>
          </p:cNvSpPr>
          <p:nvPr/>
        </p:nvSpPr>
        <p:spPr bwMode="auto">
          <a:xfrm>
            <a:off x="260350" y="954088"/>
            <a:ext cx="11001375"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22F0910F-727C-478C-86DD-0A2494372D22}"/>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16AD4F35-FFFD-48BE-8FC1-A9896C84E52E}"/>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03431" name="Рисунок 14">
            <a:extLst>
              <a:ext uri="{FF2B5EF4-FFF2-40B4-BE49-F238E27FC236}">
                <a16:creationId xmlns:a16="http://schemas.microsoft.com/office/drawing/2014/main" id="{DD9D52D3-9DEA-4EC2-AEAC-44C95E60C1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C75D9EC8-0E49-4FEC-BC0C-BDA384F43C86}"/>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3"/>
                                        </p:tgtEl>
                                        <p:attrNameLst>
                                          <p:attrName>style.visibility</p:attrName>
                                        </p:attrNameLst>
                                      </p:cBhvr>
                                      <p:to>
                                        <p:strVal val="visible"/>
                                      </p:to>
                                    </p:set>
                                    <p:anim calcmode="discrete" valueType="clr">
                                      <p:cBhvr override="childStyle">
                                        <p:cTn id="7"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
                                        </p:tgtEl>
                                        <p:attrNameLst>
                                          <p:attrName>fillcolor</p:attrName>
                                        </p:attrNameLst>
                                      </p:cBhvr>
                                      <p:tavLst>
                                        <p:tav tm="0">
                                          <p:val>
                                            <p:clrVal>
                                              <a:schemeClr val="accent2"/>
                                            </p:clrVal>
                                          </p:val>
                                        </p:tav>
                                        <p:tav tm="50000">
                                          <p:val>
                                            <p:clrVal>
                                              <a:schemeClr val="hlink"/>
                                            </p:clrVal>
                                          </p:val>
                                        </p:tav>
                                      </p:tavLst>
                                    </p:anim>
                                    <p:set>
                                      <p:cBhvr>
                                        <p:cTn id="9" dur="80"/>
                                        <p:tgtEl>
                                          <p:spTgt spid="1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148FD37-0445-4BEA-A416-CC6362218318}"/>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04451" name="Прямоугольник 12">
            <a:extLst>
              <a:ext uri="{FF2B5EF4-FFF2-40B4-BE49-F238E27FC236}">
                <a16:creationId xmlns:a16="http://schemas.microsoft.com/office/drawing/2014/main" id="{C74429C9-1E6A-4C9A-9BD3-D0471C02F8AC}"/>
              </a:ext>
            </a:extLst>
          </p:cNvPr>
          <p:cNvSpPr>
            <a:spLocks noChangeArrowheads="1"/>
          </p:cNvSpPr>
          <p:nvPr/>
        </p:nvSpPr>
        <p:spPr bwMode="auto">
          <a:xfrm>
            <a:off x="331788" y="1025525"/>
            <a:ext cx="10929937"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5400">
                <a:solidFill>
                  <a:srgbClr val="0070C0"/>
                </a:solidFill>
                <a:latin typeface="Times New Roman" panose="02020603050405020304" pitchFamily="18" charset="0"/>
                <a:cs typeface="Times New Roman" panose="02020603050405020304" pitchFamily="18" charset="0"/>
              </a:rPr>
              <a:t>принято        -     </a:t>
            </a:r>
            <a:r>
              <a:rPr lang="ru-RU" altLang="ru-RU" sz="8000" b="1">
                <a:solidFill>
                  <a:srgbClr val="0070C0"/>
                </a:solidFill>
                <a:latin typeface="Times New Roman" panose="02020603050405020304" pitchFamily="18" charset="0"/>
                <a:cs typeface="Times New Roman" panose="02020603050405020304" pitchFamily="18" charset="0"/>
              </a:rPr>
              <a:t>16921</a:t>
            </a:r>
            <a:r>
              <a:rPr lang="ru-RU" altLang="ru-RU" sz="5400">
                <a:solidFill>
                  <a:srgbClr val="0070C0"/>
                </a:solidFill>
                <a:latin typeface="Times New Roman" panose="02020603050405020304" pitchFamily="18" charset="0"/>
                <a:cs typeface="Times New Roman" panose="02020603050405020304" pitchFamily="18" charset="0"/>
              </a:rPr>
              <a:t> человек             рассмотрено  -       </a:t>
            </a:r>
            <a:r>
              <a:rPr lang="ru-RU" altLang="ru-RU" sz="8000" b="1">
                <a:solidFill>
                  <a:srgbClr val="0070C0"/>
                </a:solidFill>
                <a:latin typeface="Times New Roman" panose="02020603050405020304" pitchFamily="18" charset="0"/>
                <a:cs typeface="Times New Roman" panose="02020603050405020304" pitchFamily="18" charset="0"/>
              </a:rPr>
              <a:t>2166 </a:t>
            </a:r>
            <a:r>
              <a:rPr lang="ru-RU" altLang="ru-RU" sz="5000">
                <a:solidFill>
                  <a:srgbClr val="0070C0"/>
                </a:solidFill>
                <a:latin typeface="Times New Roman" panose="02020603050405020304" pitchFamily="18" charset="0"/>
                <a:cs typeface="Times New Roman" panose="02020603050405020304" pitchFamily="18" charset="0"/>
              </a:rPr>
              <a:t>письменных жалоб и заявлений, на которые даны ответы или приняты соответствующие меры.</a:t>
            </a:r>
          </a:p>
          <a:p>
            <a:pPr eaLnBrk="1" hangingPunct="1"/>
            <a:r>
              <a:rPr lang="ru-RU" altLang="ru-RU" sz="5000">
                <a:solidFill>
                  <a:srgbClr val="0070C0"/>
                </a:solidFill>
                <a:latin typeface="Times New Roman" panose="02020603050405020304" pitchFamily="18" charset="0"/>
                <a:cs typeface="Times New Roman" panose="02020603050405020304" pitchFamily="18" charset="0"/>
              </a:rPr>
              <a:t>  </a:t>
            </a:r>
          </a:p>
        </p:txBody>
      </p:sp>
      <p:sp>
        <p:nvSpPr>
          <p:cNvPr id="104452" name="Прямоугольник 15">
            <a:extLst>
              <a:ext uri="{FF2B5EF4-FFF2-40B4-BE49-F238E27FC236}">
                <a16:creationId xmlns:a16="http://schemas.microsoft.com/office/drawing/2014/main" id="{5D061DBF-FEFE-45C9-AA1B-2876A7818CD4}"/>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98A7F3AB-7650-466C-AE4A-BC37E3C761FE}"/>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77F231DB-38FC-47E7-84E1-507DEEEA8977}"/>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04455" name="Рисунок 13">
            <a:extLst>
              <a:ext uri="{FF2B5EF4-FFF2-40B4-BE49-F238E27FC236}">
                <a16:creationId xmlns:a16="http://schemas.microsoft.com/office/drawing/2014/main" id="{9A4F8361-8584-426B-952A-849D00844C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a:extLst>
              <a:ext uri="{FF2B5EF4-FFF2-40B4-BE49-F238E27FC236}">
                <a16:creationId xmlns:a16="http://schemas.microsoft.com/office/drawing/2014/main" id="{2D70892D-09E9-4DB0-8318-111EB42DFCA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8E90FCB8-DD16-4154-9778-0F713C4E24C7}"/>
              </a:ext>
            </a:extLst>
          </p:cNvPr>
          <p:cNvSpPr>
            <a:spLocks noGrp="1"/>
          </p:cNvSpPr>
          <p:nvPr>
            <p:ph type="title"/>
          </p:nvPr>
        </p:nvSpPr>
        <p:spPr>
          <a:xfrm>
            <a:off x="0" y="1454150"/>
            <a:ext cx="11190288" cy="1785938"/>
          </a:xfrm>
        </p:spPr>
        <p:txBody>
          <a:bodyPr rtlCol="0">
            <a:normAutofit fontScale="90000"/>
          </a:bodyPr>
          <a:lstStyle/>
          <a:p>
            <a:pPr fontAlgn="auto">
              <a:lnSpc>
                <a:spcPts val="5280"/>
              </a:lnSpc>
              <a:spcAft>
                <a:spcPts val="0"/>
              </a:spcAft>
              <a:defRPr/>
            </a:pPr>
            <a:r>
              <a:rPr lang="ru-RU" b="1" dirty="0">
                <a:solidFill>
                  <a:srgbClr val="0070C0"/>
                </a:solidFill>
                <a:latin typeface="Times New Roman" pitchFamily="18" charset="0"/>
                <a:cs typeface="Times New Roman" pitchFamily="18" charset="0"/>
              </a:rPr>
              <a:t>     Данные о количестве  обращений поступивших, в городской Совет ветеранов за  5 лет </a:t>
            </a:r>
          </a:p>
        </p:txBody>
      </p:sp>
      <p:graphicFrame>
        <p:nvGraphicFramePr>
          <p:cNvPr id="8" name="Диаграмма 7">
            <a:extLst>
              <a:ext uri="{FF2B5EF4-FFF2-40B4-BE49-F238E27FC236}">
                <a16:creationId xmlns:a16="http://schemas.microsoft.com/office/drawing/2014/main" id="{05E7D833-3918-44C8-9190-11BB6BE03A90}"/>
              </a:ext>
            </a:extLst>
          </p:cNvPr>
          <p:cNvGraphicFramePr>
            <a:graphicFrameLocks/>
          </p:cNvGraphicFramePr>
          <p:nvPr/>
        </p:nvGraphicFramePr>
        <p:xfrm>
          <a:off x="66675" y="3617913"/>
          <a:ext cx="11317288" cy="2744787"/>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BB22E0C5-F073-4359-9EE0-B73529D956E4}"/>
              </a:ext>
            </a:extLst>
          </p:cNvPr>
          <p:cNvSpPr txBox="1">
            <a:spLocks noChangeArrowheads="1"/>
          </p:cNvSpPr>
          <p:nvPr/>
        </p:nvSpPr>
        <p:spPr bwMode="auto">
          <a:xfrm>
            <a:off x="1474788" y="4311650"/>
            <a:ext cx="15001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sz="2000">
                <a:solidFill>
                  <a:schemeClr val="tx1"/>
                </a:solidFill>
                <a:latin typeface="Calibri" panose="020F0502020204030204" pitchFamily="34" charset="0"/>
              </a:defRPr>
            </a:lvl1pPr>
            <a:lvl2pPr marL="742950" indent="-285750" defTabSz="912813">
              <a:defRPr sz="2000">
                <a:solidFill>
                  <a:schemeClr val="tx1"/>
                </a:solidFill>
                <a:latin typeface="Calibri" panose="020F0502020204030204" pitchFamily="34" charset="0"/>
              </a:defRPr>
            </a:lvl2pPr>
            <a:lvl3pPr marL="1143000" indent="-228600" defTabSz="912813">
              <a:defRPr sz="2000">
                <a:solidFill>
                  <a:schemeClr val="tx1"/>
                </a:solidFill>
                <a:latin typeface="Calibri" panose="020F0502020204030204" pitchFamily="34" charset="0"/>
              </a:defRPr>
            </a:lvl3pPr>
            <a:lvl4pPr marL="1600200" indent="-228600" defTabSz="912813">
              <a:defRPr sz="2000">
                <a:solidFill>
                  <a:schemeClr val="tx1"/>
                </a:solidFill>
                <a:latin typeface="Calibri" panose="020F0502020204030204" pitchFamily="34" charset="0"/>
              </a:defRPr>
            </a:lvl4pPr>
            <a:lvl5pPr marL="2057400" indent="-228600" defTabSz="912813">
              <a:defRPr sz="2000">
                <a:solidFill>
                  <a:schemeClr val="tx1"/>
                </a:solidFill>
                <a:latin typeface="Calibri" panose="020F0502020204030204" pitchFamily="34" charset="0"/>
              </a:defRPr>
            </a:lvl5pPr>
            <a:lvl6pPr marL="2514600" indent="-228600" defTabSz="912813" fontAlgn="base">
              <a:spcBef>
                <a:spcPct val="0"/>
              </a:spcBef>
              <a:spcAft>
                <a:spcPct val="0"/>
              </a:spcAft>
              <a:defRPr sz="2000">
                <a:solidFill>
                  <a:schemeClr val="tx1"/>
                </a:solidFill>
                <a:latin typeface="Calibri" panose="020F0502020204030204" pitchFamily="34" charset="0"/>
              </a:defRPr>
            </a:lvl6pPr>
            <a:lvl7pPr marL="2971800" indent="-228600" defTabSz="912813" fontAlgn="base">
              <a:spcBef>
                <a:spcPct val="0"/>
              </a:spcBef>
              <a:spcAft>
                <a:spcPct val="0"/>
              </a:spcAft>
              <a:defRPr sz="2000">
                <a:solidFill>
                  <a:schemeClr val="tx1"/>
                </a:solidFill>
                <a:latin typeface="Calibri" panose="020F0502020204030204" pitchFamily="34" charset="0"/>
              </a:defRPr>
            </a:lvl7pPr>
            <a:lvl8pPr marL="3429000" indent="-228600" defTabSz="912813" fontAlgn="base">
              <a:spcBef>
                <a:spcPct val="0"/>
              </a:spcBef>
              <a:spcAft>
                <a:spcPct val="0"/>
              </a:spcAft>
              <a:defRPr sz="2000">
                <a:solidFill>
                  <a:schemeClr val="tx1"/>
                </a:solidFill>
                <a:latin typeface="Calibri" panose="020F0502020204030204" pitchFamily="34" charset="0"/>
              </a:defRPr>
            </a:lvl8pPr>
            <a:lvl9pPr marL="3886200" indent="-228600" defTabSz="912813"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3600" b="1">
                <a:solidFill>
                  <a:srgbClr val="C00000"/>
                </a:solidFill>
                <a:latin typeface="Times New Roman" panose="02020603050405020304" pitchFamily="18" charset="0"/>
                <a:cs typeface="Times New Roman" panose="02020603050405020304" pitchFamily="18" charset="0"/>
              </a:rPr>
              <a:t>1955</a:t>
            </a:r>
          </a:p>
        </p:txBody>
      </p:sp>
      <p:sp>
        <p:nvSpPr>
          <p:cNvPr id="11" name="TextBox 10">
            <a:extLst>
              <a:ext uri="{FF2B5EF4-FFF2-40B4-BE49-F238E27FC236}">
                <a16:creationId xmlns:a16="http://schemas.microsoft.com/office/drawing/2014/main" id="{800C037B-F02D-4DB7-A702-05AD8846779E}"/>
              </a:ext>
            </a:extLst>
          </p:cNvPr>
          <p:cNvSpPr txBox="1">
            <a:spLocks noChangeArrowheads="1"/>
          </p:cNvSpPr>
          <p:nvPr/>
        </p:nvSpPr>
        <p:spPr bwMode="auto">
          <a:xfrm>
            <a:off x="3260725" y="4097338"/>
            <a:ext cx="15001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sz="2000">
                <a:solidFill>
                  <a:schemeClr val="tx1"/>
                </a:solidFill>
                <a:latin typeface="Calibri" panose="020F0502020204030204" pitchFamily="34" charset="0"/>
              </a:defRPr>
            </a:lvl1pPr>
            <a:lvl2pPr marL="742950" indent="-285750" defTabSz="912813">
              <a:defRPr sz="2000">
                <a:solidFill>
                  <a:schemeClr val="tx1"/>
                </a:solidFill>
                <a:latin typeface="Calibri" panose="020F0502020204030204" pitchFamily="34" charset="0"/>
              </a:defRPr>
            </a:lvl2pPr>
            <a:lvl3pPr marL="1143000" indent="-228600" defTabSz="912813">
              <a:defRPr sz="2000">
                <a:solidFill>
                  <a:schemeClr val="tx1"/>
                </a:solidFill>
                <a:latin typeface="Calibri" panose="020F0502020204030204" pitchFamily="34" charset="0"/>
              </a:defRPr>
            </a:lvl3pPr>
            <a:lvl4pPr marL="1600200" indent="-228600" defTabSz="912813">
              <a:defRPr sz="2000">
                <a:solidFill>
                  <a:schemeClr val="tx1"/>
                </a:solidFill>
                <a:latin typeface="Calibri" panose="020F0502020204030204" pitchFamily="34" charset="0"/>
              </a:defRPr>
            </a:lvl4pPr>
            <a:lvl5pPr marL="2057400" indent="-228600" defTabSz="912813">
              <a:defRPr sz="2000">
                <a:solidFill>
                  <a:schemeClr val="tx1"/>
                </a:solidFill>
                <a:latin typeface="Calibri" panose="020F0502020204030204" pitchFamily="34" charset="0"/>
              </a:defRPr>
            </a:lvl5pPr>
            <a:lvl6pPr marL="2514600" indent="-228600" defTabSz="912813" fontAlgn="base">
              <a:spcBef>
                <a:spcPct val="0"/>
              </a:spcBef>
              <a:spcAft>
                <a:spcPct val="0"/>
              </a:spcAft>
              <a:defRPr sz="2000">
                <a:solidFill>
                  <a:schemeClr val="tx1"/>
                </a:solidFill>
                <a:latin typeface="Calibri" panose="020F0502020204030204" pitchFamily="34" charset="0"/>
              </a:defRPr>
            </a:lvl6pPr>
            <a:lvl7pPr marL="2971800" indent="-228600" defTabSz="912813" fontAlgn="base">
              <a:spcBef>
                <a:spcPct val="0"/>
              </a:spcBef>
              <a:spcAft>
                <a:spcPct val="0"/>
              </a:spcAft>
              <a:defRPr sz="2000">
                <a:solidFill>
                  <a:schemeClr val="tx1"/>
                </a:solidFill>
                <a:latin typeface="Calibri" panose="020F0502020204030204" pitchFamily="34" charset="0"/>
              </a:defRPr>
            </a:lvl7pPr>
            <a:lvl8pPr marL="3429000" indent="-228600" defTabSz="912813" fontAlgn="base">
              <a:spcBef>
                <a:spcPct val="0"/>
              </a:spcBef>
              <a:spcAft>
                <a:spcPct val="0"/>
              </a:spcAft>
              <a:defRPr sz="2000">
                <a:solidFill>
                  <a:schemeClr val="tx1"/>
                </a:solidFill>
                <a:latin typeface="Calibri" panose="020F0502020204030204" pitchFamily="34" charset="0"/>
              </a:defRPr>
            </a:lvl8pPr>
            <a:lvl9pPr marL="3886200" indent="-228600" defTabSz="912813"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4000" b="1">
                <a:solidFill>
                  <a:srgbClr val="C00000"/>
                </a:solidFill>
                <a:latin typeface="Times New Roman" panose="02020603050405020304" pitchFamily="18" charset="0"/>
                <a:cs typeface="Times New Roman" panose="02020603050405020304" pitchFamily="18" charset="0"/>
              </a:rPr>
              <a:t>2800</a:t>
            </a:r>
          </a:p>
        </p:txBody>
      </p:sp>
      <p:sp>
        <p:nvSpPr>
          <p:cNvPr id="12" name="TextBox 11">
            <a:extLst>
              <a:ext uri="{FF2B5EF4-FFF2-40B4-BE49-F238E27FC236}">
                <a16:creationId xmlns:a16="http://schemas.microsoft.com/office/drawing/2014/main" id="{5530F8A0-CF90-40FE-8E38-B6D9BCB444DB}"/>
              </a:ext>
            </a:extLst>
          </p:cNvPr>
          <p:cNvSpPr txBox="1">
            <a:spLocks noChangeArrowheads="1"/>
          </p:cNvSpPr>
          <p:nvPr/>
        </p:nvSpPr>
        <p:spPr bwMode="auto">
          <a:xfrm>
            <a:off x="5091113" y="3740150"/>
            <a:ext cx="12414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sz="2000">
                <a:solidFill>
                  <a:schemeClr val="tx1"/>
                </a:solidFill>
                <a:latin typeface="Calibri" panose="020F0502020204030204" pitchFamily="34" charset="0"/>
              </a:defRPr>
            </a:lvl1pPr>
            <a:lvl2pPr marL="742950" indent="-285750" defTabSz="912813">
              <a:defRPr sz="2000">
                <a:solidFill>
                  <a:schemeClr val="tx1"/>
                </a:solidFill>
                <a:latin typeface="Calibri" panose="020F0502020204030204" pitchFamily="34" charset="0"/>
              </a:defRPr>
            </a:lvl2pPr>
            <a:lvl3pPr marL="1143000" indent="-228600" defTabSz="912813">
              <a:defRPr sz="2000">
                <a:solidFill>
                  <a:schemeClr val="tx1"/>
                </a:solidFill>
                <a:latin typeface="Calibri" panose="020F0502020204030204" pitchFamily="34" charset="0"/>
              </a:defRPr>
            </a:lvl3pPr>
            <a:lvl4pPr marL="1600200" indent="-228600" defTabSz="912813">
              <a:defRPr sz="2000">
                <a:solidFill>
                  <a:schemeClr val="tx1"/>
                </a:solidFill>
                <a:latin typeface="Calibri" panose="020F0502020204030204" pitchFamily="34" charset="0"/>
              </a:defRPr>
            </a:lvl4pPr>
            <a:lvl5pPr marL="2057400" indent="-228600" defTabSz="912813">
              <a:defRPr sz="2000">
                <a:solidFill>
                  <a:schemeClr val="tx1"/>
                </a:solidFill>
                <a:latin typeface="Calibri" panose="020F0502020204030204" pitchFamily="34" charset="0"/>
              </a:defRPr>
            </a:lvl5pPr>
            <a:lvl6pPr marL="2514600" indent="-228600" defTabSz="912813" fontAlgn="base">
              <a:spcBef>
                <a:spcPct val="0"/>
              </a:spcBef>
              <a:spcAft>
                <a:spcPct val="0"/>
              </a:spcAft>
              <a:defRPr sz="2000">
                <a:solidFill>
                  <a:schemeClr val="tx1"/>
                </a:solidFill>
                <a:latin typeface="Calibri" panose="020F0502020204030204" pitchFamily="34" charset="0"/>
              </a:defRPr>
            </a:lvl6pPr>
            <a:lvl7pPr marL="2971800" indent="-228600" defTabSz="912813" fontAlgn="base">
              <a:spcBef>
                <a:spcPct val="0"/>
              </a:spcBef>
              <a:spcAft>
                <a:spcPct val="0"/>
              </a:spcAft>
              <a:defRPr sz="2000">
                <a:solidFill>
                  <a:schemeClr val="tx1"/>
                </a:solidFill>
                <a:latin typeface="Calibri" panose="020F0502020204030204" pitchFamily="34" charset="0"/>
              </a:defRPr>
            </a:lvl7pPr>
            <a:lvl8pPr marL="3429000" indent="-228600" defTabSz="912813" fontAlgn="base">
              <a:spcBef>
                <a:spcPct val="0"/>
              </a:spcBef>
              <a:spcAft>
                <a:spcPct val="0"/>
              </a:spcAft>
              <a:defRPr sz="2000">
                <a:solidFill>
                  <a:schemeClr val="tx1"/>
                </a:solidFill>
                <a:latin typeface="Calibri" panose="020F0502020204030204" pitchFamily="34" charset="0"/>
              </a:defRPr>
            </a:lvl8pPr>
            <a:lvl9pPr marL="3886200" indent="-228600" defTabSz="912813"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3600" b="1">
                <a:solidFill>
                  <a:srgbClr val="C00000"/>
                </a:solidFill>
                <a:latin typeface="Times New Roman" panose="02020603050405020304" pitchFamily="18" charset="0"/>
                <a:cs typeface="Times New Roman" panose="02020603050405020304" pitchFamily="18" charset="0"/>
              </a:rPr>
              <a:t>4100</a:t>
            </a:r>
          </a:p>
        </p:txBody>
      </p:sp>
      <p:sp>
        <p:nvSpPr>
          <p:cNvPr id="13" name="TextBox 12">
            <a:extLst>
              <a:ext uri="{FF2B5EF4-FFF2-40B4-BE49-F238E27FC236}">
                <a16:creationId xmlns:a16="http://schemas.microsoft.com/office/drawing/2014/main" id="{07F53915-AB73-48A1-A041-19A77751DFEE}"/>
              </a:ext>
            </a:extLst>
          </p:cNvPr>
          <p:cNvSpPr txBox="1">
            <a:spLocks noChangeArrowheads="1"/>
          </p:cNvSpPr>
          <p:nvPr/>
        </p:nvSpPr>
        <p:spPr bwMode="auto">
          <a:xfrm>
            <a:off x="7046913" y="3740150"/>
            <a:ext cx="10715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sz="2000">
                <a:solidFill>
                  <a:schemeClr val="tx1"/>
                </a:solidFill>
                <a:latin typeface="Calibri" panose="020F0502020204030204" pitchFamily="34" charset="0"/>
              </a:defRPr>
            </a:lvl1pPr>
            <a:lvl2pPr marL="742950" indent="-285750" defTabSz="912813">
              <a:defRPr sz="2000">
                <a:solidFill>
                  <a:schemeClr val="tx1"/>
                </a:solidFill>
                <a:latin typeface="Calibri" panose="020F0502020204030204" pitchFamily="34" charset="0"/>
              </a:defRPr>
            </a:lvl2pPr>
            <a:lvl3pPr marL="1143000" indent="-228600" defTabSz="912813">
              <a:defRPr sz="2000">
                <a:solidFill>
                  <a:schemeClr val="tx1"/>
                </a:solidFill>
                <a:latin typeface="Calibri" panose="020F0502020204030204" pitchFamily="34" charset="0"/>
              </a:defRPr>
            </a:lvl3pPr>
            <a:lvl4pPr marL="1600200" indent="-228600" defTabSz="912813">
              <a:defRPr sz="2000">
                <a:solidFill>
                  <a:schemeClr val="tx1"/>
                </a:solidFill>
                <a:latin typeface="Calibri" panose="020F0502020204030204" pitchFamily="34" charset="0"/>
              </a:defRPr>
            </a:lvl4pPr>
            <a:lvl5pPr marL="2057400" indent="-228600" defTabSz="912813">
              <a:defRPr sz="2000">
                <a:solidFill>
                  <a:schemeClr val="tx1"/>
                </a:solidFill>
                <a:latin typeface="Calibri" panose="020F0502020204030204" pitchFamily="34" charset="0"/>
              </a:defRPr>
            </a:lvl5pPr>
            <a:lvl6pPr marL="2514600" indent="-228600" defTabSz="912813" fontAlgn="base">
              <a:spcBef>
                <a:spcPct val="0"/>
              </a:spcBef>
              <a:spcAft>
                <a:spcPct val="0"/>
              </a:spcAft>
              <a:defRPr sz="2000">
                <a:solidFill>
                  <a:schemeClr val="tx1"/>
                </a:solidFill>
                <a:latin typeface="Calibri" panose="020F0502020204030204" pitchFamily="34" charset="0"/>
              </a:defRPr>
            </a:lvl6pPr>
            <a:lvl7pPr marL="2971800" indent="-228600" defTabSz="912813" fontAlgn="base">
              <a:spcBef>
                <a:spcPct val="0"/>
              </a:spcBef>
              <a:spcAft>
                <a:spcPct val="0"/>
              </a:spcAft>
              <a:defRPr sz="2000">
                <a:solidFill>
                  <a:schemeClr val="tx1"/>
                </a:solidFill>
                <a:latin typeface="Calibri" panose="020F0502020204030204" pitchFamily="34" charset="0"/>
              </a:defRPr>
            </a:lvl7pPr>
            <a:lvl8pPr marL="3429000" indent="-228600" defTabSz="912813" fontAlgn="base">
              <a:spcBef>
                <a:spcPct val="0"/>
              </a:spcBef>
              <a:spcAft>
                <a:spcPct val="0"/>
              </a:spcAft>
              <a:defRPr sz="2000">
                <a:solidFill>
                  <a:schemeClr val="tx1"/>
                </a:solidFill>
                <a:latin typeface="Calibri" panose="020F0502020204030204" pitchFamily="34" charset="0"/>
              </a:defRPr>
            </a:lvl8pPr>
            <a:lvl9pPr marL="3886200" indent="-228600" defTabSz="912813"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3200" b="1">
                <a:solidFill>
                  <a:srgbClr val="C00000"/>
                </a:solidFill>
                <a:latin typeface="Times New Roman" panose="02020603050405020304" pitchFamily="18" charset="0"/>
                <a:cs typeface="Times New Roman" panose="02020603050405020304" pitchFamily="18" charset="0"/>
              </a:rPr>
              <a:t>4340</a:t>
            </a:r>
          </a:p>
        </p:txBody>
      </p:sp>
      <p:sp>
        <p:nvSpPr>
          <p:cNvPr id="14" name="TextBox 13">
            <a:extLst>
              <a:ext uri="{FF2B5EF4-FFF2-40B4-BE49-F238E27FC236}">
                <a16:creationId xmlns:a16="http://schemas.microsoft.com/office/drawing/2014/main" id="{9D1B1FBE-D0D6-4CF9-B736-241832C321E9}"/>
              </a:ext>
            </a:extLst>
          </p:cNvPr>
          <p:cNvSpPr txBox="1">
            <a:spLocks noChangeArrowheads="1"/>
          </p:cNvSpPr>
          <p:nvPr/>
        </p:nvSpPr>
        <p:spPr bwMode="auto">
          <a:xfrm>
            <a:off x="8832850" y="3879850"/>
            <a:ext cx="12144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sz="2000">
                <a:solidFill>
                  <a:schemeClr val="tx1"/>
                </a:solidFill>
                <a:latin typeface="Calibri" panose="020F0502020204030204" pitchFamily="34" charset="0"/>
              </a:defRPr>
            </a:lvl1pPr>
            <a:lvl2pPr marL="742950" indent="-285750" defTabSz="912813">
              <a:defRPr sz="2000">
                <a:solidFill>
                  <a:schemeClr val="tx1"/>
                </a:solidFill>
                <a:latin typeface="Calibri" panose="020F0502020204030204" pitchFamily="34" charset="0"/>
              </a:defRPr>
            </a:lvl2pPr>
            <a:lvl3pPr marL="1143000" indent="-228600" defTabSz="912813">
              <a:defRPr sz="2000">
                <a:solidFill>
                  <a:schemeClr val="tx1"/>
                </a:solidFill>
                <a:latin typeface="Calibri" panose="020F0502020204030204" pitchFamily="34" charset="0"/>
              </a:defRPr>
            </a:lvl3pPr>
            <a:lvl4pPr marL="1600200" indent="-228600" defTabSz="912813">
              <a:defRPr sz="2000">
                <a:solidFill>
                  <a:schemeClr val="tx1"/>
                </a:solidFill>
                <a:latin typeface="Calibri" panose="020F0502020204030204" pitchFamily="34" charset="0"/>
              </a:defRPr>
            </a:lvl4pPr>
            <a:lvl5pPr marL="2057400" indent="-228600" defTabSz="912813">
              <a:defRPr sz="2000">
                <a:solidFill>
                  <a:schemeClr val="tx1"/>
                </a:solidFill>
                <a:latin typeface="Calibri" panose="020F0502020204030204" pitchFamily="34" charset="0"/>
              </a:defRPr>
            </a:lvl5pPr>
            <a:lvl6pPr marL="2514600" indent="-228600" defTabSz="912813" fontAlgn="base">
              <a:spcBef>
                <a:spcPct val="0"/>
              </a:spcBef>
              <a:spcAft>
                <a:spcPct val="0"/>
              </a:spcAft>
              <a:defRPr sz="2000">
                <a:solidFill>
                  <a:schemeClr val="tx1"/>
                </a:solidFill>
                <a:latin typeface="Calibri" panose="020F0502020204030204" pitchFamily="34" charset="0"/>
              </a:defRPr>
            </a:lvl6pPr>
            <a:lvl7pPr marL="2971800" indent="-228600" defTabSz="912813" fontAlgn="base">
              <a:spcBef>
                <a:spcPct val="0"/>
              </a:spcBef>
              <a:spcAft>
                <a:spcPct val="0"/>
              </a:spcAft>
              <a:defRPr sz="2000">
                <a:solidFill>
                  <a:schemeClr val="tx1"/>
                </a:solidFill>
                <a:latin typeface="Calibri" panose="020F0502020204030204" pitchFamily="34" charset="0"/>
              </a:defRPr>
            </a:lvl7pPr>
            <a:lvl8pPr marL="3429000" indent="-228600" defTabSz="912813" fontAlgn="base">
              <a:spcBef>
                <a:spcPct val="0"/>
              </a:spcBef>
              <a:spcAft>
                <a:spcPct val="0"/>
              </a:spcAft>
              <a:defRPr sz="2000">
                <a:solidFill>
                  <a:schemeClr val="tx1"/>
                </a:solidFill>
                <a:latin typeface="Calibri" panose="020F0502020204030204" pitchFamily="34" charset="0"/>
              </a:defRPr>
            </a:lvl8pPr>
            <a:lvl9pPr marL="3886200" indent="-228600" defTabSz="912813"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3600" b="1">
                <a:solidFill>
                  <a:srgbClr val="C00000"/>
                </a:solidFill>
                <a:latin typeface="Times New Roman" panose="02020603050405020304" pitchFamily="18" charset="0"/>
                <a:cs typeface="Times New Roman" panose="02020603050405020304" pitchFamily="18" charset="0"/>
              </a:rPr>
              <a:t>3726</a:t>
            </a:r>
          </a:p>
        </p:txBody>
      </p:sp>
      <p:pic>
        <p:nvPicPr>
          <p:cNvPr id="15" name="Picture 1" descr="C:\Users\Evgendormaster\Pictures\совет ветеранов.png">
            <a:extLst>
              <a:ext uri="{FF2B5EF4-FFF2-40B4-BE49-F238E27FC236}">
                <a16:creationId xmlns:a16="http://schemas.microsoft.com/office/drawing/2014/main" id="{D76FDDA3-F447-4578-B096-8D74F14D7CC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7" name="Рисунок 16" descr="https://upload.wikimedia.org/wikipedia/commons/thumb/8/8b/Kemerovo_COA.svg/1200px-Kemerovo_COA.svg.png">
            <a:extLst>
              <a:ext uri="{FF2B5EF4-FFF2-40B4-BE49-F238E27FC236}">
                <a16:creationId xmlns:a16="http://schemas.microsoft.com/office/drawing/2014/main" id="{AA185035-F320-4CDD-96ED-D11B86407A76}"/>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05483" name="Рисунок 17">
            <a:extLst>
              <a:ext uri="{FF2B5EF4-FFF2-40B4-BE49-F238E27FC236}">
                <a16:creationId xmlns:a16="http://schemas.microsoft.com/office/drawing/2014/main" id="{161BD950-FD62-4949-815D-AE49C4D67AD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Рисунок 21">
            <a:extLst>
              <a:ext uri="{FF2B5EF4-FFF2-40B4-BE49-F238E27FC236}">
                <a16:creationId xmlns:a16="http://schemas.microsoft.com/office/drawing/2014/main" id="{BBC60763-A682-4501-965E-A7DFCBB77057}"/>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7"/>
                                        </p:tgtEl>
                                        <p:attrNameLst>
                                          <p:attrName>style.visibility</p:attrName>
                                        </p:attrNameLst>
                                      </p:cBhvr>
                                      <p:to>
                                        <p:strVal val="visible"/>
                                      </p:to>
                                    </p:set>
                                    <p:anim calcmode="discrete" valueType="clr">
                                      <p:cBhvr override="childStyle">
                                        <p:cTn id="7"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7"/>
                                        </p:tgtEl>
                                        <p:attrNameLst>
                                          <p:attrName>fillcolor</p:attrName>
                                        </p:attrNameLst>
                                      </p:cBhvr>
                                      <p:tavLst>
                                        <p:tav tm="0">
                                          <p:val>
                                            <p:clrVal>
                                              <a:schemeClr val="accent2"/>
                                            </p:clrVal>
                                          </p:val>
                                        </p:tav>
                                        <p:tav tm="50000">
                                          <p:val>
                                            <p:clrVal>
                                              <a:schemeClr val="hlink"/>
                                            </p:clrVal>
                                          </p:val>
                                        </p:tav>
                                      </p:tavLst>
                                    </p:anim>
                                    <p:set>
                                      <p:cBhvr>
                                        <p:cTn id="9" dur="80"/>
                                        <p:tgtEl>
                                          <p:spTgt spid="7"/>
                                        </p:tgtEl>
                                        <p:attrNameLst>
                                          <p:attrName>fill.type</p:attrName>
                                        </p:attrNameLst>
                                      </p:cBhvr>
                                      <p:to>
                                        <p:strVal val="solid"/>
                                      </p:to>
                                    </p:set>
                                  </p:childTnLst>
                                </p:cTn>
                              </p:par>
                            </p:childTnLst>
                          </p:cTn>
                        </p:par>
                        <p:par>
                          <p:cTn id="10" fill="hold" nodeType="afterGroup">
                            <p:stCondLst>
                              <p:cond delay="2760"/>
                            </p:stCondLst>
                            <p:childTnLst>
                              <p:par>
                                <p:cTn id="11" presetID="16" presetClass="entr" presetSubtype="2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Horizontal)">
                                      <p:cBhvr>
                                        <p:cTn id="13" dur="500"/>
                                        <p:tgtEl>
                                          <p:spTgt spid="8"/>
                                        </p:tgtEl>
                                      </p:cBhvr>
                                    </p:animEffect>
                                  </p:childTnLst>
                                </p:cTn>
                              </p:par>
                            </p:childTnLst>
                          </p:cTn>
                        </p:par>
                        <p:par>
                          <p:cTn id="14" fill="hold" nodeType="afterGroup">
                            <p:stCondLst>
                              <p:cond delay="3260"/>
                            </p:stCondLst>
                            <p:childTnLst>
                              <p:par>
                                <p:cTn id="15" presetID="42"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4260"/>
                            </p:stCondLst>
                            <p:childTnLst>
                              <p:par>
                                <p:cTn id="21" presetID="42"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5260"/>
                            </p:stCondLst>
                            <p:childTnLst>
                              <p:par>
                                <p:cTn id="27" presetID="42"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6260"/>
                            </p:stCondLst>
                            <p:childTnLst>
                              <p:par>
                                <p:cTn id="33" presetID="42"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7260"/>
                            </p:stCondLst>
                            <p:childTnLst>
                              <p:par>
                                <p:cTn id="39" presetID="42"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8" grpId="0">
        <p:bldAsOne/>
      </p:bldGraphic>
      <p:bldP spid="10" grpId="0"/>
      <p:bldP spid="11" grpId="0"/>
      <p:bldP spid="12" grpId="0"/>
      <p:bldP spid="13" grpId="0"/>
      <p:bldP spid="14"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3">
            <a:extLst>
              <a:ext uri="{FF2B5EF4-FFF2-40B4-BE49-F238E27FC236}">
                <a16:creationId xmlns:a16="http://schemas.microsoft.com/office/drawing/2014/main" id="{BA4D6FA0-228E-4813-8E4C-335C8352B7A5}"/>
              </a:ext>
            </a:extLst>
          </p:cNvPr>
          <p:cNvSpPr>
            <a:spLocks noGrp="1"/>
          </p:cNvSpPr>
          <p:nvPr>
            <p:ph type="subTitle" idx="1"/>
          </p:nvPr>
        </p:nvSpPr>
        <p:spPr>
          <a:xfrm>
            <a:off x="688975" y="1454150"/>
            <a:ext cx="9858375" cy="4143375"/>
          </a:xfrm>
        </p:spPr>
        <p:txBody>
          <a:bodyPr rtlCol="0">
            <a:noAutofit/>
          </a:bodyPr>
          <a:lstStyle/>
          <a:p>
            <a:pPr fontAlgn="auto">
              <a:spcAft>
                <a:spcPts val="0"/>
              </a:spcAft>
              <a:defRPr/>
            </a:pPr>
            <a:r>
              <a:rPr lang="ru-RU" sz="4400" b="1" dirty="0">
                <a:solidFill>
                  <a:srgbClr val="0070C0"/>
                </a:solidFill>
                <a:latin typeface="Times New Roman" pitchFamily="18" charset="0"/>
                <a:cs typeface="Times New Roman" pitchFamily="18" charset="0"/>
              </a:rPr>
              <a:t>Пенсионеры доверяют городскому Совету ветеранов и очень часто своими обращениями определяют основные направления в деятельности городской ветеранской организации.</a:t>
            </a:r>
          </a:p>
          <a:p>
            <a:pPr fontAlgn="auto">
              <a:spcAft>
                <a:spcPts val="0"/>
              </a:spcAft>
              <a:defRPr/>
            </a:pPr>
            <a:endParaRPr lang="ru-RU" sz="4400" dirty="0"/>
          </a:p>
        </p:txBody>
      </p:sp>
      <p:pic>
        <p:nvPicPr>
          <p:cNvPr id="8" name="Picture 1" descr="C:\Users\Evgendormaster\Pictures\совет ветеранов.png">
            <a:extLst>
              <a:ext uri="{FF2B5EF4-FFF2-40B4-BE49-F238E27FC236}">
                <a16:creationId xmlns:a16="http://schemas.microsoft.com/office/drawing/2014/main" id="{56C39AFD-2D7D-41EB-AC7F-3665D27E01AF}"/>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9" name="Рисунок 8" descr="https://upload.wikimedia.org/wikipedia/commons/thumb/8/8b/Kemerovo_COA.svg/1200px-Kemerovo_COA.svg.png">
            <a:extLst>
              <a:ext uri="{FF2B5EF4-FFF2-40B4-BE49-F238E27FC236}">
                <a16:creationId xmlns:a16="http://schemas.microsoft.com/office/drawing/2014/main" id="{CF8495AC-652B-48A9-97F2-AB3936849682}"/>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07525" name="Рисунок 9">
            <a:extLst>
              <a:ext uri="{FF2B5EF4-FFF2-40B4-BE49-F238E27FC236}">
                <a16:creationId xmlns:a16="http://schemas.microsoft.com/office/drawing/2014/main" id="{4594A593-0833-465A-A163-3C13E47DB5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Рисунок 10">
            <a:extLst>
              <a:ext uri="{FF2B5EF4-FFF2-40B4-BE49-F238E27FC236}">
                <a16:creationId xmlns:a16="http://schemas.microsoft.com/office/drawing/2014/main" id="{4C7F10E8-8504-4FF3-A6FB-3B150ABFA4A8}"/>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88502D2-A885-4AAF-B359-B6A50EA0AFFB}"/>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08547" name="Прямоугольник 12">
            <a:extLst>
              <a:ext uri="{FF2B5EF4-FFF2-40B4-BE49-F238E27FC236}">
                <a16:creationId xmlns:a16="http://schemas.microsoft.com/office/drawing/2014/main" id="{8E401343-171C-47A3-A312-F50D95FD2979}"/>
              </a:ext>
            </a:extLst>
          </p:cNvPr>
          <p:cNvSpPr>
            <a:spLocks noChangeArrowheads="1"/>
          </p:cNvSpPr>
          <p:nvPr/>
        </p:nvSpPr>
        <p:spPr bwMode="auto">
          <a:xfrm>
            <a:off x="260350" y="1311275"/>
            <a:ext cx="10929938"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400" b="1">
                <a:solidFill>
                  <a:srgbClr val="0070C0"/>
                </a:solidFill>
                <a:latin typeface="Times New Roman" panose="02020603050405020304" pitchFamily="18" charset="0"/>
                <a:cs typeface="Times New Roman" panose="02020603050405020304" pitchFamily="18" charset="0"/>
              </a:rPr>
              <a:t>  Особое место в работе городского Совета ветеранов занимают вопросы подготовки и проведения мероприятий, посвященных знаменательным датам: </a:t>
            </a:r>
          </a:p>
          <a:p>
            <a:pPr lvl="1" indent="0" eaLnBrk="1" hangingPunct="1">
              <a:buFont typeface="Arial" panose="020B0604020202020204" pitchFamily="34" charset="0"/>
              <a:buChar char="•"/>
            </a:pPr>
            <a:r>
              <a:rPr lang="ru-RU" altLang="ru-RU" sz="4400" b="1">
                <a:solidFill>
                  <a:srgbClr val="0070C0"/>
                </a:solidFill>
                <a:latin typeface="Times New Roman" panose="02020603050405020304" pitchFamily="18" charset="0"/>
                <a:cs typeface="Times New Roman" panose="02020603050405020304" pitchFamily="18" charset="0"/>
              </a:rPr>
              <a:t>Дням воинской Славы, </a:t>
            </a:r>
          </a:p>
          <a:p>
            <a:pPr lvl="1" indent="0" eaLnBrk="1" hangingPunct="1">
              <a:buFont typeface="Arial" panose="020B0604020202020204" pitchFamily="34" charset="0"/>
              <a:buChar char="•"/>
            </a:pPr>
            <a:r>
              <a:rPr lang="ru-RU" altLang="ru-RU" sz="4400" b="1">
                <a:solidFill>
                  <a:srgbClr val="0070C0"/>
                </a:solidFill>
                <a:latin typeface="Times New Roman" panose="02020603050405020304" pitchFamily="18" charset="0"/>
                <a:cs typeface="Times New Roman" panose="02020603050405020304" pitchFamily="18" charset="0"/>
              </a:rPr>
              <a:t>Дню защитника Отечества, </a:t>
            </a:r>
          </a:p>
          <a:p>
            <a:pPr algn="ctr" eaLnBrk="1" hangingPunct="1">
              <a:buFont typeface="Arial" panose="020B0604020202020204" pitchFamily="34" charset="0"/>
              <a:buChar char="•"/>
            </a:pPr>
            <a:endParaRPr lang="ru-RU" altLang="ru-RU" sz="4400" b="1">
              <a:solidFill>
                <a:srgbClr val="0070C0"/>
              </a:solidFill>
              <a:latin typeface="Times New Roman" panose="02020603050405020304" pitchFamily="18" charset="0"/>
              <a:cs typeface="Times New Roman" panose="02020603050405020304" pitchFamily="18" charset="0"/>
            </a:endParaRPr>
          </a:p>
        </p:txBody>
      </p:sp>
      <p:sp>
        <p:nvSpPr>
          <p:cNvPr id="108548" name="Прямоугольник 15">
            <a:extLst>
              <a:ext uri="{FF2B5EF4-FFF2-40B4-BE49-F238E27FC236}">
                <a16:creationId xmlns:a16="http://schemas.microsoft.com/office/drawing/2014/main" id="{584D9312-A7CF-45A6-8931-93CAD4045730}"/>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95F000C9-1FE9-496D-ACEB-2341952ED579}"/>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43E1E70A-DA40-464E-B5C4-ECF919702264}"/>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08551" name="Рисунок 14">
            <a:extLst>
              <a:ext uri="{FF2B5EF4-FFF2-40B4-BE49-F238E27FC236}">
                <a16:creationId xmlns:a16="http://schemas.microsoft.com/office/drawing/2014/main" id="{100C2050-B48B-4F36-8AAB-14EBBEACF2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85F4B247-B230-4C85-999C-28144845C0DF}"/>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4021EB7-7B1F-42D4-B82C-8854FD134091}"/>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09571" name="Прямоугольник 12">
            <a:extLst>
              <a:ext uri="{FF2B5EF4-FFF2-40B4-BE49-F238E27FC236}">
                <a16:creationId xmlns:a16="http://schemas.microsoft.com/office/drawing/2014/main" id="{24F67EE4-0E5F-4A79-B66F-1CDB27E4D31E}"/>
              </a:ext>
            </a:extLst>
          </p:cNvPr>
          <p:cNvSpPr>
            <a:spLocks noChangeArrowheads="1"/>
          </p:cNvSpPr>
          <p:nvPr/>
        </p:nvSpPr>
        <p:spPr bwMode="auto">
          <a:xfrm>
            <a:off x="331788" y="1382713"/>
            <a:ext cx="10929937" cy="347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400" b="1">
                <a:solidFill>
                  <a:srgbClr val="0070C0"/>
                </a:solidFill>
                <a:latin typeface="Times New Roman" panose="02020603050405020304" pitchFamily="18" charset="0"/>
                <a:cs typeface="Times New Roman" panose="02020603050405020304" pitchFamily="18" charset="0"/>
              </a:rPr>
              <a:t> Международному женскому Дню </a:t>
            </a:r>
          </a:p>
          <a:p>
            <a:pPr algn="ctr" eaLnBrk="1" hangingPunct="1"/>
            <a:r>
              <a:rPr lang="ru-RU" altLang="ru-RU" sz="4400" b="1">
                <a:solidFill>
                  <a:srgbClr val="0070C0"/>
                </a:solidFill>
                <a:latin typeface="Times New Roman" panose="02020603050405020304" pitchFamily="18" charset="0"/>
                <a:cs typeface="Times New Roman" panose="02020603050405020304" pitchFamily="18" charset="0"/>
              </a:rPr>
              <a:t>8 Марта, Дню Победы, Дню памяти и скорби, Дню старшего поколения, Дню матери, Дню города и многим другим.</a:t>
            </a:r>
          </a:p>
          <a:p>
            <a:pPr algn="ctr" eaLnBrk="1" hangingPunct="1">
              <a:buFont typeface="Arial" panose="020B0604020202020204" pitchFamily="34" charset="0"/>
              <a:buChar char="•"/>
            </a:pPr>
            <a:endParaRPr lang="ru-RU" altLang="ru-RU" sz="4400" b="1">
              <a:solidFill>
                <a:srgbClr val="0070C0"/>
              </a:solidFill>
              <a:latin typeface="Times New Roman" panose="02020603050405020304" pitchFamily="18" charset="0"/>
              <a:cs typeface="Times New Roman" panose="02020603050405020304" pitchFamily="18" charset="0"/>
            </a:endParaRPr>
          </a:p>
        </p:txBody>
      </p:sp>
      <p:sp>
        <p:nvSpPr>
          <p:cNvPr id="109572" name="Прямоугольник 15">
            <a:extLst>
              <a:ext uri="{FF2B5EF4-FFF2-40B4-BE49-F238E27FC236}">
                <a16:creationId xmlns:a16="http://schemas.microsoft.com/office/drawing/2014/main" id="{5F5FC7AC-E855-4708-9A38-64810785442D}"/>
              </a:ext>
            </a:extLst>
          </p:cNvPr>
          <p:cNvSpPr>
            <a:spLocks noChangeArrowheads="1"/>
          </p:cNvSpPr>
          <p:nvPr/>
        </p:nvSpPr>
        <p:spPr bwMode="auto">
          <a:xfrm>
            <a:off x="0" y="1239838"/>
            <a:ext cx="10929938"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65F09D05-0F05-4204-BD62-B395B7890C6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0FCFECF3-8C78-40F3-97C9-2D59B5E8A7E5}"/>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09575" name="Рисунок 14">
            <a:extLst>
              <a:ext uri="{FF2B5EF4-FFF2-40B4-BE49-F238E27FC236}">
                <a16:creationId xmlns:a16="http://schemas.microsoft.com/office/drawing/2014/main" id="{4F98B24D-8451-4265-840A-C47281225E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33C6F8F9-B7FD-4968-BC92-AE962EA332EB}"/>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93D5605-D7F0-4BA6-9E9E-060F656A0A80}"/>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10595" name="Прямоугольник 12">
            <a:extLst>
              <a:ext uri="{FF2B5EF4-FFF2-40B4-BE49-F238E27FC236}">
                <a16:creationId xmlns:a16="http://schemas.microsoft.com/office/drawing/2014/main" id="{CB0ADE7E-9FC3-4DD9-8925-BDD2B7BF107F}"/>
              </a:ext>
            </a:extLst>
          </p:cNvPr>
          <p:cNvSpPr>
            <a:spLocks noChangeArrowheads="1"/>
          </p:cNvSpPr>
          <p:nvPr/>
        </p:nvSpPr>
        <p:spPr bwMode="auto">
          <a:xfrm>
            <a:off x="331788" y="1454150"/>
            <a:ext cx="1092993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400" b="1">
                <a:solidFill>
                  <a:srgbClr val="0070C0"/>
                </a:solidFill>
                <a:latin typeface="Times New Roman" panose="02020603050405020304" pitchFamily="18" charset="0"/>
                <a:cs typeface="Times New Roman" panose="02020603050405020304" pitchFamily="18" charset="0"/>
              </a:rPr>
              <a:t> </a:t>
            </a:r>
          </a:p>
        </p:txBody>
      </p:sp>
      <p:sp>
        <p:nvSpPr>
          <p:cNvPr id="110596" name="Прямоугольник 15">
            <a:extLst>
              <a:ext uri="{FF2B5EF4-FFF2-40B4-BE49-F238E27FC236}">
                <a16:creationId xmlns:a16="http://schemas.microsoft.com/office/drawing/2014/main" id="{D3ED6DB1-6864-4197-A4A9-65BF71DE14D6}"/>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2" descr="D:\раб стол\фото\митинг день шахтера 2018г\P1000974.JPG">
            <a:extLst>
              <a:ext uri="{FF2B5EF4-FFF2-40B4-BE49-F238E27FC236}">
                <a16:creationId xmlns:a16="http://schemas.microsoft.com/office/drawing/2014/main" id="{2CBA54A4-946B-4741-AAF9-6F19C0C02866}"/>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tretch>
            <a:fillRect/>
          </a:stretch>
        </p:blipFill>
        <p:spPr>
          <a:xfrm>
            <a:off x="5903913" y="3240088"/>
            <a:ext cx="5127625" cy="2884487"/>
          </a:xfrm>
          <a:effectLst>
            <a:outerShdw blurRad="292100" dist="139700" dir="2700000" algn="tl" rotWithShape="0">
              <a:srgbClr val="333333">
                <a:alpha val="65000"/>
              </a:srgbClr>
            </a:outerShdw>
          </a:effectLst>
        </p:spPr>
      </p:pic>
      <p:pic>
        <p:nvPicPr>
          <p:cNvPr id="11" name="Picture 2" descr="D:\раб стол\фото\митинг день шахтера\P1000770.JPG">
            <a:extLst>
              <a:ext uri="{FF2B5EF4-FFF2-40B4-BE49-F238E27FC236}">
                <a16:creationId xmlns:a16="http://schemas.microsoft.com/office/drawing/2014/main" id="{AC71A739-EBD1-47F4-B175-C69B906F76D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475413" y="239713"/>
            <a:ext cx="4572000" cy="2786062"/>
          </a:xfrm>
          <a:prstGeom prst="rect">
            <a:avLst/>
          </a:prstGeom>
          <a:ln>
            <a:noFill/>
          </a:ln>
          <a:effectLst>
            <a:outerShdw blurRad="292100" dist="139700" dir="2700000" algn="tl" rotWithShape="0">
              <a:srgbClr val="333333">
                <a:alpha val="65000"/>
              </a:srgbClr>
            </a:outerShdw>
          </a:effectLst>
        </p:spPr>
      </p:pic>
      <p:pic>
        <p:nvPicPr>
          <p:cNvPr id="12" name="Picture 2" descr="D:\раб стол\фото\митинг день шахтера 2018г\P1010029.JPG">
            <a:extLst>
              <a:ext uri="{FF2B5EF4-FFF2-40B4-BE49-F238E27FC236}">
                <a16:creationId xmlns:a16="http://schemas.microsoft.com/office/drawing/2014/main" id="{04D21F9F-FA6B-4585-8778-6D06D26F11D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17538" y="168275"/>
            <a:ext cx="5143500" cy="3643313"/>
          </a:xfrm>
          <a:prstGeom prst="rect">
            <a:avLst/>
          </a:prstGeom>
          <a:ln>
            <a:noFill/>
          </a:ln>
          <a:effectLst>
            <a:outerShdw blurRad="292100" dist="139700" dir="2700000" algn="tl" rotWithShape="0">
              <a:srgbClr val="333333">
                <a:alpha val="65000"/>
              </a:srgbClr>
            </a:outerShdw>
          </a:effectLst>
        </p:spPr>
      </p:pic>
      <p:pic>
        <p:nvPicPr>
          <p:cNvPr id="17" name="Picture 2" descr="D:\раб стол\фото\митинг день шахтера 2018г\P1010003.JPG">
            <a:extLst>
              <a:ext uri="{FF2B5EF4-FFF2-40B4-BE49-F238E27FC236}">
                <a16:creationId xmlns:a16="http://schemas.microsoft.com/office/drawing/2014/main" id="{D7704441-2BB0-4725-9ECC-2C328DBC9D0F}"/>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tretch>
            <a:fillRect/>
          </a:stretch>
        </p:blipFill>
        <p:spPr bwMode="auto">
          <a:xfrm>
            <a:off x="1474788" y="3454400"/>
            <a:ext cx="3649662" cy="2547938"/>
          </a:xfrm>
          <a:prstGeom prst="rect">
            <a:avLst/>
          </a:prstGeom>
          <a:noFill/>
          <a:ln>
            <a:noFill/>
          </a:ln>
          <a:effectLst>
            <a:outerShdw blurRad="50800" dist="38100" dir="2700000" algn="tl" rotWithShape="0">
              <a:prstClr val="black">
                <a:alpha val="40000"/>
              </a:prstClr>
            </a:outerShdw>
          </a:effectLst>
        </p:spPr>
      </p:pic>
      <p:pic>
        <p:nvPicPr>
          <p:cNvPr id="14" name="Picture 1" descr="C:\Users\Evgendormaster\Pictures\совет ветеранов.png">
            <a:extLst>
              <a:ext uri="{FF2B5EF4-FFF2-40B4-BE49-F238E27FC236}">
                <a16:creationId xmlns:a16="http://schemas.microsoft.com/office/drawing/2014/main" id="{29635E06-13DD-4A98-9DC7-A6B87323A410}"/>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5" name="Рисунок 14" descr="https://upload.wikimedia.org/wikipedia/commons/thumb/8/8b/Kemerovo_COA.svg/1200px-Kemerovo_COA.svg.png">
            <a:extLst>
              <a:ext uri="{FF2B5EF4-FFF2-40B4-BE49-F238E27FC236}">
                <a16:creationId xmlns:a16="http://schemas.microsoft.com/office/drawing/2014/main" id="{A571ECE6-2E7D-4764-9D3A-A4B1EDC1A0BC}"/>
              </a:ext>
            </a:extLst>
          </p:cNvPr>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10603" name="Рисунок 21">
            <a:extLst>
              <a:ext uri="{FF2B5EF4-FFF2-40B4-BE49-F238E27FC236}">
                <a16:creationId xmlns:a16="http://schemas.microsoft.com/office/drawing/2014/main" id="{D532D1A6-3F78-40A5-9ED9-B470599BCB6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Рисунок 22">
            <a:extLst>
              <a:ext uri="{FF2B5EF4-FFF2-40B4-BE49-F238E27FC236}">
                <a16:creationId xmlns:a16="http://schemas.microsoft.com/office/drawing/2014/main" id="{B99765AC-4198-49F3-B11C-F1F6DBEF6E40}"/>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000"/>
                            </p:stCondLst>
                            <p:childTnLst>
                              <p:par>
                                <p:cTn id="21" presetID="31" presetClass="entr" presetSubtype="0" fill="hold" nodeType="afterEffect">
                                  <p:stCondLst>
                                    <p:cond delay="0"/>
                                  </p:stCondLst>
                                  <p:iterate type="lt">
                                    <p:tmPct val="5000"/>
                                  </p:iterate>
                                  <p:childTnLst>
                                    <p:set>
                                      <p:cBhvr>
                                        <p:cTn id="22" dur="1" fill="hold">
                                          <p:stCondLst>
                                            <p:cond delay="0"/>
                                          </p:stCondLst>
                                        </p:cTn>
                                        <p:tgtEl>
                                          <p:spTgt spid="17"/>
                                        </p:tgtEl>
                                        <p:attrNameLst>
                                          <p:attrName>style.visibility</p:attrName>
                                        </p:attrNameLst>
                                      </p:cBhvr>
                                      <p:to>
                                        <p:strVal val="visible"/>
                                      </p:to>
                                    </p:set>
                                    <p:anim calcmode="lin" valueType="num">
                                      <p:cBhvr>
                                        <p:cTn id="23" dur="1000" fill="hold"/>
                                        <p:tgtEl>
                                          <p:spTgt spid="17"/>
                                        </p:tgtEl>
                                        <p:attrNameLst>
                                          <p:attrName>ppt_w</p:attrName>
                                        </p:attrNameLst>
                                      </p:cBhvr>
                                      <p:tavLst>
                                        <p:tav tm="0">
                                          <p:val>
                                            <p:fltVal val="0"/>
                                          </p:val>
                                        </p:tav>
                                        <p:tav tm="100000">
                                          <p:val>
                                            <p:strVal val="#ppt_w"/>
                                          </p:val>
                                        </p:tav>
                                      </p:tavLst>
                                    </p:anim>
                                    <p:anim calcmode="lin" valueType="num">
                                      <p:cBhvr>
                                        <p:cTn id="24" dur="1000" fill="hold"/>
                                        <p:tgtEl>
                                          <p:spTgt spid="17"/>
                                        </p:tgtEl>
                                        <p:attrNameLst>
                                          <p:attrName>ppt_h</p:attrName>
                                        </p:attrNameLst>
                                      </p:cBhvr>
                                      <p:tavLst>
                                        <p:tav tm="0">
                                          <p:val>
                                            <p:fltVal val="0"/>
                                          </p:val>
                                        </p:tav>
                                        <p:tav tm="100000">
                                          <p:val>
                                            <p:strVal val="#ppt_h"/>
                                          </p:val>
                                        </p:tav>
                                      </p:tavLst>
                                    </p:anim>
                                    <p:anim calcmode="lin" valueType="num">
                                      <p:cBhvr>
                                        <p:cTn id="25" dur="1000" fill="hold"/>
                                        <p:tgtEl>
                                          <p:spTgt spid="17"/>
                                        </p:tgtEl>
                                        <p:attrNameLst>
                                          <p:attrName>style.rotation</p:attrName>
                                        </p:attrNameLst>
                                      </p:cBhvr>
                                      <p:tavLst>
                                        <p:tav tm="0">
                                          <p:val>
                                            <p:fltVal val="90"/>
                                          </p:val>
                                        </p:tav>
                                        <p:tav tm="100000">
                                          <p:val>
                                            <p:fltVal val="0"/>
                                          </p:val>
                                        </p:tav>
                                      </p:tavLst>
                                    </p:anim>
                                    <p:animEffect transition="in" filter="fade">
                                      <p:cBhvr>
                                        <p:cTn id="2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D:\раб стол\фото\митинг день шахтера\P1000764.JPG">
            <a:extLst>
              <a:ext uri="{FF2B5EF4-FFF2-40B4-BE49-F238E27FC236}">
                <a16:creationId xmlns:a16="http://schemas.microsoft.com/office/drawing/2014/main" id="{5C95B11D-625D-4346-8FB4-BA11CC9332C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331913" y="311150"/>
            <a:ext cx="9215437" cy="5857875"/>
          </a:xfrm>
        </p:spPr>
      </p:pic>
      <p:pic>
        <p:nvPicPr>
          <p:cNvPr id="9" name="Picture 1" descr="C:\Users\Evgendormaster\Pictures\совет ветеранов.png">
            <a:extLst>
              <a:ext uri="{FF2B5EF4-FFF2-40B4-BE49-F238E27FC236}">
                <a16:creationId xmlns:a16="http://schemas.microsoft.com/office/drawing/2014/main" id="{82666805-610F-4710-82B3-103D5ABB331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02B25826-9620-47A6-B474-E93E0F914F0F}"/>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11621" name="Рисунок 10">
            <a:extLst>
              <a:ext uri="{FF2B5EF4-FFF2-40B4-BE49-F238E27FC236}">
                <a16:creationId xmlns:a16="http://schemas.microsoft.com/office/drawing/2014/main" id="{611CD49F-51E2-43B7-AAD8-B1F3E110F8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A45FE62A-51C1-4DD7-AB0D-31603882B2CA}"/>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d"/>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E120188-3510-45CB-B189-4E78D3C4038B}"/>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12643" name="Прямоугольник 12">
            <a:extLst>
              <a:ext uri="{FF2B5EF4-FFF2-40B4-BE49-F238E27FC236}">
                <a16:creationId xmlns:a16="http://schemas.microsoft.com/office/drawing/2014/main" id="{92C84399-2235-45AF-BC95-887832234F56}"/>
              </a:ext>
            </a:extLst>
          </p:cNvPr>
          <p:cNvSpPr>
            <a:spLocks noChangeArrowheads="1"/>
          </p:cNvSpPr>
          <p:nvPr/>
        </p:nvSpPr>
        <p:spPr bwMode="auto">
          <a:xfrm>
            <a:off x="331788" y="1025525"/>
            <a:ext cx="10929937"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000" b="1">
                <a:solidFill>
                  <a:srgbClr val="0070C0"/>
                </a:solidFill>
                <a:latin typeface="Times New Roman" panose="02020603050405020304" pitchFamily="18" charset="0"/>
                <a:cs typeface="Times New Roman" panose="02020603050405020304" pitchFamily="18" charset="0"/>
              </a:rPr>
              <a:t>Многие ветераны награждены области наградами Кемеровской области - Почётный гражданин Кемеровской области, Почётными грамотами, Благодарственными письмами администрации области, Совета народных депутатов Кемеровской области, администрации города, городского Совета народных депутатов,  </a:t>
            </a:r>
          </a:p>
        </p:txBody>
      </p:sp>
      <p:sp>
        <p:nvSpPr>
          <p:cNvPr id="112644" name="Прямоугольник 15">
            <a:extLst>
              <a:ext uri="{FF2B5EF4-FFF2-40B4-BE49-F238E27FC236}">
                <a16:creationId xmlns:a16="http://schemas.microsoft.com/office/drawing/2014/main" id="{1893408E-6A23-4E85-9D2F-3F76FD998239}"/>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EA31B02C-C1E1-4A71-A0F4-4CD5B5E19C65}"/>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9EBA9B11-D18E-4198-BF88-BBBB6A69DFBF}"/>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12647" name="Рисунок 13">
            <a:extLst>
              <a:ext uri="{FF2B5EF4-FFF2-40B4-BE49-F238E27FC236}">
                <a16:creationId xmlns:a16="http://schemas.microsoft.com/office/drawing/2014/main" id="{59B8AEB1-C946-43A0-AD9D-CAC54F7E8B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a:extLst>
              <a:ext uri="{FF2B5EF4-FFF2-40B4-BE49-F238E27FC236}">
                <a16:creationId xmlns:a16="http://schemas.microsoft.com/office/drawing/2014/main" id="{F06DC883-7574-4F56-9B4C-7D83B392BB8D}"/>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Содержимое 3" descr="D:\РАБОЧИЙ СТОЛ ВСЕ МАТЕРИАЛЫ\САЙТ 2019\САЙТ ОКТЯБРЬ 2019\ПОКОЛЕНИЯ -ВМЕСТЕ\i (8).jpg">
            <a:extLst>
              <a:ext uri="{FF2B5EF4-FFF2-40B4-BE49-F238E27FC236}">
                <a16:creationId xmlns:a16="http://schemas.microsoft.com/office/drawing/2014/main" id="{0EA04FED-EA23-4D1B-8E12-22BF53B6F6EB}"/>
              </a:ext>
            </a:extLst>
          </p:cNvPr>
          <p:cNvPicPr>
            <a:picLocks noGrp="1"/>
          </p:cNvPicPr>
          <p:nvPr>
            <p:ph idx="1"/>
          </p:nvPr>
        </p:nvPicPr>
        <p:blipFill>
          <a:blip r:embed="rId3" cstate="email">
            <a:extLst>
              <a:ext uri="{28A0092B-C50C-407E-A947-70E740481C1C}">
                <a14:useLocalDpi xmlns:a14="http://schemas.microsoft.com/office/drawing/2010/main" val="0"/>
              </a:ext>
            </a:extLst>
          </a:blip>
          <a:srcRect/>
          <a:stretch>
            <a:fillRect/>
          </a:stretch>
        </p:blipFill>
        <p:spPr>
          <a:xfrm>
            <a:off x="188913" y="1239838"/>
            <a:ext cx="7786687" cy="4857750"/>
          </a:xfrm>
          <a:ln>
            <a:miter lim="800000"/>
            <a:headEnd/>
            <a:tailEnd/>
          </a:ln>
          <a:effectLst>
            <a:outerShdw blurRad="50800" dist="38100" dir="2700000" algn="tl" rotWithShape="0">
              <a:prstClr val="black">
                <a:alpha val="40000"/>
              </a:prstClr>
            </a:outerShdw>
          </a:effectLst>
        </p:spPr>
      </p:pic>
      <p:pic>
        <p:nvPicPr>
          <p:cNvPr id="15" name="Picture 3" descr="C:\Users\Nadezda\Downloads\2016_11_10__12_35_41__2__1.jpg турб.jpg">
            <a:extLst>
              <a:ext uri="{FF2B5EF4-FFF2-40B4-BE49-F238E27FC236}">
                <a16:creationId xmlns:a16="http://schemas.microsoft.com/office/drawing/2014/main" id="{0AE57CF3-8DF9-4342-AB54-EE0B4E9C4B2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118475" y="168275"/>
            <a:ext cx="3265488" cy="2643188"/>
          </a:xfrm>
          <a:prstGeom prst="rect">
            <a:avLst/>
          </a:prstGeom>
          <a:noFill/>
          <a:effectLst>
            <a:outerShdw blurRad="50800" dist="38100" dir="2700000" algn="tl" rotWithShape="0">
              <a:prstClr val="black">
                <a:alpha val="40000"/>
              </a:prstClr>
            </a:outerShdw>
          </a:effectLst>
        </p:spPr>
      </p:pic>
      <p:pic>
        <p:nvPicPr>
          <p:cNvPr id="16" name="Picture 2" descr="C:\Users\Nadezda\Downloads\2016_11_10__12_35_41__2__0.jpg турбаба.jpg">
            <a:extLst>
              <a:ext uri="{FF2B5EF4-FFF2-40B4-BE49-F238E27FC236}">
                <a16:creationId xmlns:a16="http://schemas.microsoft.com/office/drawing/2014/main" id="{2F6E3AD2-E162-4E60-A9E3-4A30A3B9C2E0}"/>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189913" y="3168650"/>
            <a:ext cx="3214687" cy="2813050"/>
          </a:xfrm>
          <a:prstGeom prst="rect">
            <a:avLst/>
          </a:prstGeom>
          <a:noFill/>
          <a:effectLst>
            <a:outerShdw blurRad="50800" dist="38100" dir="2700000" algn="tl" rotWithShape="0">
              <a:prstClr val="black">
                <a:alpha val="40000"/>
              </a:prstClr>
            </a:outerShdw>
          </a:effectLst>
        </p:spPr>
      </p:pic>
      <p:pic>
        <p:nvPicPr>
          <p:cNvPr id="10" name="Picture 1" descr="C:\Users\Evgendormaster\Pictures\совет ветеранов.png">
            <a:extLst>
              <a:ext uri="{FF2B5EF4-FFF2-40B4-BE49-F238E27FC236}">
                <a16:creationId xmlns:a16="http://schemas.microsoft.com/office/drawing/2014/main" id="{7034CEBA-6A0D-4163-A7C8-18E703DF22BB}"/>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7" name="Рисунок 16" descr="https://upload.wikimedia.org/wikipedia/commons/thumb/8/8b/Kemerovo_COA.svg/1200px-Kemerovo_COA.svg.png">
            <a:extLst>
              <a:ext uri="{FF2B5EF4-FFF2-40B4-BE49-F238E27FC236}">
                <a16:creationId xmlns:a16="http://schemas.microsoft.com/office/drawing/2014/main" id="{2C6F1EA7-65AE-4A97-8156-F52E40CBF907}"/>
              </a:ext>
            </a:extLst>
          </p:cNvPr>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13671" name="Рисунок 17">
            <a:extLst>
              <a:ext uri="{FF2B5EF4-FFF2-40B4-BE49-F238E27FC236}">
                <a16:creationId xmlns:a16="http://schemas.microsoft.com/office/drawing/2014/main" id="{0851FCF3-128D-46F8-9338-772F42D8026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Рисунок 18">
            <a:extLst>
              <a:ext uri="{FF2B5EF4-FFF2-40B4-BE49-F238E27FC236}">
                <a16:creationId xmlns:a16="http://schemas.microsoft.com/office/drawing/2014/main" id="{35F2DBDB-24E1-4EDE-9F99-C84E81C88FA2}"/>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nodeType="afterGroup">
                            <p:stCondLst>
                              <p:cond delay="2000"/>
                            </p:stCondLst>
                            <p:childTnLst>
                              <p:par>
                                <p:cTn id="9" presetID="42"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anim calcmode="lin" valueType="num">
                                      <p:cBhvr>
                                        <p:cTn id="12" dur="1000" fill="hold"/>
                                        <p:tgtEl>
                                          <p:spTgt spid="15"/>
                                        </p:tgtEl>
                                        <p:attrNameLst>
                                          <p:attrName>ppt_x</p:attrName>
                                        </p:attrNameLst>
                                      </p:cBhvr>
                                      <p:tavLst>
                                        <p:tav tm="0">
                                          <p:val>
                                            <p:strVal val="#ppt_x"/>
                                          </p:val>
                                        </p:tav>
                                        <p:tav tm="100000">
                                          <p:val>
                                            <p:strVal val="#ppt_x"/>
                                          </p:val>
                                        </p:tav>
                                      </p:tavLst>
                                    </p:anim>
                                    <p:anim calcmode="lin" valueType="num">
                                      <p:cBhvr>
                                        <p:cTn id="13" dur="1000" fill="hold"/>
                                        <p:tgtEl>
                                          <p:spTgt spid="15"/>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Содержимое 3" descr="C:\Users\Nadezda\Downloads\photo_1109.jpg голованова.jpg">
            <a:extLst>
              <a:ext uri="{FF2B5EF4-FFF2-40B4-BE49-F238E27FC236}">
                <a16:creationId xmlns:a16="http://schemas.microsoft.com/office/drawing/2014/main" id="{D6831836-BB0C-47C9-B5CF-29905229AB08}"/>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6118225" y="168275"/>
            <a:ext cx="4286250" cy="2857500"/>
          </a:xfrm>
          <a:effectLst>
            <a:outerShdw blurRad="292100" dist="139700" dir="2700000" algn="tl" rotWithShape="0">
              <a:srgbClr val="333333">
                <a:alpha val="65000"/>
              </a:srgbClr>
            </a:outerShdw>
          </a:effectLst>
        </p:spPr>
      </p:pic>
      <p:pic>
        <p:nvPicPr>
          <p:cNvPr id="13" name="Picture 2" descr="C:\Users\Nadezda\Downloads\photo_1100.jpg грамо.jpg">
            <a:extLst>
              <a:ext uri="{FF2B5EF4-FFF2-40B4-BE49-F238E27FC236}">
                <a16:creationId xmlns:a16="http://schemas.microsoft.com/office/drawing/2014/main" id="{00973D86-F3DD-494D-86DA-2A4E3D8892B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03913" y="3097213"/>
            <a:ext cx="5286375" cy="3143250"/>
          </a:xfrm>
          <a:prstGeom prst="rect">
            <a:avLst/>
          </a:prstGeom>
          <a:ln>
            <a:noFill/>
          </a:ln>
          <a:effectLst>
            <a:outerShdw blurRad="292100" dist="139700" dir="2700000" algn="tl" rotWithShape="0">
              <a:srgbClr val="333333">
                <a:alpha val="65000"/>
              </a:srgbClr>
            </a:outerShdw>
          </a:effectLst>
        </p:spPr>
      </p:pic>
      <p:pic>
        <p:nvPicPr>
          <p:cNvPr id="14" name="Picture 4" descr="https://www.svkem.ru/pictures/631.jpg">
            <a:extLst>
              <a:ext uri="{FF2B5EF4-FFF2-40B4-BE49-F238E27FC236}">
                <a16:creationId xmlns:a16="http://schemas.microsoft.com/office/drawing/2014/main" id="{8DCC88BB-AF17-493D-94DC-55051D87D21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88913" y="1811338"/>
            <a:ext cx="5453062" cy="3722687"/>
          </a:xfrm>
          <a:prstGeom prst="rect">
            <a:avLst/>
          </a:prstGeom>
          <a:ln>
            <a:noFill/>
          </a:ln>
          <a:effectLst>
            <a:outerShdw blurRad="50800" dist="38100" dir="2700000" algn="tl" rotWithShape="0">
              <a:prstClr val="black">
                <a:alpha val="40000"/>
              </a:prstClr>
            </a:outerShdw>
          </a:effectLst>
        </p:spPr>
      </p:pic>
      <p:pic>
        <p:nvPicPr>
          <p:cNvPr id="15" name="Picture 1" descr="C:\Users\Evgendormaster\Pictures\совет ветеранов.png">
            <a:extLst>
              <a:ext uri="{FF2B5EF4-FFF2-40B4-BE49-F238E27FC236}">
                <a16:creationId xmlns:a16="http://schemas.microsoft.com/office/drawing/2014/main" id="{B46350F9-54AA-4E89-A45B-89AFDF25DCE3}"/>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6" name="Рисунок 15" descr="https://upload.wikimedia.org/wikipedia/commons/thumb/8/8b/Kemerovo_COA.svg/1200px-Kemerovo_COA.svg.png">
            <a:extLst>
              <a:ext uri="{FF2B5EF4-FFF2-40B4-BE49-F238E27FC236}">
                <a16:creationId xmlns:a16="http://schemas.microsoft.com/office/drawing/2014/main" id="{CFA933EE-D3D3-482D-9597-10A449BFD750}"/>
              </a:ext>
            </a:extLst>
          </p:cNvPr>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15719" name="Рисунок 16">
            <a:extLst>
              <a:ext uri="{FF2B5EF4-FFF2-40B4-BE49-F238E27FC236}">
                <a16:creationId xmlns:a16="http://schemas.microsoft.com/office/drawing/2014/main" id="{BB2F3F85-FE54-4988-954B-05BC0BC1621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1D5F7336-191C-4F41-94BE-C88F08438464}"/>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d"/>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AF1A08A-585A-4591-8EBB-B5CAF2FB3450}"/>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16739" name="Прямоугольник 12">
            <a:extLst>
              <a:ext uri="{FF2B5EF4-FFF2-40B4-BE49-F238E27FC236}">
                <a16:creationId xmlns:a16="http://schemas.microsoft.com/office/drawing/2014/main" id="{40CB0EDD-B844-40F2-94D7-61106C72DA87}"/>
              </a:ext>
            </a:extLst>
          </p:cNvPr>
          <p:cNvSpPr>
            <a:spLocks noChangeArrowheads="1"/>
          </p:cNvSpPr>
          <p:nvPr/>
        </p:nvSpPr>
        <p:spPr bwMode="auto">
          <a:xfrm>
            <a:off x="331788" y="1025525"/>
            <a:ext cx="10929937" cy="495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endParaRPr lang="ru-RU" altLang="ru-RU" sz="3200"/>
          </a:p>
          <a:p>
            <a:pPr algn="ctr" eaLnBrk="1" hangingPunct="1"/>
            <a:r>
              <a:rPr lang="ru-RU" altLang="ru-RU" sz="3200"/>
              <a:t> </a:t>
            </a:r>
            <a:r>
              <a:rPr lang="ru-RU" altLang="ru-RU" sz="4800" b="1">
                <a:solidFill>
                  <a:srgbClr val="0070C0"/>
                </a:solidFill>
                <a:latin typeface="Times New Roman" panose="02020603050405020304" pitchFamily="18" charset="0"/>
                <a:cs typeface="Times New Roman" panose="02020603050405020304" pitchFamily="18" charset="0"/>
              </a:rPr>
              <a:t>Знаком «За заслуги перед г.Кемерово»,</a:t>
            </a:r>
          </a:p>
          <a:p>
            <a:pPr algn="ctr" eaLnBrk="1" hangingPunct="1"/>
            <a:r>
              <a:rPr lang="ru-RU" altLang="ru-RU" sz="4800" b="1">
                <a:solidFill>
                  <a:srgbClr val="0070C0"/>
                </a:solidFill>
                <a:latin typeface="Times New Roman" panose="02020603050405020304" pitchFamily="18" charset="0"/>
                <a:cs typeface="Times New Roman" panose="02020603050405020304" pitchFamily="18" charset="0"/>
              </a:rPr>
              <a:t> «За трудолюбие и талант», грамотами и Благодарственными письмами областного Совета ветеранов войны и труда.</a:t>
            </a:r>
          </a:p>
          <a:p>
            <a:pPr algn="ctr" eaLnBrk="1" hangingPunct="1"/>
            <a:endParaRPr lang="ru-RU" altLang="ru-RU" sz="4400" b="1">
              <a:solidFill>
                <a:srgbClr val="0070C0"/>
              </a:solidFill>
              <a:latin typeface="Times New Roman" panose="02020603050405020304" pitchFamily="18" charset="0"/>
              <a:cs typeface="Times New Roman" panose="02020603050405020304" pitchFamily="18" charset="0"/>
            </a:endParaRPr>
          </a:p>
        </p:txBody>
      </p:sp>
      <p:sp>
        <p:nvSpPr>
          <p:cNvPr id="116740" name="Прямоугольник 15">
            <a:extLst>
              <a:ext uri="{FF2B5EF4-FFF2-40B4-BE49-F238E27FC236}">
                <a16:creationId xmlns:a16="http://schemas.microsoft.com/office/drawing/2014/main" id="{6666A2B3-C181-4B3A-A9F0-DBB30AB43DBD}"/>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CE06D16D-35EB-48F4-B8E3-741F6F6B3B2C}"/>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31140DC8-27A8-43D6-95DB-76A7D2B5FB6C}"/>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16743" name="Рисунок 14">
            <a:extLst>
              <a:ext uri="{FF2B5EF4-FFF2-40B4-BE49-F238E27FC236}">
                <a16:creationId xmlns:a16="http://schemas.microsoft.com/office/drawing/2014/main" id="{C2AA8C2B-FBEA-48D1-9A78-093522565E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E406219B-3666-4561-B6BC-72D557E284EE}"/>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F47C0E4-76F3-4BE8-8170-67C0750A4739}"/>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CF163343-C010-4D8D-BE35-6CF442D379CB}"/>
              </a:ext>
            </a:extLst>
          </p:cNvPr>
          <p:cNvSpPr/>
          <p:nvPr/>
        </p:nvSpPr>
        <p:spPr>
          <a:xfrm>
            <a:off x="474663" y="1454150"/>
            <a:ext cx="10001250" cy="3478213"/>
          </a:xfrm>
          <a:prstGeom prst="rect">
            <a:avLst/>
          </a:prstGeom>
        </p:spPr>
        <p:txBody>
          <a:bodyPr>
            <a:spAutoFit/>
          </a:bodyPr>
          <a:lstStyle/>
          <a:p>
            <a:pPr algn="ctr" defTabSz="1022482" eaLnBrk="1" fontAlgn="auto" hangingPunct="1">
              <a:spcBef>
                <a:spcPts val="0"/>
              </a:spcBef>
              <a:spcAft>
                <a:spcPts val="0"/>
              </a:spcAft>
              <a:defRPr/>
            </a:pPr>
            <a:r>
              <a:rPr lang="ru-RU" sz="6000" b="1" dirty="0">
                <a:solidFill>
                  <a:srgbClr val="3D6595"/>
                </a:solidFill>
                <a:latin typeface="Times New Roman" pitchFamily="18" charset="0"/>
                <a:cs typeface="Times New Roman" pitchFamily="18" charset="0"/>
              </a:rPr>
              <a:t> </a:t>
            </a:r>
            <a:endParaRPr lang="ru-RU" sz="4000" b="1" dirty="0">
              <a:solidFill>
                <a:srgbClr val="3D6595"/>
              </a:solidFill>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endParaRPr lang="ru-RU" sz="3200" dirty="0">
              <a:latin typeface="+mn-lt"/>
            </a:endParaRPr>
          </a:p>
          <a:p>
            <a:pPr defTabSz="1022482" eaLnBrk="1" fontAlgn="auto" hangingPunct="1">
              <a:spcBef>
                <a:spcPts val="0"/>
              </a:spcBef>
              <a:spcAft>
                <a:spcPts val="0"/>
              </a:spcAft>
              <a:defRPr/>
            </a:pPr>
            <a:r>
              <a:rPr lang="ru-RU" sz="3200" dirty="0">
                <a:latin typeface="+mn-lt"/>
              </a:rPr>
              <a:t> </a:t>
            </a:r>
            <a:endParaRPr lang="ru-RU" sz="3200" dirty="0">
              <a:latin typeface="+mj-lt"/>
              <a:cs typeface="Times New Roman" pitchFamily="18" charset="0"/>
            </a:endParaRPr>
          </a:p>
        </p:txBody>
      </p:sp>
      <p:pic>
        <p:nvPicPr>
          <p:cNvPr id="18" name="Picture 2" descr="D:\раб стол\фото\попова юбилей\IMG_1066.JPG">
            <a:extLst>
              <a:ext uri="{FF2B5EF4-FFF2-40B4-BE49-F238E27FC236}">
                <a16:creationId xmlns:a16="http://schemas.microsoft.com/office/drawing/2014/main" id="{05E962DF-0205-4063-B6A2-2FC67B0A517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rot="21348810">
            <a:off x="330200" y="1758950"/>
            <a:ext cx="4603750" cy="4048125"/>
          </a:xfrm>
          <a:prstGeom prst="rect">
            <a:avLst/>
          </a:prstGeom>
          <a:ln>
            <a:noFill/>
          </a:ln>
          <a:effectLst>
            <a:outerShdw blurRad="50800" dist="38100" dir="2700000" algn="tl" rotWithShape="0">
              <a:prstClr val="black">
                <a:alpha val="40000"/>
              </a:prstClr>
            </a:outerShdw>
          </a:effectLst>
        </p:spPr>
      </p:pic>
      <p:pic>
        <p:nvPicPr>
          <p:cNvPr id="19" name="Содержимое 3">
            <a:extLst>
              <a:ext uri="{FF2B5EF4-FFF2-40B4-BE49-F238E27FC236}">
                <a16:creationId xmlns:a16="http://schemas.microsoft.com/office/drawing/2014/main" id="{8ECD4AB2-DDA5-4796-8EBD-39396ACB493D}"/>
              </a:ext>
            </a:extLst>
          </p:cNvPr>
          <p:cNvPicPr>
            <a:picLocks/>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03663" y="596900"/>
            <a:ext cx="3786187" cy="3500438"/>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1266" name="Picture 2" descr="https://www.svkem.ru/pictures/656.jpg">
            <a:extLst>
              <a:ext uri="{FF2B5EF4-FFF2-40B4-BE49-F238E27FC236}">
                <a16:creationId xmlns:a16="http://schemas.microsoft.com/office/drawing/2014/main" id="{4F72528C-14E9-4802-9AB9-D620D06B2AC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rot="421691">
            <a:off x="7394575" y="1947863"/>
            <a:ext cx="3627438" cy="3567112"/>
          </a:xfrm>
          <a:prstGeom prst="rect">
            <a:avLst/>
          </a:prstGeom>
          <a:ln>
            <a:noFill/>
          </a:ln>
          <a:effectLst>
            <a:outerShdw blurRad="50800" dist="38100" dir="2700000" algn="tl" rotWithShape="0">
              <a:prstClr val="black">
                <a:alpha val="40000"/>
              </a:prstClr>
            </a:outerShdw>
          </a:effectLst>
        </p:spPr>
      </p:pic>
      <p:pic>
        <p:nvPicPr>
          <p:cNvPr id="11" name="Picture 1" descr="C:\Users\Evgendormaster\Pictures\совет ветеранов.png">
            <a:extLst>
              <a:ext uri="{FF2B5EF4-FFF2-40B4-BE49-F238E27FC236}">
                <a16:creationId xmlns:a16="http://schemas.microsoft.com/office/drawing/2014/main" id="{27330E5C-BE44-453B-B56C-D94E37AD0E8A}"/>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96996EFF-BBA9-43DA-B77A-1D6A942E4174}"/>
              </a:ext>
            </a:extLst>
          </p:cNvPr>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17769" name="Рисунок 14">
            <a:extLst>
              <a:ext uri="{FF2B5EF4-FFF2-40B4-BE49-F238E27FC236}">
                <a16:creationId xmlns:a16="http://schemas.microsoft.com/office/drawing/2014/main" id="{FB21897E-FCDF-41D9-BE14-3B8B9B873D1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Рисунок 20">
            <a:extLst>
              <a:ext uri="{FF2B5EF4-FFF2-40B4-BE49-F238E27FC236}">
                <a16:creationId xmlns:a16="http://schemas.microsoft.com/office/drawing/2014/main" id="{F3F66BBB-FA21-4205-B0FB-C40FF9EE1ECE}"/>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childTnLst>
                                </p:cTn>
                              </p:par>
                            </p:childTnLst>
                          </p:cTn>
                        </p:par>
                        <p:par>
                          <p:cTn id="12" fill="hold" nodeType="afterGroup">
                            <p:stCondLst>
                              <p:cond delay="2000"/>
                            </p:stCondLst>
                            <p:childTnLst>
                              <p:par>
                                <p:cTn id="13" presetID="10" presetClass="entr" presetSubtype="0" fill="hold" nodeType="afterEffect">
                                  <p:stCondLst>
                                    <p:cond delay="0"/>
                                  </p:stCondLst>
                                  <p:childTnLst>
                                    <p:set>
                                      <p:cBhvr>
                                        <p:cTn id="14" dur="1" fill="hold">
                                          <p:stCondLst>
                                            <p:cond delay="0"/>
                                          </p:stCondLst>
                                        </p:cTn>
                                        <p:tgtEl>
                                          <p:spTgt spid="11266"/>
                                        </p:tgtEl>
                                        <p:attrNameLst>
                                          <p:attrName>style.visibility</p:attrName>
                                        </p:attrNameLst>
                                      </p:cBhvr>
                                      <p:to>
                                        <p:strVal val="visible"/>
                                      </p:to>
                                    </p:set>
                                    <p:animEffect transition="in" filter="fade">
                                      <p:cBhvr>
                                        <p:cTn id="15" dur="1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2882F89-F6E8-4DF3-B78F-0C6C843AD692}"/>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18787" name="Прямоугольник 12">
            <a:extLst>
              <a:ext uri="{FF2B5EF4-FFF2-40B4-BE49-F238E27FC236}">
                <a16:creationId xmlns:a16="http://schemas.microsoft.com/office/drawing/2014/main" id="{DB2AFC9F-0CA4-4B2E-BB30-812E111A5AD3}"/>
              </a:ext>
            </a:extLst>
          </p:cNvPr>
          <p:cNvSpPr>
            <a:spLocks noChangeArrowheads="1"/>
          </p:cNvSpPr>
          <p:nvPr/>
        </p:nvSpPr>
        <p:spPr bwMode="auto">
          <a:xfrm>
            <a:off x="188913" y="857250"/>
            <a:ext cx="11001375" cy="649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4800"/>
              <a:t>    </a:t>
            </a:r>
            <a:r>
              <a:rPr lang="ru-RU" altLang="ru-RU" sz="4400">
                <a:solidFill>
                  <a:srgbClr val="0070C0"/>
                </a:solidFill>
                <a:latin typeface="Times New Roman" panose="02020603050405020304" pitchFamily="18" charset="0"/>
                <a:cs typeface="Times New Roman" panose="02020603050405020304" pitchFamily="18" charset="0"/>
              </a:rPr>
              <a:t>Городской Совет ветеранов в отчётном периоде наградил более </a:t>
            </a:r>
          </a:p>
          <a:p>
            <a:pPr eaLnBrk="1" hangingPunct="1"/>
            <a:r>
              <a:rPr lang="ru-RU" altLang="ru-RU" sz="6600" b="1">
                <a:solidFill>
                  <a:srgbClr val="0070C0"/>
                </a:solidFill>
                <a:latin typeface="Times New Roman" panose="02020603050405020304" pitchFamily="18" charset="0"/>
                <a:cs typeface="Times New Roman" panose="02020603050405020304" pitchFamily="18" charset="0"/>
              </a:rPr>
              <a:t>1500</a:t>
            </a:r>
            <a:r>
              <a:rPr lang="ru-RU" altLang="ru-RU" sz="4400">
                <a:solidFill>
                  <a:srgbClr val="0070C0"/>
                </a:solidFill>
                <a:latin typeface="Times New Roman" panose="02020603050405020304" pitchFamily="18" charset="0"/>
                <a:cs typeface="Times New Roman" panose="02020603050405020304" pitchFamily="18" charset="0"/>
              </a:rPr>
              <a:t> человек Благодарственными письмами.</a:t>
            </a:r>
          </a:p>
          <a:p>
            <a:pPr eaLnBrk="1" hangingPunct="1"/>
            <a:r>
              <a:rPr lang="ru-RU" altLang="ru-RU" sz="4400">
                <a:solidFill>
                  <a:srgbClr val="0070C0"/>
                </a:solidFill>
                <a:latin typeface="Times New Roman" panose="02020603050405020304" pitchFamily="18" charset="0"/>
                <a:cs typeface="Times New Roman" panose="02020603050405020304" pitchFamily="18" charset="0"/>
              </a:rPr>
              <a:t>    Присвоено звание </a:t>
            </a:r>
          </a:p>
          <a:p>
            <a:pPr eaLnBrk="1" hangingPunct="1"/>
            <a:r>
              <a:rPr lang="ru-RU" altLang="ru-RU" sz="4400">
                <a:solidFill>
                  <a:srgbClr val="0070C0"/>
                </a:solidFill>
                <a:latin typeface="Times New Roman" panose="02020603050405020304" pitchFamily="18" charset="0"/>
                <a:cs typeface="Times New Roman" panose="02020603050405020304" pitchFamily="18" charset="0"/>
              </a:rPr>
              <a:t>«Почётный ветеран города»   </a:t>
            </a:r>
          </a:p>
          <a:p>
            <a:pPr eaLnBrk="1" hangingPunct="1"/>
            <a:r>
              <a:rPr lang="ru-RU" altLang="ru-RU" sz="6600" b="1">
                <a:solidFill>
                  <a:srgbClr val="0070C0"/>
                </a:solidFill>
                <a:latin typeface="Times New Roman" panose="02020603050405020304" pitchFamily="18" charset="0"/>
                <a:cs typeface="Times New Roman" panose="02020603050405020304" pitchFamily="18" charset="0"/>
              </a:rPr>
              <a:t>10</a:t>
            </a:r>
            <a:r>
              <a:rPr lang="ru-RU" altLang="ru-RU" sz="4400">
                <a:solidFill>
                  <a:srgbClr val="0070C0"/>
                </a:solidFill>
                <a:latin typeface="Times New Roman" panose="02020603050405020304" pitchFamily="18" charset="0"/>
                <a:cs typeface="Times New Roman" panose="02020603050405020304" pitchFamily="18" charset="0"/>
              </a:rPr>
              <a:t> ветеранам.</a:t>
            </a:r>
          </a:p>
          <a:p>
            <a:pPr eaLnBrk="1" hangingPunct="1"/>
            <a:r>
              <a:rPr lang="ru-RU" altLang="ru-RU" sz="6000" b="1">
                <a:solidFill>
                  <a:srgbClr val="0070C0"/>
                </a:solidFill>
                <a:latin typeface="Times New Roman" panose="02020603050405020304" pitchFamily="18" charset="0"/>
                <a:cs typeface="Times New Roman" panose="02020603050405020304" pitchFamily="18" charset="0"/>
              </a:rPr>
              <a:t> </a:t>
            </a:r>
          </a:p>
        </p:txBody>
      </p:sp>
      <p:sp>
        <p:nvSpPr>
          <p:cNvPr id="118788" name="Прямоугольник 15">
            <a:extLst>
              <a:ext uri="{FF2B5EF4-FFF2-40B4-BE49-F238E27FC236}">
                <a16:creationId xmlns:a16="http://schemas.microsoft.com/office/drawing/2014/main" id="{80226656-CBE7-4805-B10E-1D9A37B563EA}"/>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3D4ABF6D-2BF5-4DA9-B5ED-F998085F0E7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68763D30-5D0C-49BF-AD06-1902D3BB9036}"/>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18791" name="Рисунок 14">
            <a:extLst>
              <a:ext uri="{FF2B5EF4-FFF2-40B4-BE49-F238E27FC236}">
                <a16:creationId xmlns:a16="http://schemas.microsoft.com/office/drawing/2014/main" id="{22B31B9B-C2F0-40E1-986E-6468301A47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B647B0A0-EE7D-417B-8AFC-ACA5532855A9}"/>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2000">
    <p:wipe dir="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D:\РАБОЧИЙ СТОЛ ВСЕ МАТЕРИАЛЫ\САЙТ 2019\САЙТ ОКТЯБРЬ 2019\ПОКОЛЕНИЯ -ВМЕСТЕ\3 10).jpg">
            <a:extLst>
              <a:ext uri="{FF2B5EF4-FFF2-40B4-BE49-F238E27FC236}">
                <a16:creationId xmlns:a16="http://schemas.microsoft.com/office/drawing/2014/main" id="{F7A21D6A-0499-4CDC-B63B-BC5F78D108AB}"/>
              </a:ext>
            </a:extLst>
          </p:cNvPr>
          <p:cNvPicPr>
            <a:picLocks noGrp="1"/>
          </p:cNvPicPr>
          <p:nvPr>
            <p:ph idx="1"/>
          </p:nvPr>
        </p:nvPicPr>
        <p:blipFill>
          <a:blip r:embed="rId2" cstate="email">
            <a:extLst>
              <a:ext uri="{28A0092B-C50C-407E-A947-70E740481C1C}">
                <a14:useLocalDpi xmlns:a14="http://schemas.microsoft.com/office/drawing/2010/main" val="0"/>
              </a:ext>
            </a:extLst>
          </a:blip>
          <a:srcRect/>
          <a:stretch>
            <a:fillRect/>
          </a:stretch>
        </p:blipFill>
        <p:spPr>
          <a:xfrm>
            <a:off x="5903913" y="382588"/>
            <a:ext cx="5429250" cy="4276725"/>
          </a:xfrm>
          <a:ln>
            <a:miter lim="800000"/>
            <a:headEnd/>
            <a:tailEnd/>
          </a:ln>
          <a:effectLst>
            <a:outerShdw blurRad="50800" dist="38100" dir="2700000" algn="tl" rotWithShape="0">
              <a:prstClr val="black">
                <a:alpha val="40000"/>
              </a:prstClr>
            </a:outerShdw>
          </a:effectLst>
        </p:spPr>
      </p:pic>
      <p:pic>
        <p:nvPicPr>
          <p:cNvPr id="5" name="Picture 4" descr="C:\Users\Nadezda\Downloads\2016_11_10__12_35_41__2__4.jpg балаахон.jpg">
            <a:extLst>
              <a:ext uri="{FF2B5EF4-FFF2-40B4-BE49-F238E27FC236}">
                <a16:creationId xmlns:a16="http://schemas.microsoft.com/office/drawing/2014/main" id="{FA2B7641-BC9A-4A8F-B592-9BD199719C3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8913" y="1382713"/>
            <a:ext cx="5572125" cy="4224337"/>
          </a:xfrm>
          <a:prstGeom prst="rect">
            <a:avLst/>
          </a:prstGeom>
          <a:noFill/>
          <a:effectLst>
            <a:outerShdw blurRad="50800" dist="38100" dir="2700000" algn="tl" rotWithShape="0">
              <a:prstClr val="black">
                <a:alpha val="40000"/>
              </a:prstClr>
            </a:outerShdw>
          </a:effectLst>
        </p:spPr>
      </p:pic>
      <p:pic>
        <p:nvPicPr>
          <p:cNvPr id="16" name="Picture 1" descr="C:\Users\Evgendormaster\Pictures\совет ветеранов.png">
            <a:extLst>
              <a:ext uri="{FF2B5EF4-FFF2-40B4-BE49-F238E27FC236}">
                <a16:creationId xmlns:a16="http://schemas.microsoft.com/office/drawing/2014/main" id="{3966C620-AD60-4117-9355-1E25047C376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7" name="Рисунок 16" descr="https://upload.wikimedia.org/wikipedia/commons/thumb/8/8b/Kemerovo_COA.svg/1200px-Kemerovo_COA.svg.png">
            <a:extLst>
              <a:ext uri="{FF2B5EF4-FFF2-40B4-BE49-F238E27FC236}">
                <a16:creationId xmlns:a16="http://schemas.microsoft.com/office/drawing/2014/main" id="{D9C781FC-7090-4A34-B662-EF3E1851908B}"/>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19814" name="Рисунок 17">
            <a:extLst>
              <a:ext uri="{FF2B5EF4-FFF2-40B4-BE49-F238E27FC236}">
                <a16:creationId xmlns:a16="http://schemas.microsoft.com/office/drawing/2014/main" id="{8CC42D6B-1DB1-4E16-98A8-D29CCF46E9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Рисунок 18">
            <a:extLst>
              <a:ext uri="{FF2B5EF4-FFF2-40B4-BE49-F238E27FC236}">
                <a16:creationId xmlns:a16="http://schemas.microsoft.com/office/drawing/2014/main" id="{62E89F8E-4CFE-4EFD-A912-E32C70A367F9}"/>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dissolv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5">
            <a:extLst>
              <a:ext uri="{FF2B5EF4-FFF2-40B4-BE49-F238E27FC236}">
                <a16:creationId xmlns:a16="http://schemas.microsoft.com/office/drawing/2014/main" id="{30BF49EA-47F6-471A-9F97-23106FBF17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2288" y="2811463"/>
            <a:ext cx="7067550" cy="3516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0835" name="Picture 2" descr="D:\раб стол\фото\митинг 22.06.17г\100_0683.JPG">
            <a:extLst>
              <a:ext uri="{FF2B5EF4-FFF2-40B4-BE49-F238E27FC236}">
                <a16:creationId xmlns:a16="http://schemas.microsoft.com/office/drawing/2014/main" id="{56649B35-C690-47FB-8DCF-5577C716E8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663" y="239713"/>
            <a:ext cx="3714750" cy="292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6" name="Picture 4">
            <a:extLst>
              <a:ext uri="{FF2B5EF4-FFF2-40B4-BE49-F238E27FC236}">
                <a16:creationId xmlns:a16="http://schemas.microsoft.com/office/drawing/2014/main" id="{36D62A99-62D1-48A4-8C5B-9E0678E6EF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3913" y="96838"/>
            <a:ext cx="4500562" cy="260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0837" name="Picture 2" descr="D:\раб стол\фото\митинг день шахтера\P1000764.JPG">
            <a:extLst>
              <a:ext uri="{FF2B5EF4-FFF2-40B4-BE49-F238E27FC236}">
                <a16:creationId xmlns:a16="http://schemas.microsoft.com/office/drawing/2014/main" id="{11F1FCC1-E96F-4A61-BB6F-AEC7D68A8D3F}"/>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188913" y="3525838"/>
            <a:ext cx="3821112" cy="2428875"/>
          </a:xfrm>
        </p:spPr>
      </p:pic>
      <p:pic>
        <p:nvPicPr>
          <p:cNvPr id="16" name="Picture 1" descr="C:\Users\Evgendormaster\Pictures\совет ветеранов.png">
            <a:extLst>
              <a:ext uri="{FF2B5EF4-FFF2-40B4-BE49-F238E27FC236}">
                <a16:creationId xmlns:a16="http://schemas.microsoft.com/office/drawing/2014/main" id="{9BFBCC6D-9641-4545-8384-BADB13D64E97}"/>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8" name="Рисунок 17" descr="https://upload.wikimedia.org/wikipedia/commons/thumb/8/8b/Kemerovo_COA.svg/1200px-Kemerovo_COA.svg.png">
            <a:extLst>
              <a:ext uri="{FF2B5EF4-FFF2-40B4-BE49-F238E27FC236}">
                <a16:creationId xmlns:a16="http://schemas.microsoft.com/office/drawing/2014/main" id="{7D80E007-6A93-4BF4-9057-A1D4DBB2B438}"/>
              </a:ext>
            </a:extLst>
          </p:cNvPr>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0840" name="Рисунок 18">
            <a:extLst>
              <a:ext uri="{FF2B5EF4-FFF2-40B4-BE49-F238E27FC236}">
                <a16:creationId xmlns:a16="http://schemas.microsoft.com/office/drawing/2014/main" id="{D024233E-A2CE-482A-8ABC-6837F029BFB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Рисунок 19">
            <a:extLst>
              <a:ext uri="{FF2B5EF4-FFF2-40B4-BE49-F238E27FC236}">
                <a16:creationId xmlns:a16="http://schemas.microsoft.com/office/drawing/2014/main" id="{9F2459C5-DA53-4756-A51F-A5A6C858D15C}"/>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dissolv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BAC89C9-1A4E-4CDE-ACB4-64BA79845140}"/>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21859" name="Подзаголовок 19">
            <a:extLst>
              <a:ext uri="{FF2B5EF4-FFF2-40B4-BE49-F238E27FC236}">
                <a16:creationId xmlns:a16="http://schemas.microsoft.com/office/drawing/2014/main" id="{B60D0854-668A-4C91-9448-ECE4701B18E2}"/>
              </a:ext>
            </a:extLst>
          </p:cNvPr>
          <p:cNvSpPr>
            <a:spLocks noGrp="1" noChangeArrowheads="1"/>
          </p:cNvSpPr>
          <p:nvPr>
            <p:ph type="subTitle" idx="1"/>
          </p:nvPr>
        </p:nvSpPr>
        <p:spPr>
          <a:xfrm>
            <a:off x="1331913" y="1382713"/>
            <a:ext cx="8066087" cy="4087812"/>
          </a:xfrm>
        </p:spPr>
        <p:txBody>
          <a:bodyPr/>
          <a:lstStyle/>
          <a:p>
            <a:endParaRPr lang="ru-RU" altLang="ru-RU" sz="4000" b="1">
              <a:solidFill>
                <a:srgbClr val="0070C0"/>
              </a:solidFill>
              <a:latin typeface="Times New Roman" panose="02020603050405020304" pitchFamily="18" charset="0"/>
              <a:cs typeface="Times New Roman" panose="02020603050405020304" pitchFamily="18" charset="0"/>
            </a:endParaRPr>
          </a:p>
          <a:p>
            <a:endParaRPr lang="ru-RU" altLang="ru-RU" sz="4000" b="1">
              <a:solidFill>
                <a:srgbClr val="0070C0"/>
              </a:solidFill>
              <a:latin typeface="Times New Roman" panose="02020603050405020304" pitchFamily="18" charset="0"/>
              <a:cs typeface="Times New Roman" panose="02020603050405020304" pitchFamily="18" charset="0"/>
            </a:endParaRPr>
          </a:p>
        </p:txBody>
      </p:sp>
      <p:sp>
        <p:nvSpPr>
          <p:cNvPr id="361475" name="Rectangle 3">
            <a:extLst>
              <a:ext uri="{FF2B5EF4-FFF2-40B4-BE49-F238E27FC236}">
                <a16:creationId xmlns:a16="http://schemas.microsoft.com/office/drawing/2014/main" id="{456B5A71-8813-4997-A42D-159ACB1C65AD}"/>
              </a:ext>
            </a:extLst>
          </p:cNvPr>
          <p:cNvSpPr>
            <a:spLocks noChangeArrowheads="1"/>
          </p:cNvSpPr>
          <p:nvPr/>
        </p:nvSpPr>
        <p:spPr bwMode="auto">
          <a:xfrm>
            <a:off x="760413" y="1025525"/>
            <a:ext cx="10001250" cy="5016500"/>
          </a:xfrm>
          <a:prstGeom prst="rect">
            <a:avLst/>
          </a:prstGeom>
          <a:solidFill>
            <a:srgbClr val="FFFFFF"/>
          </a:solidFill>
          <a:ln w="9525">
            <a:noFill/>
            <a:miter lim="800000"/>
            <a:headEnd/>
            <a:tailEnd/>
          </a:ln>
          <a:effectLst/>
        </p:spPr>
        <p:txBody>
          <a:bodyPr anchor="ctr">
            <a:spAutoFit/>
          </a:bodyPr>
          <a:lstStyle>
            <a:lvl1pPr indent="450850">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fontAlgn="base">
              <a:spcBef>
                <a:spcPct val="0"/>
              </a:spcBef>
              <a:spcAft>
                <a:spcPct val="0"/>
              </a:spcAft>
              <a:defRPr sz="2000">
                <a:solidFill>
                  <a:schemeClr val="tx1"/>
                </a:solidFill>
                <a:latin typeface="Calibri" panose="020F0502020204030204" pitchFamily="34" charset="0"/>
              </a:defRPr>
            </a:lvl6pPr>
            <a:lvl7pPr marL="2971800" indent="-228600" fontAlgn="base">
              <a:spcBef>
                <a:spcPct val="0"/>
              </a:spcBef>
              <a:spcAft>
                <a:spcPct val="0"/>
              </a:spcAft>
              <a:defRPr sz="2000">
                <a:solidFill>
                  <a:schemeClr val="tx1"/>
                </a:solidFill>
                <a:latin typeface="Calibri" panose="020F0502020204030204" pitchFamily="34" charset="0"/>
              </a:defRPr>
            </a:lvl7pPr>
            <a:lvl8pPr marL="3429000" indent="-228600" fontAlgn="base">
              <a:spcBef>
                <a:spcPct val="0"/>
              </a:spcBef>
              <a:spcAft>
                <a:spcPct val="0"/>
              </a:spcAft>
              <a:defRPr sz="2000">
                <a:solidFill>
                  <a:schemeClr val="tx1"/>
                </a:solidFill>
                <a:latin typeface="Calibri" panose="020F0502020204030204" pitchFamily="34" charset="0"/>
              </a:defRPr>
            </a:lvl8pPr>
            <a:lvl9pPr marL="3886200" indent="-228600" fontAlgn="base">
              <a:spcBef>
                <a:spcPct val="0"/>
              </a:spcBef>
              <a:spcAft>
                <a:spcPct val="0"/>
              </a:spcAft>
              <a:defRPr sz="2000">
                <a:solidFill>
                  <a:schemeClr val="tx1"/>
                </a:solidFill>
                <a:latin typeface="Calibri" panose="020F0502020204030204" pitchFamily="34" charset="0"/>
              </a:defRPr>
            </a:lvl9pPr>
          </a:lstStyle>
          <a:p>
            <a:pPr algn="ctr" defTabSz="914400" eaLnBrk="1" hangingPunct="1"/>
            <a:r>
              <a:rPr lang="ru-RU" altLang="ru-RU" sz="4000" b="1">
                <a:solidFill>
                  <a:srgbClr val="0070C0"/>
                </a:solidFill>
                <a:latin typeface="Times New Roman" panose="02020603050405020304" pitchFamily="18" charset="0"/>
                <a:cs typeface="Times New Roman" panose="02020603050405020304" pitchFamily="18" charset="0"/>
              </a:rPr>
              <a:t>Ветеранские организации города продолжали целеустремленно и последовательно участвовать в работе по духовно-нравственному и патриотическому воспитанию молодёжи.</a:t>
            </a:r>
            <a:endParaRPr lang="ru-RU" altLang="ru-RU" sz="4000">
              <a:solidFill>
                <a:srgbClr val="0070C0"/>
              </a:solidFill>
              <a:latin typeface="Times New Roman" panose="02020603050405020304" pitchFamily="18" charset="0"/>
              <a:cs typeface="Times New Roman" panose="02020603050405020304" pitchFamily="18" charset="0"/>
            </a:endParaRPr>
          </a:p>
          <a:p>
            <a:pPr algn="ctr" defTabSz="914400"/>
            <a:r>
              <a:rPr lang="ru-RU" altLang="ru-RU" sz="4000" b="1">
                <a:solidFill>
                  <a:srgbClr val="0070C0"/>
                </a:solidFill>
                <a:latin typeface="Times New Roman" panose="02020603050405020304" pitchFamily="18" charset="0"/>
                <a:cs typeface="Times New Roman" panose="02020603050405020304" pitchFamily="18" charset="0"/>
              </a:rPr>
              <a:t>Заметный вклад в совершенствование этой работы внесли решения Пленумов городского Совета ветеранов, </a:t>
            </a:r>
          </a:p>
        </p:txBody>
      </p:sp>
      <p:pic>
        <p:nvPicPr>
          <p:cNvPr id="9" name="Picture 1" descr="C:\Users\Evgendormaster\Pictures\совет ветеранов.png">
            <a:extLst>
              <a:ext uri="{FF2B5EF4-FFF2-40B4-BE49-F238E27FC236}">
                <a16:creationId xmlns:a16="http://schemas.microsoft.com/office/drawing/2014/main" id="{03CF2CE8-CF66-4A05-A036-02A2B3D20371}"/>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5391F649-0CEE-4354-ABDE-6FDD13CC906D}"/>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1863" name="Рисунок 13">
            <a:extLst>
              <a:ext uri="{FF2B5EF4-FFF2-40B4-BE49-F238E27FC236}">
                <a16:creationId xmlns:a16="http://schemas.microsoft.com/office/drawing/2014/main" id="{14E124D3-69A5-4017-AF95-3E81F4787A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a:extLst>
              <a:ext uri="{FF2B5EF4-FFF2-40B4-BE49-F238E27FC236}">
                <a16:creationId xmlns:a16="http://schemas.microsoft.com/office/drawing/2014/main" id="{4B3B63D3-CDFB-4B65-87A4-45A1BBB298CB}"/>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51B45F8-8C68-495A-B1A4-037404B3904C}"/>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22883" name="Прямоугольник 12">
            <a:extLst>
              <a:ext uri="{FF2B5EF4-FFF2-40B4-BE49-F238E27FC236}">
                <a16:creationId xmlns:a16="http://schemas.microsoft.com/office/drawing/2014/main" id="{26847740-3DD9-4235-ADF7-1624B5FBC54F}"/>
              </a:ext>
            </a:extLst>
          </p:cNvPr>
          <p:cNvSpPr>
            <a:spLocks noChangeArrowheads="1"/>
          </p:cNvSpPr>
          <p:nvPr/>
        </p:nvSpPr>
        <p:spPr bwMode="auto">
          <a:xfrm>
            <a:off x="331788" y="1025525"/>
            <a:ext cx="7000875"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4400">
                <a:latin typeface="Times New Roman" panose="02020603050405020304" pitchFamily="18" charset="0"/>
                <a:cs typeface="Times New Roman" panose="02020603050405020304" pitchFamily="18" charset="0"/>
              </a:rPr>
              <a:t> </a:t>
            </a:r>
            <a:r>
              <a:rPr lang="ru-RU" altLang="ru-RU" sz="4400" b="1">
                <a:solidFill>
                  <a:srgbClr val="0070C0"/>
                </a:solidFill>
                <a:latin typeface="Times New Roman" panose="02020603050405020304" pitchFamily="18" charset="0"/>
                <a:cs typeface="Times New Roman" panose="02020603050405020304" pitchFamily="18" charset="0"/>
              </a:rPr>
              <a:t>Работа комиссии по работе с ветеранами Великой Отечественной войны и военной службы</a:t>
            </a:r>
          </a:p>
          <a:p>
            <a:pPr eaLnBrk="1" hangingPunct="1"/>
            <a:r>
              <a:rPr lang="ru-RU" altLang="ru-RU" sz="4400" b="1">
                <a:solidFill>
                  <a:srgbClr val="0070C0"/>
                </a:solidFill>
                <a:latin typeface="Times New Roman" panose="02020603050405020304" pitchFamily="18" charset="0"/>
                <a:cs typeface="Times New Roman" panose="02020603050405020304" pitchFamily="18" charset="0"/>
              </a:rPr>
              <a:t> (Василий Петрович</a:t>
            </a:r>
          </a:p>
          <a:p>
            <a:pPr eaLnBrk="1" hangingPunct="1"/>
            <a:r>
              <a:rPr lang="ru-RU" altLang="ru-RU" sz="4400" b="1">
                <a:solidFill>
                  <a:srgbClr val="0070C0"/>
                </a:solidFill>
                <a:latin typeface="Times New Roman" panose="02020603050405020304" pitchFamily="18" charset="0"/>
                <a:cs typeface="Times New Roman" panose="02020603050405020304" pitchFamily="18" charset="0"/>
              </a:rPr>
              <a:t> Казаков)</a:t>
            </a:r>
          </a:p>
          <a:p>
            <a:pPr algn="ctr" eaLnBrk="1" hangingPunct="1"/>
            <a:r>
              <a:rPr lang="ru-RU" altLang="ru-RU" sz="1400" b="1">
                <a:solidFill>
                  <a:srgbClr val="0070C0"/>
                </a:solidFill>
                <a:latin typeface="Times New Roman" panose="02020603050405020304" pitchFamily="18" charset="0"/>
                <a:cs typeface="Times New Roman" panose="02020603050405020304" pitchFamily="18" charset="0"/>
              </a:rPr>
              <a:t>: </a:t>
            </a:r>
          </a:p>
        </p:txBody>
      </p:sp>
      <p:sp>
        <p:nvSpPr>
          <p:cNvPr id="122884" name="Прямоугольник 15">
            <a:extLst>
              <a:ext uri="{FF2B5EF4-FFF2-40B4-BE49-F238E27FC236}">
                <a16:creationId xmlns:a16="http://schemas.microsoft.com/office/drawing/2014/main" id="{CD422BC6-634F-43C7-8CCC-E8FB397E8EAA}"/>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Рисунок 9">
            <a:extLst>
              <a:ext uri="{FF2B5EF4-FFF2-40B4-BE49-F238E27FC236}">
                <a16:creationId xmlns:a16="http://schemas.microsoft.com/office/drawing/2014/main" id="{41E82649-D787-433B-AEF8-31F92302DB62}"/>
              </a:ext>
            </a:extLst>
          </p:cNvPr>
          <p:cNvPicPr/>
          <p:nvPr/>
        </p:nvPicPr>
        <p:blipFill>
          <a:blip r:embed="rId2" cstate="email">
            <a:lum bright="20000" contrast="10000"/>
            <a:extLst>
              <a:ext uri="{28A0092B-C50C-407E-A947-70E740481C1C}">
                <a14:useLocalDpi xmlns:a14="http://schemas.microsoft.com/office/drawing/2010/main" val="0"/>
              </a:ext>
            </a:extLst>
          </a:blip>
          <a:srcRect/>
          <a:stretch>
            <a:fillRect/>
          </a:stretch>
        </p:blipFill>
        <p:spPr bwMode="auto">
          <a:xfrm>
            <a:off x="7046921" y="882633"/>
            <a:ext cx="4071966" cy="4643470"/>
          </a:xfrm>
          <a:prstGeom prst="rect">
            <a:avLst/>
          </a:prstGeom>
          <a:noFill/>
          <a:ln w="9525">
            <a:noFill/>
            <a:miter lim="800000"/>
            <a:headEnd/>
            <a:tailEnd/>
          </a:ln>
          <a:effectLst>
            <a:glow rad="63500">
              <a:schemeClr val="accent1">
                <a:satMod val="175000"/>
                <a:alpha val="40000"/>
              </a:schemeClr>
            </a:glow>
          </a:effectLst>
        </p:spPr>
      </p:pic>
      <p:pic>
        <p:nvPicPr>
          <p:cNvPr id="14" name="Picture 1" descr="C:\Users\Evgendormaster\Pictures\совет ветеранов.png">
            <a:extLst>
              <a:ext uri="{FF2B5EF4-FFF2-40B4-BE49-F238E27FC236}">
                <a16:creationId xmlns:a16="http://schemas.microsoft.com/office/drawing/2014/main" id="{0B0B47F4-2332-4B46-B387-A1B1A507060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5" name="Рисунок 14" descr="https://upload.wikimedia.org/wikipedia/commons/thumb/8/8b/Kemerovo_COA.svg/1200px-Kemerovo_COA.svg.png">
            <a:extLst>
              <a:ext uri="{FF2B5EF4-FFF2-40B4-BE49-F238E27FC236}">
                <a16:creationId xmlns:a16="http://schemas.microsoft.com/office/drawing/2014/main" id="{50CC3811-D0E4-43BA-AE22-14CA00CDD575}"/>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2888" name="Рисунок 18">
            <a:extLst>
              <a:ext uri="{FF2B5EF4-FFF2-40B4-BE49-F238E27FC236}">
                <a16:creationId xmlns:a16="http://schemas.microsoft.com/office/drawing/2014/main" id="{E2076CAE-709A-42DD-BB0D-923264BBDA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Рисунок 19">
            <a:extLst>
              <a:ext uri="{FF2B5EF4-FFF2-40B4-BE49-F238E27FC236}">
                <a16:creationId xmlns:a16="http://schemas.microsoft.com/office/drawing/2014/main" id="{C9204368-F9FB-4FDF-8CE4-C2AED5CC6FCC}"/>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84B97DC-3D63-4196-9029-47B49D9652CA}"/>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23907" name="Прямоугольник 12">
            <a:extLst>
              <a:ext uri="{FF2B5EF4-FFF2-40B4-BE49-F238E27FC236}">
                <a16:creationId xmlns:a16="http://schemas.microsoft.com/office/drawing/2014/main" id="{F74BB580-44F8-4F98-9D0B-95485BF55F4B}"/>
              </a:ext>
            </a:extLst>
          </p:cNvPr>
          <p:cNvSpPr>
            <a:spLocks noChangeArrowheads="1"/>
          </p:cNvSpPr>
          <p:nvPr/>
        </p:nvSpPr>
        <p:spPr bwMode="auto">
          <a:xfrm>
            <a:off x="188913" y="954088"/>
            <a:ext cx="10929937"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5400" b="1">
                <a:solidFill>
                  <a:srgbClr val="0070C0"/>
                </a:solidFill>
                <a:latin typeface="Times New Roman" panose="02020603050405020304" pitchFamily="18" charset="0"/>
                <a:cs typeface="Times New Roman" panose="02020603050405020304" pitchFamily="18" charset="0"/>
              </a:rPr>
              <a:t>Комиссия по работе </a:t>
            </a:r>
          </a:p>
          <a:p>
            <a:pPr eaLnBrk="1" hangingPunct="1"/>
            <a:r>
              <a:rPr lang="ru-RU" altLang="ru-RU" sz="5400" b="1">
                <a:solidFill>
                  <a:srgbClr val="0070C0"/>
                </a:solidFill>
                <a:latin typeface="Times New Roman" panose="02020603050405020304" pitchFamily="18" charset="0"/>
                <a:cs typeface="Times New Roman" panose="02020603050405020304" pitchFamily="18" charset="0"/>
              </a:rPr>
              <a:t>        с молодёжью</a:t>
            </a:r>
          </a:p>
          <a:p>
            <a:pPr eaLnBrk="1" hangingPunct="1"/>
            <a:r>
              <a:rPr lang="ru-RU" altLang="ru-RU" sz="5400" b="1">
                <a:solidFill>
                  <a:srgbClr val="0070C0"/>
                </a:solidFill>
                <a:latin typeface="Times New Roman" panose="02020603050405020304" pitchFamily="18" charset="0"/>
                <a:cs typeface="Times New Roman" panose="02020603050405020304" pitchFamily="18" charset="0"/>
              </a:rPr>
              <a:t>(Людмила Павловна</a:t>
            </a:r>
          </a:p>
          <a:p>
            <a:pPr eaLnBrk="1" hangingPunct="1"/>
            <a:r>
              <a:rPr lang="ru-RU" altLang="ru-RU" sz="5400" b="1">
                <a:solidFill>
                  <a:srgbClr val="0070C0"/>
                </a:solidFill>
                <a:latin typeface="Times New Roman" panose="02020603050405020304" pitchFamily="18" charset="0"/>
                <a:cs typeface="Times New Roman" panose="02020603050405020304" pitchFamily="18" charset="0"/>
              </a:rPr>
              <a:t>         Афонькина).  </a:t>
            </a:r>
          </a:p>
        </p:txBody>
      </p:sp>
      <p:sp>
        <p:nvSpPr>
          <p:cNvPr id="123908" name="Прямоугольник 15">
            <a:extLst>
              <a:ext uri="{FF2B5EF4-FFF2-40B4-BE49-F238E27FC236}">
                <a16:creationId xmlns:a16="http://schemas.microsoft.com/office/drawing/2014/main" id="{32834A90-11C1-4C23-93C0-7C6218E92A54}"/>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1" name="Рисунок 10">
            <a:extLst>
              <a:ext uri="{FF2B5EF4-FFF2-40B4-BE49-F238E27FC236}">
                <a16:creationId xmlns:a16="http://schemas.microsoft.com/office/drawing/2014/main" id="{A324F7B6-E2ED-40E8-B203-A3717B2BC9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9788" y="882650"/>
            <a:ext cx="29210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 descr="C:\Users\Evgendormaster\Pictures\совет ветеранов.png">
            <a:extLst>
              <a:ext uri="{FF2B5EF4-FFF2-40B4-BE49-F238E27FC236}">
                <a16:creationId xmlns:a16="http://schemas.microsoft.com/office/drawing/2014/main" id="{A9B982F3-C4F3-4865-8E2B-0A9B82BE1D2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2" name="Рисунок 11" descr="https://upload.wikimedia.org/wikipedia/commons/thumb/8/8b/Kemerovo_COA.svg/1200px-Kemerovo_COA.svg.png">
            <a:extLst>
              <a:ext uri="{FF2B5EF4-FFF2-40B4-BE49-F238E27FC236}">
                <a16:creationId xmlns:a16="http://schemas.microsoft.com/office/drawing/2014/main" id="{D0B3BEEE-06EA-42C6-9C7A-D991818E041B}"/>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3912" name="Рисунок 13">
            <a:extLst>
              <a:ext uri="{FF2B5EF4-FFF2-40B4-BE49-F238E27FC236}">
                <a16:creationId xmlns:a16="http://schemas.microsoft.com/office/drawing/2014/main" id="{FD8FD709-C612-45DD-80A6-74839BC67D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a:extLst>
              <a:ext uri="{FF2B5EF4-FFF2-40B4-BE49-F238E27FC236}">
                <a16:creationId xmlns:a16="http://schemas.microsoft.com/office/drawing/2014/main" id="{A8B722B0-C5ED-4D32-A0AA-C4E2F66F6B4B}"/>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F1B7D45-0FD6-487F-9EAA-4BDD2E8BD202}"/>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24931" name="Прямоугольник 12">
            <a:extLst>
              <a:ext uri="{FF2B5EF4-FFF2-40B4-BE49-F238E27FC236}">
                <a16:creationId xmlns:a16="http://schemas.microsoft.com/office/drawing/2014/main" id="{06865267-58E6-4F9E-A072-274EE9D54515}"/>
              </a:ext>
            </a:extLst>
          </p:cNvPr>
          <p:cNvSpPr>
            <a:spLocks noChangeArrowheads="1"/>
          </p:cNvSpPr>
          <p:nvPr/>
        </p:nvSpPr>
        <p:spPr bwMode="auto">
          <a:xfrm>
            <a:off x="760413" y="1239838"/>
            <a:ext cx="10358437" cy="415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400" b="1">
                <a:solidFill>
                  <a:srgbClr val="0070C0"/>
                </a:solidFill>
                <a:latin typeface="Times New Roman" panose="02020603050405020304" pitchFamily="18" charset="0"/>
                <a:cs typeface="Times New Roman" panose="02020603050405020304" pitchFamily="18" charset="0"/>
              </a:rPr>
              <a:t> Ежегодно более 500 мероприятий патриотической направленности проводят городской и районные советы ветеранов, первичные организации, профессиональные советы.</a:t>
            </a:r>
          </a:p>
        </p:txBody>
      </p:sp>
      <p:sp>
        <p:nvSpPr>
          <p:cNvPr id="124932" name="Прямоугольник 15">
            <a:extLst>
              <a:ext uri="{FF2B5EF4-FFF2-40B4-BE49-F238E27FC236}">
                <a16:creationId xmlns:a16="http://schemas.microsoft.com/office/drawing/2014/main" id="{482077F9-183D-4A86-BD87-C0DAD73343F6}"/>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8D4F1CA4-59CD-4182-84EC-C491786830D7}"/>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5F4053BE-3957-4B43-AF9C-45706B67CDC2}"/>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4935" name="Рисунок 13">
            <a:extLst>
              <a:ext uri="{FF2B5EF4-FFF2-40B4-BE49-F238E27FC236}">
                <a16:creationId xmlns:a16="http://schemas.microsoft.com/office/drawing/2014/main" id="{7EFF9FAC-B698-4635-829E-AF734ADBC2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a:extLst>
              <a:ext uri="{FF2B5EF4-FFF2-40B4-BE49-F238E27FC236}">
                <a16:creationId xmlns:a16="http://schemas.microsoft.com/office/drawing/2014/main" id="{15E3437D-0DB5-49E7-86FE-B42F26DF1DF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8000">
    <p:wipe dir="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a:extLst>
              <a:ext uri="{FF2B5EF4-FFF2-40B4-BE49-F238E27FC236}">
                <a16:creationId xmlns:a16="http://schemas.microsoft.com/office/drawing/2014/main" id="{C3BA66BC-CD3B-4228-8091-1C956ADBFF70}"/>
              </a:ext>
            </a:extLst>
          </p:cNvPr>
          <p:cNvSpPr>
            <a:spLocks noGrp="1" noChangeArrowheads="1"/>
          </p:cNvSpPr>
          <p:nvPr>
            <p:ph idx="1"/>
          </p:nvPr>
        </p:nvSpPr>
        <p:spPr/>
        <p:txBody>
          <a:bodyPr/>
          <a:lstStyle/>
          <a:p>
            <a:r>
              <a:rPr lang="ru-RU" altLang="ru-RU" b="1">
                <a:solidFill>
                  <a:srgbClr val="0070C0"/>
                </a:solidFill>
                <a:latin typeface="Times New Roman" panose="02020603050405020304" pitchFamily="18" charset="0"/>
                <a:cs typeface="Times New Roman" panose="02020603050405020304" pitchFamily="18" charset="0"/>
              </a:rPr>
              <a:t>В городском Совете создана лекторская группа</a:t>
            </a:r>
            <a:r>
              <a:rPr lang="ru-RU" altLang="ru-RU">
                <a:solidFill>
                  <a:srgbClr val="0070C0"/>
                </a:solidFill>
                <a:latin typeface="Times New Roman" panose="02020603050405020304" pitchFamily="18" charset="0"/>
                <a:cs typeface="Times New Roman" panose="02020603050405020304" pitchFamily="18" charset="0"/>
              </a:rPr>
              <a:t>, в состав которой входят </a:t>
            </a:r>
            <a:r>
              <a:rPr lang="ru-RU" altLang="ru-RU" sz="3600" b="1">
                <a:solidFill>
                  <a:srgbClr val="0070C0"/>
                </a:solidFill>
                <a:latin typeface="Times New Roman" panose="02020603050405020304" pitchFamily="18" charset="0"/>
                <a:cs typeface="Times New Roman" panose="02020603050405020304" pitchFamily="18" charset="0"/>
              </a:rPr>
              <a:t>30</a:t>
            </a:r>
            <a:r>
              <a:rPr lang="ru-RU" altLang="ru-RU">
                <a:solidFill>
                  <a:srgbClr val="0070C0"/>
                </a:solidFill>
                <a:latin typeface="Times New Roman" panose="02020603050405020304" pitchFamily="18" charset="0"/>
                <a:cs typeface="Times New Roman" panose="02020603050405020304" pitchFamily="18" charset="0"/>
              </a:rPr>
              <a:t> ветеранов Великой Отечественной войны и военной службы – активных участников мероприятий патриотической направленности в образовательных учреждениях. Только в 2019-2020 гг. проведено </a:t>
            </a:r>
            <a:r>
              <a:rPr lang="ru-RU" altLang="ru-RU" sz="3600" b="1">
                <a:solidFill>
                  <a:srgbClr val="0070C0"/>
                </a:solidFill>
                <a:latin typeface="Times New Roman" panose="02020603050405020304" pitchFamily="18" charset="0"/>
                <a:cs typeface="Times New Roman" panose="02020603050405020304" pitchFamily="18" charset="0"/>
              </a:rPr>
              <a:t>70</a:t>
            </a:r>
            <a:r>
              <a:rPr lang="ru-RU" altLang="ru-RU">
                <a:solidFill>
                  <a:srgbClr val="0070C0"/>
                </a:solidFill>
                <a:latin typeface="Times New Roman" panose="02020603050405020304" pitchFamily="18" charset="0"/>
                <a:cs typeface="Times New Roman" panose="02020603050405020304" pitchFamily="18" charset="0"/>
              </a:rPr>
              <a:t> мероприятий с участием более </a:t>
            </a:r>
            <a:r>
              <a:rPr lang="ru-RU" altLang="ru-RU" sz="3600" b="1">
                <a:solidFill>
                  <a:srgbClr val="0070C0"/>
                </a:solidFill>
                <a:latin typeface="Times New Roman" panose="02020603050405020304" pitchFamily="18" charset="0"/>
                <a:cs typeface="Times New Roman" panose="02020603050405020304" pitchFamily="18" charset="0"/>
              </a:rPr>
              <a:t>1000</a:t>
            </a:r>
            <a:r>
              <a:rPr lang="ru-RU" altLang="ru-RU">
                <a:solidFill>
                  <a:srgbClr val="0070C0"/>
                </a:solidFill>
                <a:latin typeface="Times New Roman" panose="02020603050405020304" pitchFamily="18" charset="0"/>
                <a:cs typeface="Times New Roman" panose="02020603050405020304" pitchFamily="18" charset="0"/>
              </a:rPr>
              <a:t> школьников.</a:t>
            </a:r>
          </a:p>
          <a:p>
            <a:endParaRPr lang="ru-RU" altLang="ru-RU"/>
          </a:p>
        </p:txBody>
      </p:sp>
      <p:pic>
        <p:nvPicPr>
          <p:cNvPr id="7" name="Picture 1" descr="C:\Users\Evgendormaster\Pictures\совет ветеранов.png">
            <a:extLst>
              <a:ext uri="{FF2B5EF4-FFF2-40B4-BE49-F238E27FC236}">
                <a16:creationId xmlns:a16="http://schemas.microsoft.com/office/drawing/2014/main" id="{CBA33DCC-0F99-42D6-B037-57BEBC75DCE1}"/>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8" name="Рисунок 7" descr="https://upload.wikimedia.org/wikipedia/commons/thumb/8/8b/Kemerovo_COA.svg/1200px-Kemerovo_COA.svg.png">
            <a:extLst>
              <a:ext uri="{FF2B5EF4-FFF2-40B4-BE49-F238E27FC236}">
                <a16:creationId xmlns:a16="http://schemas.microsoft.com/office/drawing/2014/main" id="{416DD8BB-AFC2-4D73-AFD7-28D3B0031AA8}"/>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5957" name="Рисунок 12">
            <a:extLst>
              <a:ext uri="{FF2B5EF4-FFF2-40B4-BE49-F238E27FC236}">
                <a16:creationId xmlns:a16="http://schemas.microsoft.com/office/drawing/2014/main" id="{B29295D1-890C-4197-AD50-D109D08EA8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Рисунок 13">
            <a:extLst>
              <a:ext uri="{FF2B5EF4-FFF2-40B4-BE49-F238E27FC236}">
                <a16:creationId xmlns:a16="http://schemas.microsoft.com/office/drawing/2014/main" id="{AFCE4694-D668-40E9-B107-05EC99EBEC2C}"/>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7"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0F270373-B035-4379-BE1F-99D4F7F146BC}"/>
              </a:ext>
            </a:extLst>
          </p:cNvPr>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331913" y="454025"/>
            <a:ext cx="4286250" cy="2571750"/>
          </a:xfrm>
          <a:prstGeom prst="rect">
            <a:avLst/>
          </a:prstGeom>
          <a:ln>
            <a:noFill/>
          </a:ln>
          <a:effectLst>
            <a:outerShdw blurRad="292100" dist="139700" dir="2700000" algn="tl" rotWithShape="0">
              <a:srgbClr val="333333">
                <a:alpha val="65000"/>
              </a:srgbClr>
            </a:outerShdw>
          </a:effectLst>
        </p:spPr>
      </p:pic>
      <p:pic>
        <p:nvPicPr>
          <p:cNvPr id="8" name="Picture 3" descr="C:\Users\Nadezda\Downloads\photo_1169.jpg вечер л.jpg">
            <a:extLst>
              <a:ext uri="{FF2B5EF4-FFF2-40B4-BE49-F238E27FC236}">
                <a16:creationId xmlns:a16="http://schemas.microsoft.com/office/drawing/2014/main" id="{A71CB969-1C7C-4388-B45E-E859BD00E42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225" y="3168650"/>
            <a:ext cx="5030788" cy="2987675"/>
          </a:xfrm>
          <a:prstGeom prst="rect">
            <a:avLst/>
          </a:prstGeom>
          <a:ln>
            <a:noFill/>
          </a:ln>
          <a:effectLst>
            <a:outerShdw blurRad="292100" dist="139700" dir="2700000" algn="tl" rotWithShape="0">
              <a:srgbClr val="333333">
                <a:alpha val="65000"/>
              </a:srgbClr>
            </a:outerShdw>
          </a:effectLst>
        </p:spPr>
      </p:pic>
      <p:pic>
        <p:nvPicPr>
          <p:cNvPr id="13" name="Picture 3" descr="C:\Users\Пользователь\Desktop\Новая папка\DSC00167.JPG">
            <a:extLst>
              <a:ext uri="{FF2B5EF4-FFF2-40B4-BE49-F238E27FC236}">
                <a16:creationId xmlns:a16="http://schemas.microsoft.com/office/drawing/2014/main" id="{9AF31269-2398-4709-BFC9-E9C7932E6765}"/>
              </a:ext>
            </a:extLst>
          </p:cNvPr>
          <p:cNvPicPr preferRelativeResize="0">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46913" y="382588"/>
            <a:ext cx="3902075" cy="249396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icture 2" descr="C:\Users\Nadezda\Downloads\SAM_1218.JPG">
            <a:extLst>
              <a:ext uri="{FF2B5EF4-FFF2-40B4-BE49-F238E27FC236}">
                <a16:creationId xmlns:a16="http://schemas.microsoft.com/office/drawing/2014/main" id="{BD5A79D6-34BE-48B9-81A0-295846F02447}"/>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118225" y="3025775"/>
            <a:ext cx="4572000" cy="3046413"/>
          </a:xfrm>
          <a:prstGeom prst="rect">
            <a:avLst/>
          </a:prstGeom>
          <a:noFill/>
          <a:effectLst>
            <a:outerShdw blurRad="50800" dist="38100" dir="2700000" algn="tl" rotWithShape="0">
              <a:prstClr val="black">
                <a:alpha val="40000"/>
              </a:prstClr>
            </a:outerShdw>
          </a:effectLst>
        </p:spPr>
      </p:pic>
      <p:pic>
        <p:nvPicPr>
          <p:cNvPr id="11" name="Picture 1" descr="C:\Users\Evgendormaster\Pictures\совет ветеранов.png">
            <a:extLst>
              <a:ext uri="{FF2B5EF4-FFF2-40B4-BE49-F238E27FC236}">
                <a16:creationId xmlns:a16="http://schemas.microsoft.com/office/drawing/2014/main" id="{238FCA4D-9AD0-4F9D-A062-3D84B2EE5AF0}"/>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D884A49F-4E8C-4EB1-8236-EE361F03D4C3}"/>
              </a:ext>
            </a:extLst>
          </p:cNvPr>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6984" name="Рисунок 14">
            <a:extLst>
              <a:ext uri="{FF2B5EF4-FFF2-40B4-BE49-F238E27FC236}">
                <a16:creationId xmlns:a16="http://schemas.microsoft.com/office/drawing/2014/main" id="{6072AACA-0DE9-4BAA-BD6A-5444A118DD0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Рисунок 16">
            <a:extLst>
              <a:ext uri="{FF2B5EF4-FFF2-40B4-BE49-F238E27FC236}">
                <a16:creationId xmlns:a16="http://schemas.microsoft.com/office/drawing/2014/main" id="{59365A9A-02BB-43E8-92F8-98E0FA19745D}"/>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push/>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86C3A90-5E41-49DB-95F2-BC339C64B39E}"/>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28003" name="Прямоугольник 12">
            <a:extLst>
              <a:ext uri="{FF2B5EF4-FFF2-40B4-BE49-F238E27FC236}">
                <a16:creationId xmlns:a16="http://schemas.microsoft.com/office/drawing/2014/main" id="{61C4FA10-CA8F-453B-B577-085D6EA4AA5B}"/>
              </a:ext>
            </a:extLst>
          </p:cNvPr>
          <p:cNvSpPr>
            <a:spLocks noChangeArrowheads="1"/>
          </p:cNvSpPr>
          <p:nvPr/>
        </p:nvSpPr>
        <p:spPr bwMode="auto">
          <a:xfrm>
            <a:off x="260350" y="1025525"/>
            <a:ext cx="10501313" cy="514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400" b="1">
                <a:solidFill>
                  <a:srgbClr val="0070C0"/>
                </a:solidFill>
                <a:latin typeface="Times New Roman" panose="02020603050405020304" pitchFamily="18" charset="0"/>
                <a:cs typeface="Times New Roman" panose="02020603050405020304" pitchFamily="18" charset="0"/>
              </a:rPr>
              <a:t> </a:t>
            </a:r>
            <a:r>
              <a:rPr lang="ru-RU" altLang="ru-RU" sz="4000" b="1">
                <a:solidFill>
                  <a:srgbClr val="0070C0"/>
                </a:solidFill>
                <a:latin typeface="Times New Roman" panose="02020603050405020304" pitchFamily="18" charset="0"/>
                <a:cs typeface="Times New Roman" panose="02020603050405020304" pitchFamily="18" charset="0"/>
              </a:rPr>
              <a:t>Учитывая важную роль школьных музеев в деле патриотического воспитания молодежи городской Совет ветеранов совместно с управлением образования продолжал работу по повышению роли музеев в образовательном и воспитательном процессе.</a:t>
            </a:r>
          </a:p>
          <a:p>
            <a:pPr algn="ctr" eaLnBrk="1" hangingPunct="1"/>
            <a:endParaRPr lang="ru-RU" altLang="ru-RU" sz="4400" b="1">
              <a:solidFill>
                <a:srgbClr val="0070C0"/>
              </a:solidFill>
              <a:latin typeface="Times New Roman" panose="02020603050405020304" pitchFamily="18" charset="0"/>
              <a:cs typeface="Times New Roman" panose="02020603050405020304" pitchFamily="18" charset="0"/>
            </a:endParaRPr>
          </a:p>
        </p:txBody>
      </p:sp>
      <p:sp>
        <p:nvSpPr>
          <p:cNvPr id="128004" name="Прямоугольник 15">
            <a:extLst>
              <a:ext uri="{FF2B5EF4-FFF2-40B4-BE49-F238E27FC236}">
                <a16:creationId xmlns:a16="http://schemas.microsoft.com/office/drawing/2014/main" id="{E648551A-DBDD-4405-972D-700E1BBF08EE}"/>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8C6CDD38-B46D-4FA0-BF6E-290E5B42D46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E6B18BF9-E2C6-4F93-AB44-7191B6382E1F}"/>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8007" name="Рисунок 10">
            <a:extLst>
              <a:ext uri="{FF2B5EF4-FFF2-40B4-BE49-F238E27FC236}">
                <a16:creationId xmlns:a16="http://schemas.microsoft.com/office/drawing/2014/main" id="{2B2FECC1-6A0A-4B08-89F0-8AD68524E4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a:extLst>
              <a:ext uri="{FF2B5EF4-FFF2-40B4-BE49-F238E27FC236}">
                <a16:creationId xmlns:a16="http://schemas.microsoft.com/office/drawing/2014/main" id="{530B2959-F580-4EC6-B160-D7C54DD6C52E}"/>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E816E3B-948E-4983-9DFF-5512CE99274A}"/>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29027" name="Прямоугольник 15">
            <a:extLst>
              <a:ext uri="{FF2B5EF4-FFF2-40B4-BE49-F238E27FC236}">
                <a16:creationId xmlns:a16="http://schemas.microsoft.com/office/drawing/2014/main" id="{D8636A3B-1A78-4F62-BB3D-22B8019BC308}"/>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1" name="Рисунок 10">
            <a:extLst>
              <a:ext uri="{FF2B5EF4-FFF2-40B4-BE49-F238E27FC236}">
                <a16:creationId xmlns:a16="http://schemas.microsoft.com/office/drawing/2014/main" id="{15BF77F8-E5EC-47E3-B0B1-72D09C2DEC94}"/>
              </a:ext>
            </a:extLst>
          </p:cNvPr>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475538" y="3740150"/>
            <a:ext cx="3786187" cy="2428875"/>
          </a:xfrm>
          <a:prstGeom prst="rect">
            <a:avLst/>
          </a:prstGeom>
          <a:ln>
            <a:noFill/>
          </a:ln>
          <a:effectLst>
            <a:outerShdw blurRad="292100" dist="139700" dir="2700000" algn="tl" rotWithShape="0">
              <a:srgbClr val="333333">
                <a:alpha val="65000"/>
              </a:srgbClr>
            </a:outerShdw>
          </a:effectLst>
        </p:spPr>
      </p:pic>
      <p:pic>
        <p:nvPicPr>
          <p:cNvPr id="12" name="Содержимое 3">
            <a:extLst>
              <a:ext uri="{FF2B5EF4-FFF2-40B4-BE49-F238E27FC236}">
                <a16:creationId xmlns:a16="http://schemas.microsoft.com/office/drawing/2014/main" id="{B2EAD07A-03F7-4D42-98D7-480C2EA6C463}"/>
              </a:ext>
            </a:extLst>
          </p:cNvPr>
          <p:cNvPicPr>
            <a:picLocks noGrp="1"/>
          </p:cNvPicPr>
          <p:nvPr>
            <p:ph idx="1"/>
          </p:nvPr>
        </p:nvPicPr>
        <p:blipFill>
          <a:blip r:embed="rId3" cstate="email">
            <a:extLst>
              <a:ext uri="{28A0092B-C50C-407E-A947-70E740481C1C}">
                <a14:useLocalDpi xmlns:a14="http://schemas.microsoft.com/office/drawing/2010/main" val="0"/>
              </a:ext>
            </a:extLst>
          </a:blip>
          <a:srcRect/>
          <a:stretch>
            <a:fillRect/>
          </a:stretch>
        </p:blipFill>
        <p:spPr>
          <a:xfrm>
            <a:off x="4046538" y="3811588"/>
            <a:ext cx="3143250" cy="2214562"/>
          </a:xfrm>
          <a:effectLst>
            <a:outerShdw blurRad="292100" dist="139700" dir="2700000" algn="tl" rotWithShape="0">
              <a:srgbClr val="333333">
                <a:alpha val="65000"/>
              </a:srgbClr>
            </a:outerShdw>
          </a:effectLst>
        </p:spPr>
      </p:pic>
      <p:pic>
        <p:nvPicPr>
          <p:cNvPr id="129030" name="Рисунок 16" descr="D:\РАБОЧИЙ СТОЛ ВСЕ МАТЕРИАЛЫ\29 ДЕКАБРЯ 2019\Новая папка (2)\ФОТО ДЛЯ БУКЛЕТА ПОКОЛЕНИЯ -ВМЕСТЕ\совет03.jpg">
            <a:extLst>
              <a:ext uri="{FF2B5EF4-FFF2-40B4-BE49-F238E27FC236}">
                <a16:creationId xmlns:a16="http://schemas.microsoft.com/office/drawing/2014/main" id="{9249263E-4940-4C93-BFF8-36D8B69C75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100" y="596900"/>
            <a:ext cx="4286250" cy="295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Содержимое 3">
            <a:extLst>
              <a:ext uri="{FF2B5EF4-FFF2-40B4-BE49-F238E27FC236}">
                <a16:creationId xmlns:a16="http://schemas.microsoft.com/office/drawing/2014/main" id="{28DF6726-1C52-48D2-B5B2-860BDD027DAA}"/>
              </a:ext>
            </a:extLst>
          </p:cNvPr>
          <p:cNvPicPr>
            <a:picLocks/>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475288" y="239713"/>
            <a:ext cx="5500687" cy="3286125"/>
          </a:xfrm>
          <a:prstGeom prst="rect">
            <a:avLst/>
          </a:prstGeom>
          <a:ln>
            <a:noFill/>
          </a:ln>
          <a:effectLst>
            <a:outerShdw blurRad="292100" dist="139700" dir="2700000" algn="tl" rotWithShape="0">
              <a:srgbClr val="333333">
                <a:alpha val="65000"/>
              </a:srgbClr>
            </a:outerShdw>
          </a:effectLst>
        </p:spPr>
      </p:pic>
      <p:pic>
        <p:nvPicPr>
          <p:cNvPr id="20" name="Picture 9" descr="https://www.svkem.ru/pictures/news/photo_1026.jpg">
            <a:extLst>
              <a:ext uri="{FF2B5EF4-FFF2-40B4-BE49-F238E27FC236}">
                <a16:creationId xmlns:a16="http://schemas.microsoft.com/office/drawing/2014/main" id="{3CA37805-5028-4866-8F8C-7C8D2D6EAB41}"/>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61950" y="3954463"/>
            <a:ext cx="3470275" cy="2316162"/>
          </a:xfrm>
          <a:prstGeom prst="rect">
            <a:avLst/>
          </a:prstGeom>
          <a:ln>
            <a:noFill/>
          </a:ln>
          <a:effectLst>
            <a:outerShdw blurRad="292100" dist="139700" dir="2700000" algn="tl" rotWithShape="0">
              <a:srgbClr val="333333">
                <a:alpha val="65000"/>
              </a:srgbClr>
            </a:outerShdw>
          </a:effectLst>
        </p:spPr>
      </p:pic>
      <p:pic>
        <p:nvPicPr>
          <p:cNvPr id="13" name="Picture 1" descr="C:\Users\Evgendormaster\Pictures\совет ветеранов.png">
            <a:extLst>
              <a:ext uri="{FF2B5EF4-FFF2-40B4-BE49-F238E27FC236}">
                <a16:creationId xmlns:a16="http://schemas.microsoft.com/office/drawing/2014/main" id="{41FF3F53-BE22-4D14-B4D6-9100428A7B5C}"/>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D34714D0-49C8-4286-8677-922BD32833A2}"/>
              </a:ext>
            </a:extLst>
          </p:cNvPr>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9035" name="Рисунок 14">
            <a:extLst>
              <a:ext uri="{FF2B5EF4-FFF2-40B4-BE49-F238E27FC236}">
                <a16:creationId xmlns:a16="http://schemas.microsoft.com/office/drawing/2014/main" id="{84F1EC57-8307-4204-82A6-2930EA1F3CC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Рисунок 22">
            <a:extLst>
              <a:ext uri="{FF2B5EF4-FFF2-40B4-BE49-F238E27FC236}">
                <a16:creationId xmlns:a16="http://schemas.microsoft.com/office/drawing/2014/main" id="{A5D61116-A9AD-4280-BAF1-2CD6E399CD8C}"/>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cover dir="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A8B2E6A-7004-4DD4-8BE8-6EEAC693DD09}"/>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8D49DB75-ABFE-4BC9-BE99-08CCE8FF90EF}"/>
              </a:ext>
            </a:extLst>
          </p:cNvPr>
          <p:cNvSpPr>
            <a:spLocks noChangeArrowheads="1"/>
          </p:cNvSpPr>
          <p:nvPr/>
        </p:nvSpPr>
        <p:spPr bwMode="auto">
          <a:xfrm>
            <a:off x="260350" y="1025525"/>
            <a:ext cx="10501313" cy="544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400" b="1">
                <a:solidFill>
                  <a:srgbClr val="0070C0"/>
                </a:solidFill>
                <a:latin typeface="Times New Roman" panose="02020603050405020304" pitchFamily="18" charset="0"/>
                <a:cs typeface="Times New Roman" panose="02020603050405020304" pitchFamily="18" charset="0"/>
              </a:rPr>
              <a:t> </a:t>
            </a:r>
            <a:r>
              <a:rPr lang="ru-RU" altLang="ru-RU" sz="3600">
                <a:solidFill>
                  <a:srgbClr val="0070C0"/>
                </a:solidFill>
                <a:latin typeface="Times New Roman" panose="02020603050405020304" pitchFamily="18" charset="0"/>
                <a:cs typeface="Times New Roman" panose="02020603050405020304" pitchFamily="18" charset="0"/>
              </a:rPr>
              <a:t>Если 15 лет назад в городе было всего </a:t>
            </a:r>
            <a:r>
              <a:rPr lang="ru-RU" altLang="ru-RU" sz="4000" b="1">
                <a:solidFill>
                  <a:srgbClr val="0070C0"/>
                </a:solidFill>
                <a:latin typeface="Times New Roman" panose="02020603050405020304" pitchFamily="18" charset="0"/>
                <a:cs typeface="Times New Roman" panose="02020603050405020304" pitchFamily="18" charset="0"/>
              </a:rPr>
              <a:t>17</a:t>
            </a:r>
            <a:r>
              <a:rPr lang="ru-RU" altLang="ru-RU" sz="3600">
                <a:solidFill>
                  <a:srgbClr val="0070C0"/>
                </a:solidFill>
                <a:latin typeface="Times New Roman" panose="02020603050405020304" pitchFamily="18" charset="0"/>
                <a:cs typeface="Times New Roman" panose="02020603050405020304" pitchFamily="18" charset="0"/>
              </a:rPr>
              <a:t> школьных музеев, то сегодня  в образовательных учреждениях функционирует </a:t>
            </a:r>
            <a:r>
              <a:rPr lang="ru-RU" altLang="ru-RU" sz="4000" b="1">
                <a:solidFill>
                  <a:srgbClr val="0070C0"/>
                </a:solidFill>
                <a:latin typeface="Times New Roman" panose="02020603050405020304" pitchFamily="18" charset="0"/>
                <a:cs typeface="Times New Roman" panose="02020603050405020304" pitchFamily="18" charset="0"/>
              </a:rPr>
              <a:t>67</a:t>
            </a:r>
            <a:r>
              <a:rPr lang="ru-RU" altLang="ru-RU" sz="3600">
                <a:solidFill>
                  <a:srgbClr val="0070C0"/>
                </a:solidFill>
                <a:latin typeface="Times New Roman" panose="02020603050405020304" pitchFamily="18" charset="0"/>
                <a:cs typeface="Times New Roman" panose="02020603050405020304" pitchFamily="18" charset="0"/>
              </a:rPr>
              <a:t> музеев. Восстановлены музеи во всех учреждениях среднего профессионального образования, открыты </a:t>
            </a:r>
            <a:r>
              <a:rPr lang="ru-RU" altLang="ru-RU" sz="4000" b="1">
                <a:solidFill>
                  <a:srgbClr val="0070C0"/>
                </a:solidFill>
                <a:latin typeface="Times New Roman" panose="02020603050405020304" pitchFamily="18" charset="0"/>
                <a:cs typeface="Times New Roman" panose="02020603050405020304" pitchFamily="18" charset="0"/>
              </a:rPr>
              <a:t>3</a:t>
            </a:r>
            <a:r>
              <a:rPr lang="ru-RU" altLang="ru-RU" sz="3600">
                <a:solidFill>
                  <a:srgbClr val="0070C0"/>
                </a:solidFill>
                <a:latin typeface="Times New Roman" panose="02020603050405020304" pitchFamily="18" charset="0"/>
                <a:cs typeface="Times New Roman" panose="02020603050405020304" pitchFamily="18" charset="0"/>
              </a:rPr>
              <a:t> музея в детских дошкольных учреждениях. Продолжают успешно работать музеи ведущих промышленных предприятий</a:t>
            </a:r>
            <a:r>
              <a:rPr lang="ru-RU" altLang="ru-RU" sz="4000"/>
              <a:t>.</a:t>
            </a:r>
          </a:p>
          <a:p>
            <a:pPr algn="ctr" eaLnBrk="1" hangingPunct="1"/>
            <a:endParaRPr lang="ru-RU" altLang="ru-RU" sz="4000" b="1">
              <a:solidFill>
                <a:srgbClr val="0070C0"/>
              </a:solidFill>
              <a:latin typeface="Times New Roman" panose="02020603050405020304" pitchFamily="18" charset="0"/>
              <a:cs typeface="Times New Roman" panose="02020603050405020304" pitchFamily="18" charset="0"/>
            </a:endParaRPr>
          </a:p>
        </p:txBody>
      </p:sp>
      <p:sp>
        <p:nvSpPr>
          <p:cNvPr id="130052" name="Прямоугольник 15">
            <a:extLst>
              <a:ext uri="{FF2B5EF4-FFF2-40B4-BE49-F238E27FC236}">
                <a16:creationId xmlns:a16="http://schemas.microsoft.com/office/drawing/2014/main" id="{71A30887-A884-4CFE-ADE0-C90B1768EDBD}"/>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D27C4FE5-207E-49B2-993A-CAA4ACB9C71E}"/>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9F3C9E60-262E-425F-8C4D-7E33C9AE39C7}"/>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30055" name="Рисунок 13">
            <a:extLst>
              <a:ext uri="{FF2B5EF4-FFF2-40B4-BE49-F238E27FC236}">
                <a16:creationId xmlns:a16="http://schemas.microsoft.com/office/drawing/2014/main" id="{9B8033AE-8C24-4E20-A8C9-5ED36A52FB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a:extLst>
              <a:ext uri="{FF2B5EF4-FFF2-40B4-BE49-F238E27FC236}">
                <a16:creationId xmlns:a16="http://schemas.microsoft.com/office/drawing/2014/main" id="{49A159F2-24BD-4177-95E8-149D6D92A920}"/>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13">
                                            <p:txEl>
                                              <p:pRg st="0" end="0"/>
                                            </p:txEl>
                                          </p:spTgt>
                                        </p:tgtEl>
                                        <p:attrNameLst>
                                          <p:attrName>style.visibility</p:attrName>
                                        </p:attrNameLst>
                                      </p:cBhvr>
                                      <p:to>
                                        <p:strVal val="visible"/>
                                      </p:to>
                                    </p:set>
                                    <p:anim calcmode="discrete" valueType="clr">
                                      <p:cBhvr override="childStyle">
                                        <p:cTn id="7" dur="80"/>
                                        <p:tgtEl>
                                          <p:spTgt spid="1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DA7199A-249C-498A-91DD-0908EB513D17}"/>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8B104B66-6D03-4BFB-A8A4-7B4B9AEBA039}"/>
              </a:ext>
            </a:extLst>
          </p:cNvPr>
          <p:cNvSpPr>
            <a:spLocks noChangeArrowheads="1"/>
          </p:cNvSpPr>
          <p:nvPr/>
        </p:nvSpPr>
        <p:spPr bwMode="auto">
          <a:xfrm>
            <a:off x="260350" y="1025525"/>
            <a:ext cx="10501313" cy="587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000">
                <a:solidFill>
                  <a:srgbClr val="0070C0"/>
                </a:solidFill>
                <a:latin typeface="Times New Roman" panose="02020603050405020304" pitchFamily="18" charset="0"/>
                <a:cs typeface="Times New Roman" panose="02020603050405020304" pitchFamily="18" charset="0"/>
              </a:rPr>
              <a:t>По инициативе и поддержке городского и районных советов ветеранов </a:t>
            </a:r>
            <a:r>
              <a:rPr lang="ru-RU" altLang="ru-RU" sz="4400" b="1">
                <a:solidFill>
                  <a:srgbClr val="0070C0"/>
                </a:solidFill>
                <a:latin typeface="Times New Roman" panose="02020603050405020304" pitchFamily="18" charset="0"/>
                <a:cs typeface="Times New Roman" panose="02020603050405020304" pitchFamily="18" charset="0"/>
              </a:rPr>
              <a:t>48</a:t>
            </a:r>
            <a:r>
              <a:rPr lang="ru-RU" altLang="ru-RU" sz="4000">
                <a:solidFill>
                  <a:srgbClr val="0070C0"/>
                </a:solidFill>
                <a:latin typeface="Times New Roman" panose="02020603050405020304" pitchFamily="18" charset="0"/>
                <a:cs typeface="Times New Roman" panose="02020603050405020304" pitchFamily="18" charset="0"/>
              </a:rPr>
              <a:t>-ми школам и музеям присвоены имена заслуженных горожан. За отчётный период </a:t>
            </a:r>
            <a:r>
              <a:rPr lang="ru-RU" altLang="ru-RU" sz="4400" b="1">
                <a:solidFill>
                  <a:srgbClr val="0070C0"/>
                </a:solidFill>
                <a:latin typeface="Times New Roman" panose="02020603050405020304" pitchFamily="18" charset="0"/>
                <a:cs typeface="Times New Roman" panose="02020603050405020304" pitchFamily="18" charset="0"/>
              </a:rPr>
              <a:t>5</a:t>
            </a:r>
            <a:r>
              <a:rPr lang="ru-RU" altLang="ru-RU" sz="4000">
                <a:solidFill>
                  <a:srgbClr val="0070C0"/>
                </a:solidFill>
                <a:latin typeface="Times New Roman" panose="02020603050405020304" pitchFamily="18" charset="0"/>
                <a:cs typeface="Times New Roman" panose="02020603050405020304" pitchFamily="18" charset="0"/>
              </a:rPr>
              <a:t> школам и музеям присвоены имена участников Великой Отечественной войны и выдающихся соотечественников.</a:t>
            </a:r>
          </a:p>
          <a:p>
            <a:pPr eaLnBrk="1" hangingPunct="1"/>
            <a:r>
              <a:rPr lang="ru-RU" altLang="ru-RU" sz="4400" b="1"/>
              <a:t> </a:t>
            </a:r>
            <a:endParaRPr lang="ru-RU" altLang="ru-RU" sz="4400"/>
          </a:p>
          <a:p>
            <a:pPr algn="ctr" eaLnBrk="1" hangingPunct="1"/>
            <a:r>
              <a:rPr lang="ru-RU" altLang="ru-RU" sz="4400" b="1">
                <a:solidFill>
                  <a:srgbClr val="0070C0"/>
                </a:solidFill>
                <a:latin typeface="Times New Roman" panose="02020603050405020304" pitchFamily="18" charset="0"/>
                <a:cs typeface="Times New Roman" panose="02020603050405020304" pitchFamily="18" charset="0"/>
              </a:rPr>
              <a:t> </a:t>
            </a:r>
            <a:endParaRPr lang="ru-RU" altLang="ru-RU" sz="4000" b="1">
              <a:solidFill>
                <a:srgbClr val="0070C0"/>
              </a:solidFill>
              <a:latin typeface="Times New Roman" panose="02020603050405020304" pitchFamily="18" charset="0"/>
              <a:cs typeface="Times New Roman" panose="02020603050405020304" pitchFamily="18" charset="0"/>
            </a:endParaRPr>
          </a:p>
        </p:txBody>
      </p:sp>
      <p:sp>
        <p:nvSpPr>
          <p:cNvPr id="131076" name="Прямоугольник 15">
            <a:extLst>
              <a:ext uri="{FF2B5EF4-FFF2-40B4-BE49-F238E27FC236}">
                <a16:creationId xmlns:a16="http://schemas.microsoft.com/office/drawing/2014/main" id="{F8F26B60-AE77-4A50-98A0-AA99170610AB}"/>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6858E145-BE0C-46D8-B1B0-0DD39B381547}"/>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0A003BC7-A912-4C72-A3D0-021E6668B4C7}"/>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31079" name="Рисунок 13">
            <a:extLst>
              <a:ext uri="{FF2B5EF4-FFF2-40B4-BE49-F238E27FC236}">
                <a16:creationId xmlns:a16="http://schemas.microsoft.com/office/drawing/2014/main" id="{40DAD7B7-09F7-4BC8-A0DF-6467E3F93B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a:extLst>
              <a:ext uri="{FF2B5EF4-FFF2-40B4-BE49-F238E27FC236}">
                <a16:creationId xmlns:a16="http://schemas.microsoft.com/office/drawing/2014/main" id="{3971FD40-6D05-4456-B651-13A1B0693382}"/>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13"/>
                                        </p:tgtEl>
                                        <p:attrNameLst>
                                          <p:attrName>style.visibility</p:attrName>
                                        </p:attrNameLst>
                                      </p:cBhvr>
                                      <p:to>
                                        <p:strVal val="visible"/>
                                      </p:to>
                                    </p:set>
                                    <p:anim calcmode="discrete" valueType="clr">
                                      <p:cBhvr override="childStyle">
                                        <p:cTn id="7"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
                                        </p:tgtEl>
                                        <p:attrNameLst>
                                          <p:attrName>fillcolor</p:attrName>
                                        </p:attrNameLst>
                                      </p:cBhvr>
                                      <p:tavLst>
                                        <p:tav tm="0">
                                          <p:val>
                                            <p:clrVal>
                                              <a:schemeClr val="accent2"/>
                                            </p:clrVal>
                                          </p:val>
                                        </p:tav>
                                        <p:tav tm="50000">
                                          <p:val>
                                            <p:clrVal>
                                              <a:schemeClr val="hlink"/>
                                            </p:clrVal>
                                          </p:val>
                                        </p:tav>
                                      </p:tavLst>
                                    </p:anim>
                                    <p:set>
                                      <p:cBhvr>
                                        <p:cTn id="9" dur="80"/>
                                        <p:tgtEl>
                                          <p:spTgt spid="1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5414D4-8BE1-469C-8AC0-021C30E30567}"/>
              </a:ext>
            </a:extLst>
          </p:cNvPr>
          <p:cNvSpPr>
            <a:spLocks noGrp="1"/>
          </p:cNvSpPr>
          <p:nvPr>
            <p:ph type="title"/>
          </p:nvPr>
        </p:nvSpPr>
        <p:spPr>
          <a:xfrm>
            <a:off x="576263" y="1597025"/>
            <a:ext cx="6827837" cy="4500563"/>
          </a:xfrm>
        </p:spPr>
        <p:txBody>
          <a:bodyPr rtlCol="0">
            <a:normAutofit fontScale="90000"/>
          </a:bodyPr>
          <a:lstStyle/>
          <a:p>
            <a:pPr algn="l" fontAlgn="auto">
              <a:spcAft>
                <a:spcPts val="0"/>
              </a:spcAft>
              <a:defRPr/>
            </a:pPr>
            <a:r>
              <a:rPr lang="ru-RU" sz="4000" b="1" dirty="0">
                <a:solidFill>
                  <a:srgbClr val="0070C0"/>
                </a:solidFill>
                <a:latin typeface="Times New Roman" pitchFamily="18" charset="0"/>
                <a:cs typeface="Times New Roman" pitchFamily="18" charset="0"/>
              </a:rPr>
              <a:t>  УРОКИ ГОРОДА- </a:t>
            </a:r>
            <a:r>
              <a:rPr lang="ru-RU" sz="4000" dirty="0">
                <a:solidFill>
                  <a:srgbClr val="0070C0"/>
                </a:solidFill>
                <a:latin typeface="Times New Roman" pitchFamily="18" charset="0"/>
                <a:cs typeface="Times New Roman" pitchFamily="18" charset="0"/>
              </a:rPr>
              <a:t>особая гордость  ветеранской организации -  ведь именно в </a:t>
            </a:r>
            <a:r>
              <a:rPr lang="ru-RU" sz="4000" b="1" dirty="0">
                <a:solidFill>
                  <a:srgbClr val="0070C0"/>
                </a:solidFill>
                <a:latin typeface="Times New Roman" pitchFamily="18" charset="0"/>
                <a:cs typeface="Times New Roman" pitchFamily="18" charset="0"/>
              </a:rPr>
              <a:t>2002</a:t>
            </a:r>
            <a:r>
              <a:rPr lang="ru-RU" sz="4000" dirty="0">
                <a:solidFill>
                  <a:srgbClr val="0070C0"/>
                </a:solidFill>
                <a:latin typeface="Times New Roman" pitchFamily="18" charset="0"/>
                <a:cs typeface="Times New Roman" pitchFamily="18" charset="0"/>
              </a:rPr>
              <a:t>-м году  Совет стал инициатором их проведения, благодаря урокам города молодое поколение приобщается к жизни.</a:t>
            </a:r>
            <a:br>
              <a:rPr lang="ru-RU" sz="4000" dirty="0">
                <a:solidFill>
                  <a:srgbClr val="0070C0"/>
                </a:solidFill>
                <a:latin typeface="Times New Roman" pitchFamily="18" charset="0"/>
                <a:cs typeface="Times New Roman" pitchFamily="18" charset="0"/>
              </a:rPr>
            </a:br>
            <a:endParaRPr lang="ru-RU" sz="4000" b="1" dirty="0">
              <a:solidFill>
                <a:srgbClr val="0070C0"/>
              </a:solidFill>
              <a:latin typeface="Times New Roman" pitchFamily="18" charset="0"/>
              <a:cs typeface="Times New Roman" pitchFamily="18" charset="0"/>
            </a:endParaRPr>
          </a:p>
        </p:txBody>
      </p:sp>
      <p:pic>
        <p:nvPicPr>
          <p:cNvPr id="6" name="Содержимое 3" descr="C:\Users\1\Desktop\к докладу\DSCN1011.JPG">
            <a:extLst>
              <a:ext uri="{FF2B5EF4-FFF2-40B4-BE49-F238E27FC236}">
                <a16:creationId xmlns:a16="http://schemas.microsoft.com/office/drawing/2014/main" id="{20DFC55E-CD83-41A4-81F8-74321863D8C7}"/>
              </a:ext>
            </a:extLst>
          </p:cNvPr>
          <p:cNvPicPr>
            <a:picLocks/>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904163" y="311150"/>
            <a:ext cx="3214687" cy="250031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3" name="Picture 3" descr="F:\солопекина\P1020946(1).JPG">
            <a:extLst>
              <a:ext uri="{FF2B5EF4-FFF2-40B4-BE49-F238E27FC236}">
                <a16:creationId xmlns:a16="http://schemas.microsoft.com/office/drawing/2014/main" id="{8C1AF331-28D2-4C08-8BE9-A535B99145F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546975" y="3168650"/>
            <a:ext cx="3643313" cy="2760663"/>
          </a:xfrm>
          <a:prstGeom prst="rect">
            <a:avLst/>
          </a:prstGeom>
          <a:noFill/>
          <a:effectLst>
            <a:outerShdw blurRad="50800" dist="38100" dir="2700000" algn="tl" rotWithShape="0">
              <a:prstClr val="black">
                <a:alpha val="40000"/>
              </a:prstClr>
            </a:outerShdw>
          </a:effectLst>
        </p:spPr>
      </p:pic>
      <p:pic>
        <p:nvPicPr>
          <p:cNvPr id="9" name="Picture 1" descr="C:\Users\Evgendormaster\Pictures\совет ветеранов.png">
            <a:extLst>
              <a:ext uri="{FF2B5EF4-FFF2-40B4-BE49-F238E27FC236}">
                <a16:creationId xmlns:a16="http://schemas.microsoft.com/office/drawing/2014/main" id="{DDCBD30C-0CE6-48FF-9CFB-F58B49072B8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2" name="Рисунок 11" descr="https://upload.wikimedia.org/wikipedia/commons/thumb/8/8b/Kemerovo_COA.svg/1200px-Kemerovo_COA.svg.png">
            <a:extLst>
              <a:ext uri="{FF2B5EF4-FFF2-40B4-BE49-F238E27FC236}">
                <a16:creationId xmlns:a16="http://schemas.microsoft.com/office/drawing/2014/main" id="{689ED028-BD0B-45C9-B5B7-5FAE703D83ED}"/>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32103" name="Рисунок 15">
            <a:extLst>
              <a:ext uri="{FF2B5EF4-FFF2-40B4-BE49-F238E27FC236}">
                <a16:creationId xmlns:a16="http://schemas.microsoft.com/office/drawing/2014/main" id="{D6623D75-A2AE-4484-94C5-B7B4DE29E6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Рисунок 16">
            <a:extLst>
              <a:ext uri="{FF2B5EF4-FFF2-40B4-BE49-F238E27FC236}">
                <a16:creationId xmlns:a16="http://schemas.microsoft.com/office/drawing/2014/main" id="{15ACB9FC-38C8-46B3-94A4-89547EDE622D}"/>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comb/>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23EFFFD-60C3-40DB-A0DF-CC6FDCA0E473}"/>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F9E403B3-19ED-4884-B0AC-ADC81DBCF10C}"/>
              </a:ext>
            </a:extLst>
          </p:cNvPr>
          <p:cNvSpPr/>
          <p:nvPr/>
        </p:nvSpPr>
        <p:spPr>
          <a:xfrm>
            <a:off x="188913" y="954088"/>
            <a:ext cx="10929937" cy="4554537"/>
          </a:xfrm>
          <a:prstGeom prst="rect">
            <a:avLst/>
          </a:prstGeom>
          <a:effectLst>
            <a:outerShdw blurRad="50800" dist="38100" dir="2700000" algn="tl" rotWithShape="0">
              <a:prstClr val="black">
                <a:alpha val="40000"/>
              </a:prstClr>
            </a:outerShdw>
          </a:effectLst>
        </p:spPr>
        <p:txBody>
          <a:bodyPr>
            <a:spAutoFit/>
          </a:bodyPr>
          <a:lstStyle/>
          <a:p>
            <a:pPr algn="ctr" defTabSz="1022482" eaLnBrk="1" fontAlgn="auto" hangingPunct="1">
              <a:spcBef>
                <a:spcPts val="0"/>
              </a:spcBef>
              <a:spcAft>
                <a:spcPts val="0"/>
              </a:spcAft>
              <a:defRPr/>
            </a:pPr>
            <a:r>
              <a:rPr lang="ru-RU" sz="6600" dirty="0">
                <a:solidFill>
                  <a:srgbClr val="0070C0"/>
                </a:solidFill>
                <a:latin typeface="Times New Roman" pitchFamily="18" charset="0"/>
                <a:cs typeface="Times New Roman" pitchFamily="18" charset="0"/>
              </a:rPr>
              <a:t>В отчётный период проведено </a:t>
            </a:r>
            <a:r>
              <a:rPr lang="ru-RU" sz="7200" b="1" dirty="0">
                <a:solidFill>
                  <a:srgbClr val="0070C0"/>
                </a:solidFill>
                <a:latin typeface="Times New Roman" pitchFamily="18" charset="0"/>
                <a:cs typeface="Times New Roman" pitchFamily="18" charset="0"/>
              </a:rPr>
              <a:t>20 </a:t>
            </a:r>
            <a:r>
              <a:rPr lang="ru-RU" sz="6600" dirty="0">
                <a:solidFill>
                  <a:srgbClr val="0070C0"/>
                </a:solidFill>
                <a:latin typeface="Times New Roman" pitchFamily="18" charset="0"/>
                <a:cs typeface="Times New Roman" pitchFamily="18" charset="0"/>
              </a:rPr>
              <a:t>Уроков города, в них приняли </a:t>
            </a:r>
            <a:r>
              <a:rPr lang="en-US" sz="6600" dirty="0">
                <a:solidFill>
                  <a:srgbClr val="0070C0"/>
                </a:solidFill>
                <a:latin typeface="Times New Roman" pitchFamily="18" charset="0"/>
                <a:cs typeface="Times New Roman" pitchFamily="18" charset="0"/>
              </a:rPr>
              <a:t>   </a:t>
            </a:r>
          </a:p>
          <a:p>
            <a:pPr algn="ctr" defTabSz="1022482" eaLnBrk="1" fontAlgn="auto" hangingPunct="1">
              <a:spcBef>
                <a:spcPts val="0"/>
              </a:spcBef>
              <a:spcAft>
                <a:spcPts val="0"/>
              </a:spcAft>
              <a:defRPr/>
            </a:pPr>
            <a:r>
              <a:rPr lang="en-US" sz="6600" dirty="0">
                <a:solidFill>
                  <a:srgbClr val="0070C0"/>
                </a:solidFill>
                <a:latin typeface="Times New Roman" pitchFamily="18" charset="0"/>
                <a:cs typeface="Times New Roman" pitchFamily="18" charset="0"/>
              </a:rPr>
              <a:t>     </a:t>
            </a:r>
            <a:r>
              <a:rPr lang="ru-RU" sz="6600" dirty="0">
                <a:solidFill>
                  <a:srgbClr val="0070C0"/>
                </a:solidFill>
                <a:latin typeface="Times New Roman" pitchFamily="18" charset="0"/>
                <a:cs typeface="Times New Roman" pitchFamily="18" charset="0"/>
              </a:rPr>
              <a:t>участие </a:t>
            </a:r>
            <a:r>
              <a:rPr lang="ru-RU" sz="7200" b="1" dirty="0">
                <a:solidFill>
                  <a:srgbClr val="0070C0"/>
                </a:solidFill>
                <a:latin typeface="Times New Roman" pitchFamily="18" charset="0"/>
                <a:cs typeface="Times New Roman" pitchFamily="18" charset="0"/>
              </a:rPr>
              <a:t>5488 </a:t>
            </a:r>
            <a:r>
              <a:rPr lang="ru-RU" sz="6600" dirty="0">
                <a:solidFill>
                  <a:srgbClr val="0070C0"/>
                </a:solidFill>
                <a:latin typeface="Times New Roman" pitchFamily="18" charset="0"/>
                <a:cs typeface="Times New Roman" pitchFamily="18" charset="0"/>
              </a:rPr>
              <a:t>ветеранов. </a:t>
            </a:r>
          </a:p>
          <a:p>
            <a:pPr defTabSz="1022482" eaLnBrk="1" fontAlgn="auto" hangingPunct="1">
              <a:spcBef>
                <a:spcPts val="0"/>
              </a:spcBef>
              <a:spcAft>
                <a:spcPts val="0"/>
              </a:spcAft>
              <a:defRPr/>
            </a:pPr>
            <a:endParaRPr lang="ru-RU" sz="1400" b="1" dirty="0">
              <a:solidFill>
                <a:srgbClr val="0070C0"/>
              </a:solidFill>
              <a:latin typeface="Times New Roman" pitchFamily="18" charset="0"/>
              <a:cs typeface="Times New Roman" pitchFamily="18" charset="0"/>
            </a:endParaRPr>
          </a:p>
        </p:txBody>
      </p:sp>
      <p:sp>
        <p:nvSpPr>
          <p:cNvPr id="133124" name="Прямоугольник 15">
            <a:extLst>
              <a:ext uri="{FF2B5EF4-FFF2-40B4-BE49-F238E27FC236}">
                <a16:creationId xmlns:a16="http://schemas.microsoft.com/office/drawing/2014/main" id="{AF9DA595-0669-4F8D-9ACC-B6A7998E00AB}"/>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38CDE8FE-06AD-4E10-8AE3-6E1307A09201}"/>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FF5CC1CC-B3D5-42EC-8DDB-C9C1AC968D89}"/>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33127" name="Рисунок 13">
            <a:extLst>
              <a:ext uri="{FF2B5EF4-FFF2-40B4-BE49-F238E27FC236}">
                <a16:creationId xmlns:a16="http://schemas.microsoft.com/office/drawing/2014/main" id="{DB7E5D76-47A5-4952-8198-3173D6B322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a:extLst>
              <a:ext uri="{FF2B5EF4-FFF2-40B4-BE49-F238E27FC236}">
                <a16:creationId xmlns:a16="http://schemas.microsoft.com/office/drawing/2014/main" id="{056C6D4A-FBDF-4AE3-84A1-57F6A6F378E8}"/>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comb dir="vert"/>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F:\солопекина\P1020947.JPG">
            <a:extLst>
              <a:ext uri="{FF2B5EF4-FFF2-40B4-BE49-F238E27FC236}">
                <a16:creationId xmlns:a16="http://schemas.microsoft.com/office/drawing/2014/main" id="{8DF2E410-537C-4A49-A4DD-2CF7B7356474}"/>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88913" y="1454150"/>
            <a:ext cx="6286500" cy="4578350"/>
          </a:xfrm>
          <a:prstGeom prst="rect">
            <a:avLst/>
          </a:prstGeom>
          <a:noFill/>
          <a:effectLst>
            <a:outerShdw blurRad="50800" dist="38100" dir="2700000" algn="tl" rotWithShape="0">
              <a:prstClr val="black">
                <a:alpha val="40000"/>
              </a:prstClr>
            </a:outerShdw>
          </a:effectLst>
        </p:spPr>
      </p:pic>
      <p:pic>
        <p:nvPicPr>
          <p:cNvPr id="15" name="Picture 2" descr="F:\солопекина\IMG-20180130-WA0013[1].jpg">
            <a:extLst>
              <a:ext uri="{FF2B5EF4-FFF2-40B4-BE49-F238E27FC236}">
                <a16:creationId xmlns:a16="http://schemas.microsoft.com/office/drawing/2014/main" id="{8C816473-E3E7-4AC4-8532-4340984CE5B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546850" y="382588"/>
            <a:ext cx="4786313" cy="3597275"/>
          </a:xfrm>
          <a:prstGeom prst="rect">
            <a:avLst/>
          </a:prstGeom>
          <a:noFill/>
          <a:effectLst>
            <a:outerShdw blurRad="50800" dist="38100" dir="2700000" algn="tl" rotWithShape="0">
              <a:prstClr val="black">
                <a:alpha val="40000"/>
              </a:prstClr>
            </a:outerShdw>
          </a:effectLst>
        </p:spPr>
      </p:pic>
      <p:pic>
        <p:nvPicPr>
          <p:cNvPr id="8" name="Picture 1" descr="C:\Users\Evgendormaster\Pictures\совет ветеранов.png">
            <a:extLst>
              <a:ext uri="{FF2B5EF4-FFF2-40B4-BE49-F238E27FC236}">
                <a16:creationId xmlns:a16="http://schemas.microsoft.com/office/drawing/2014/main" id="{889A77DC-B01C-4965-A93A-7641B20FAAA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D2E6DAD3-067F-4CDB-90FE-404572F31215}"/>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34150" name="Рисунок 15">
            <a:extLst>
              <a:ext uri="{FF2B5EF4-FFF2-40B4-BE49-F238E27FC236}">
                <a16:creationId xmlns:a16="http://schemas.microsoft.com/office/drawing/2014/main" id="{098051E4-4C1C-4369-BFA5-D3A0FD4B43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Рисунок 16">
            <a:extLst>
              <a:ext uri="{FF2B5EF4-FFF2-40B4-BE49-F238E27FC236}">
                <a16:creationId xmlns:a16="http://schemas.microsoft.com/office/drawing/2014/main" id="{D1DFBAFC-8C68-4D87-87DB-8C0F341C28A6}"/>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F:\солопекина\IMG-20180130-WA0011[1].jpg">
            <a:extLst>
              <a:ext uri="{FF2B5EF4-FFF2-40B4-BE49-F238E27FC236}">
                <a16:creationId xmlns:a16="http://schemas.microsoft.com/office/drawing/2014/main" id="{A4C72217-A2D7-4F3F-88B2-465E13F43D29}"/>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74663" y="882650"/>
            <a:ext cx="5286375" cy="4137025"/>
          </a:xfrm>
          <a:prstGeom prst="rect">
            <a:avLst/>
          </a:prstGeom>
          <a:noFill/>
          <a:effectLst>
            <a:outerShdw blurRad="50800" dist="38100" dir="2700000" algn="tl" rotWithShape="0">
              <a:prstClr val="black">
                <a:alpha val="40000"/>
              </a:prstClr>
            </a:outerShdw>
          </a:effectLst>
        </p:spPr>
      </p:pic>
      <p:pic>
        <p:nvPicPr>
          <p:cNvPr id="11" name="Picture 2" descr="F:\солопекина\26.01_РЈСЂРѕРє_РіРѕСЂРѕРґР°_Р’РёРєС‚РѕСЂРёРЅР°_РЁР°С…С‚РµСЂСЃРєР°СЏ_СЃР»Р°РІР°_Р¦Р Рќ_Р‘РѕСЂРѕРІРѕР№_(1)[1].JPG">
            <a:extLst>
              <a:ext uri="{FF2B5EF4-FFF2-40B4-BE49-F238E27FC236}">
                <a16:creationId xmlns:a16="http://schemas.microsoft.com/office/drawing/2014/main" id="{F7CCA308-2309-49DB-99C6-FC1FE24C633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89663" y="168275"/>
            <a:ext cx="4929187" cy="2752725"/>
          </a:xfrm>
          <a:prstGeom prst="rect">
            <a:avLst/>
          </a:prstGeom>
          <a:noFill/>
          <a:effectLst>
            <a:outerShdw blurRad="50800" dist="38100" dir="2700000" algn="tl" rotWithShape="0">
              <a:prstClr val="black">
                <a:alpha val="40000"/>
              </a:prstClr>
            </a:outerShdw>
          </a:effectLst>
        </p:spPr>
      </p:pic>
      <p:pic>
        <p:nvPicPr>
          <p:cNvPr id="12" name="Picture 2" descr="F:\солопекина\Лоретус.jpg">
            <a:extLst>
              <a:ext uri="{FF2B5EF4-FFF2-40B4-BE49-F238E27FC236}">
                <a16:creationId xmlns:a16="http://schemas.microsoft.com/office/drawing/2014/main" id="{6DBF1E7E-526E-49D0-B448-78F192131A79}"/>
              </a:ext>
            </a:extLst>
          </p:cNvPr>
          <p:cNvPicPr>
            <a:picLocks noGrp="1" noChangeAspect="1" noChangeArrowheads="1"/>
          </p:cNvPicPr>
          <p:nvPr>
            <p:ph idx="1"/>
          </p:nvPr>
        </p:nvPicPr>
        <p:blipFill>
          <a:blip r:embed="rId4" cstate="email">
            <a:extLst>
              <a:ext uri="{28A0092B-C50C-407E-A947-70E740481C1C}">
                <a14:useLocalDpi xmlns:a14="http://schemas.microsoft.com/office/drawing/2010/main" val="0"/>
              </a:ext>
            </a:extLst>
          </a:blip>
          <a:stretch>
            <a:fillRect/>
          </a:stretch>
        </p:blipFill>
        <p:spPr>
          <a:xfrm>
            <a:off x="6261100" y="3097213"/>
            <a:ext cx="4286250" cy="3211512"/>
          </a:xfrm>
          <a:effectLst>
            <a:outerShdw blurRad="50800" dist="38100" dir="2700000" algn="tl" rotWithShape="0">
              <a:prstClr val="black">
                <a:alpha val="40000"/>
              </a:prstClr>
            </a:outerShdw>
          </a:effectLst>
        </p:spPr>
      </p:pic>
      <p:pic>
        <p:nvPicPr>
          <p:cNvPr id="10" name="Picture 1" descr="C:\Users\Evgendormaster\Pictures\совет ветеранов.png">
            <a:extLst>
              <a:ext uri="{FF2B5EF4-FFF2-40B4-BE49-F238E27FC236}">
                <a16:creationId xmlns:a16="http://schemas.microsoft.com/office/drawing/2014/main" id="{8074B2B1-CD95-463F-83B2-CB50A669D76B}"/>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7" name="Рисунок 16" descr="https://upload.wikimedia.org/wikipedia/commons/thumb/8/8b/Kemerovo_COA.svg/1200px-Kemerovo_COA.svg.png">
            <a:extLst>
              <a:ext uri="{FF2B5EF4-FFF2-40B4-BE49-F238E27FC236}">
                <a16:creationId xmlns:a16="http://schemas.microsoft.com/office/drawing/2014/main" id="{AE6CC940-6E9D-4BB6-8A24-2905C1553F4A}"/>
              </a:ext>
            </a:extLst>
          </p:cNvPr>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35175" name="Рисунок 17">
            <a:extLst>
              <a:ext uri="{FF2B5EF4-FFF2-40B4-BE49-F238E27FC236}">
                <a16:creationId xmlns:a16="http://schemas.microsoft.com/office/drawing/2014/main" id="{336C2F01-7E9A-45D8-A79C-2B0EC93BF79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Рисунок 18">
            <a:extLst>
              <a:ext uri="{FF2B5EF4-FFF2-40B4-BE49-F238E27FC236}">
                <a16:creationId xmlns:a16="http://schemas.microsoft.com/office/drawing/2014/main" id="{AB33F36C-9FFF-4EB6-A9AF-2C90540039AC}"/>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par>
                          <p:cTn id="8" fill="hold" nodeType="afterGroup">
                            <p:stCondLst>
                              <p:cond delay="2000"/>
                            </p:stCondLst>
                            <p:childTnLst>
                              <p:par>
                                <p:cTn id="9" presetID="42"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ppt_x</p:attrName>
                                        </p:attrNameLst>
                                      </p:cBhvr>
                                      <p:tavLst>
                                        <p:tav tm="0">
                                          <p:val>
                                            <p:strVal val="#ppt_x"/>
                                          </p:val>
                                        </p:tav>
                                        <p:tav tm="100000">
                                          <p:val>
                                            <p:strVal val="#ppt_x"/>
                                          </p:val>
                                        </p:tav>
                                      </p:tavLst>
                                    </p:anim>
                                    <p:anim calcmode="lin" valueType="num">
                                      <p:cBhvr>
                                        <p:cTn id="1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descr="D:\РАБОЧИЙ СТОЛ ВСЕ МАТЕРИАЛЫ\САЙТ 2019 год  январь-фефр\САЙТ  май\20 мая\РУДНИК  связ поколений\DSC01038.JPG">
            <a:extLst>
              <a:ext uri="{FF2B5EF4-FFF2-40B4-BE49-F238E27FC236}">
                <a16:creationId xmlns:a16="http://schemas.microsoft.com/office/drawing/2014/main" id="{6B34C1A9-92BD-414C-911C-34F152F1EDDD}"/>
              </a:ext>
            </a:extLst>
          </p:cNvPr>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332538" y="239713"/>
            <a:ext cx="4786312" cy="2928937"/>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1" name="Содержимое 3" descr="D:\РАБОЧИЙ СТОЛ ВСЕ МАТЕРИАЛЫ\САЙТ 2019 год  январь-фефр\САЙТ февраль2019\18 февраля111\урок 94 школа\Фото Урок мужестваСОШ№94 2222.jpg">
            <a:extLst>
              <a:ext uri="{FF2B5EF4-FFF2-40B4-BE49-F238E27FC236}">
                <a16:creationId xmlns:a16="http://schemas.microsoft.com/office/drawing/2014/main" id="{D788F9ED-6EF0-498E-B477-9D675A9CD65D}"/>
              </a:ext>
            </a:extLst>
          </p:cNvPr>
          <p:cNvPicPr>
            <a:picLocks noGrp="1"/>
          </p:cNvPicPr>
          <p:nvPr>
            <p:ph idx="1"/>
          </p:nvPr>
        </p:nvPicPr>
        <p:blipFill>
          <a:blip r:embed="rId3" cstate="email">
            <a:extLst>
              <a:ext uri="{28A0092B-C50C-407E-A947-70E740481C1C}">
                <a14:useLocalDpi xmlns:a14="http://schemas.microsoft.com/office/drawing/2010/main" val="0"/>
              </a:ext>
            </a:extLst>
          </a:blip>
          <a:srcRect/>
          <a:stretch>
            <a:fillRect/>
          </a:stretch>
        </p:blipFill>
        <p:spPr>
          <a:xfrm>
            <a:off x="260350" y="1597025"/>
            <a:ext cx="5857875" cy="3786188"/>
          </a:xfrm>
          <a:ln>
            <a:miter lim="800000"/>
            <a:headEnd/>
            <a:tailEnd/>
          </a:ln>
          <a:effectLst>
            <a:outerShdw blurRad="50800" dist="38100" dir="2700000" algn="tl" rotWithShape="0">
              <a:prstClr val="black">
                <a:alpha val="40000"/>
              </a:prstClr>
            </a:outerShdw>
          </a:effectLst>
        </p:spPr>
      </p:pic>
      <p:pic>
        <p:nvPicPr>
          <p:cNvPr id="12" name="Рисунок 11" descr="D:\РАБОЧИЙ СТОЛ ВСЕ МАТЕРИАЛЫ\ПРЕЗЕНТАЦИЯ КОНФЕРЕНЦИЯ   СРВЕТ 2020  м атериалы\Новая папка (2)\музей экскуп\P1070313.JPG">
            <a:extLst>
              <a:ext uri="{FF2B5EF4-FFF2-40B4-BE49-F238E27FC236}">
                <a16:creationId xmlns:a16="http://schemas.microsoft.com/office/drawing/2014/main" id="{CA0590BA-6E2A-4F1D-BD9B-4EA8ADF513E7}"/>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475413" y="3311525"/>
            <a:ext cx="4714875" cy="300037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0" name="Picture 1" descr="C:\Users\Evgendormaster\Pictures\совет ветеранов.png">
            <a:extLst>
              <a:ext uri="{FF2B5EF4-FFF2-40B4-BE49-F238E27FC236}">
                <a16:creationId xmlns:a16="http://schemas.microsoft.com/office/drawing/2014/main" id="{BEFDF5BC-CEA8-4779-866F-22F7CB1350A9}"/>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7" name="Рисунок 16" descr="https://upload.wikimedia.org/wikipedia/commons/thumb/8/8b/Kemerovo_COA.svg/1200px-Kemerovo_COA.svg.png">
            <a:extLst>
              <a:ext uri="{FF2B5EF4-FFF2-40B4-BE49-F238E27FC236}">
                <a16:creationId xmlns:a16="http://schemas.microsoft.com/office/drawing/2014/main" id="{76905531-3A4D-4D97-9D7A-E04CC086D893}"/>
              </a:ext>
            </a:extLst>
          </p:cNvPr>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36199" name="Рисунок 17">
            <a:extLst>
              <a:ext uri="{FF2B5EF4-FFF2-40B4-BE49-F238E27FC236}">
                <a16:creationId xmlns:a16="http://schemas.microsoft.com/office/drawing/2014/main" id="{6895E173-2AED-41D9-922A-8819D5E3D90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Рисунок 18">
            <a:extLst>
              <a:ext uri="{FF2B5EF4-FFF2-40B4-BE49-F238E27FC236}">
                <a16:creationId xmlns:a16="http://schemas.microsoft.com/office/drawing/2014/main" id="{4817D68E-C6C5-4021-A90B-68037B7A53D8}"/>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par>
                          <p:cTn id="8" fill="hold" nodeType="afterGroup">
                            <p:stCondLst>
                              <p:cond delay="2000"/>
                            </p:stCondLst>
                            <p:childTnLst>
                              <p:par>
                                <p:cTn id="9" presetID="47"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ppt_x</p:attrName>
                                        </p:attrNameLst>
                                      </p:cBhvr>
                                      <p:tavLst>
                                        <p:tav tm="0">
                                          <p:val>
                                            <p:strVal val="#ppt_x"/>
                                          </p:val>
                                        </p:tav>
                                        <p:tav tm="100000">
                                          <p:val>
                                            <p:strVal val="#ppt_x"/>
                                          </p:val>
                                        </p:tav>
                                      </p:tavLst>
                                    </p:anim>
                                    <p:anim calcmode="lin" valueType="num">
                                      <p:cBhvr>
                                        <p:cTn id="1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1614351-F280-48FD-AE7C-4D0FAE5BD85E}"/>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7219" name="Прямоугольник 12">
            <a:extLst>
              <a:ext uri="{FF2B5EF4-FFF2-40B4-BE49-F238E27FC236}">
                <a16:creationId xmlns:a16="http://schemas.microsoft.com/office/drawing/2014/main" id="{5DA0B136-C97C-4564-BF01-6123A9161451}"/>
              </a:ext>
            </a:extLst>
          </p:cNvPr>
          <p:cNvSpPr>
            <a:spLocks noChangeArrowheads="1"/>
          </p:cNvSpPr>
          <p:nvPr/>
        </p:nvSpPr>
        <p:spPr bwMode="auto">
          <a:xfrm>
            <a:off x="188913" y="596900"/>
            <a:ext cx="10929937" cy="603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endParaRPr lang="ru-RU" altLang="ru-RU" sz="4000" b="1">
              <a:latin typeface="Times New Roman" panose="02020603050405020304" pitchFamily="18" charset="0"/>
              <a:cs typeface="Times New Roman" panose="02020603050405020304" pitchFamily="18" charset="0"/>
            </a:endParaRPr>
          </a:p>
          <a:p>
            <a:pPr algn="ctr" eaLnBrk="1" hangingPunct="1"/>
            <a:r>
              <a:rPr lang="ru-RU" altLang="ru-RU" sz="4000" b="1">
                <a:solidFill>
                  <a:srgbClr val="0070C0"/>
                </a:solidFill>
                <a:latin typeface="Times New Roman" panose="02020603050405020304" pitchFamily="18" charset="0"/>
                <a:cs typeface="Times New Roman" panose="02020603050405020304" pitchFamily="18" charset="0"/>
              </a:rPr>
              <a:t>В целях популяризации богатого духовного наследия, песенной культуры, героико-патриотического воспитания молодёжи на славных традициях нашего народа городской и районные советы ветеранов, городской клуб ветеранов ежегодно проводят фестивали самодеятельного творчества ветеранов.</a:t>
            </a:r>
            <a:endParaRPr lang="ru-RU" altLang="ru-RU" sz="4000">
              <a:solidFill>
                <a:srgbClr val="0070C0"/>
              </a:solidFill>
              <a:latin typeface="Times New Roman" panose="02020603050405020304" pitchFamily="18" charset="0"/>
              <a:cs typeface="Times New Roman" panose="02020603050405020304" pitchFamily="18" charset="0"/>
            </a:endParaRPr>
          </a:p>
          <a:p>
            <a:pPr algn="ctr" eaLnBrk="1" hangingPunct="1"/>
            <a:endParaRPr lang="ru-RU" altLang="ru-RU" sz="6600" b="1">
              <a:solidFill>
                <a:srgbClr val="0070C0"/>
              </a:solidFill>
              <a:latin typeface="Times New Roman" panose="02020603050405020304" pitchFamily="18" charset="0"/>
              <a:cs typeface="Times New Roman" panose="02020603050405020304" pitchFamily="18" charset="0"/>
            </a:endParaRPr>
          </a:p>
        </p:txBody>
      </p:sp>
      <p:sp>
        <p:nvSpPr>
          <p:cNvPr id="137220" name="Прямоугольник 15">
            <a:extLst>
              <a:ext uri="{FF2B5EF4-FFF2-40B4-BE49-F238E27FC236}">
                <a16:creationId xmlns:a16="http://schemas.microsoft.com/office/drawing/2014/main" id="{2939E2E8-44BB-4D3F-BDD4-85D97A7FAE0F}"/>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D245F9D3-24E3-46ED-AC68-85A55771371C}"/>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F425BE54-0B5A-4F84-B8C0-C102A5E70BF8}"/>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37223" name="Рисунок 13">
            <a:extLst>
              <a:ext uri="{FF2B5EF4-FFF2-40B4-BE49-F238E27FC236}">
                <a16:creationId xmlns:a16="http://schemas.microsoft.com/office/drawing/2014/main" id="{56F8CA72-93A3-4BE7-9747-AFA40243C7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a:extLst>
              <a:ext uri="{FF2B5EF4-FFF2-40B4-BE49-F238E27FC236}">
                <a16:creationId xmlns:a16="http://schemas.microsoft.com/office/drawing/2014/main" id="{3D1BEBFC-6BE6-4496-BE21-5B2B25D2734B}"/>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2000">
    <p:wipe dir="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D74B29-13CE-4671-AB8A-554DD189C096}"/>
              </a:ext>
            </a:extLst>
          </p:cNvPr>
          <p:cNvSpPr>
            <a:spLocks noGrp="1"/>
          </p:cNvSpPr>
          <p:nvPr>
            <p:ph type="title"/>
          </p:nvPr>
        </p:nvSpPr>
        <p:spPr>
          <a:xfrm>
            <a:off x="2117725" y="382588"/>
            <a:ext cx="8613775" cy="552450"/>
          </a:xfrm>
          <a:effectLst>
            <a:outerShdw blurRad="50800" dist="38100" dir="2700000" algn="tl" rotWithShape="0">
              <a:prstClr val="black">
                <a:alpha val="40000"/>
              </a:prstClr>
            </a:outerShdw>
          </a:effectLst>
        </p:spPr>
        <p:txBody>
          <a:bodyPr rtlCol="0">
            <a:noAutofit/>
          </a:bodyPr>
          <a:lstStyle/>
          <a:p>
            <a:pPr fontAlgn="auto">
              <a:spcAft>
                <a:spcPts val="0"/>
              </a:spcAft>
              <a:defRPr/>
            </a:pPr>
            <a:r>
              <a:rPr lang="ru-RU" sz="3200" b="1" dirty="0">
                <a:solidFill>
                  <a:srgbClr val="0070C0"/>
                </a:solidFill>
                <a:latin typeface="Times New Roman" pitchFamily="18" charset="0"/>
                <a:cs typeface="Times New Roman" pitchFamily="18" charset="0"/>
              </a:rPr>
              <a:t> ФЕСТИВАЛИ ХУДОЖЕСТВЕННОГО  ТВОЧЕСТВА ВЕТЕРАНОВ </a:t>
            </a:r>
          </a:p>
        </p:txBody>
      </p:sp>
      <p:pic>
        <p:nvPicPr>
          <p:cNvPr id="5" name="Picture 2" descr="D:\раб стол\фото\Фестиваль 2018г\IMG_0694.JPG">
            <a:extLst>
              <a:ext uri="{FF2B5EF4-FFF2-40B4-BE49-F238E27FC236}">
                <a16:creationId xmlns:a16="http://schemas.microsoft.com/office/drawing/2014/main" id="{12FE4E6B-0990-43B4-A7C9-CD65ED69A9E4}"/>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tretch>
            <a:fillRect/>
          </a:stretch>
        </p:blipFill>
        <p:spPr>
          <a:xfrm>
            <a:off x="260350" y="1382713"/>
            <a:ext cx="3435350" cy="2328862"/>
          </a:xfrm>
          <a:effectLst>
            <a:outerShdw blurRad="50800" dist="38100" dir="2700000" algn="tl" rotWithShape="0">
              <a:prstClr val="black">
                <a:alpha val="40000"/>
              </a:prstClr>
            </a:outerShdw>
          </a:effectLst>
        </p:spPr>
      </p:pic>
      <p:pic>
        <p:nvPicPr>
          <p:cNvPr id="8" name="Содержимое 3">
            <a:extLst>
              <a:ext uri="{FF2B5EF4-FFF2-40B4-BE49-F238E27FC236}">
                <a16:creationId xmlns:a16="http://schemas.microsoft.com/office/drawing/2014/main" id="{F98EAB4E-87FF-4167-8768-B29BF05CF153}"/>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117475" y="4100513"/>
            <a:ext cx="4071938" cy="2235200"/>
          </a:xfrm>
          <a:prstGeom prst="rect">
            <a:avLst/>
          </a:prstGeom>
          <a:effectLst>
            <a:outerShdw blurRad="50800" dist="38100" dir="2700000" algn="tl" rotWithShape="0">
              <a:prstClr val="black">
                <a:alpha val="40000"/>
              </a:prstClr>
            </a:outerShdw>
          </a:effectLst>
        </p:spPr>
      </p:pic>
      <p:pic>
        <p:nvPicPr>
          <p:cNvPr id="16" name="Picture 2" descr="E:\8884культура 8884\DSC_1458.JPG">
            <a:extLst>
              <a:ext uri="{FF2B5EF4-FFF2-40B4-BE49-F238E27FC236}">
                <a16:creationId xmlns:a16="http://schemas.microsoft.com/office/drawing/2014/main" id="{09DC5BF2-0E4B-4DD0-937C-8BDBA6DB535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118475" y="4168775"/>
            <a:ext cx="3175000" cy="2000250"/>
          </a:xfrm>
          <a:prstGeom prst="rect">
            <a:avLst/>
          </a:prstGeom>
          <a:ln>
            <a:noFill/>
          </a:ln>
          <a:effectLst>
            <a:outerShdw blurRad="292100" dist="139700" dir="2700000" algn="tl" rotWithShape="0">
              <a:srgbClr val="333333">
                <a:alpha val="65000"/>
              </a:srgbClr>
            </a:outerShdw>
          </a:effectLst>
        </p:spPr>
      </p:pic>
      <p:pic>
        <p:nvPicPr>
          <p:cNvPr id="138246" name="Picture 8" descr="C:\Documents and Settings\tukr24\Рабочий стол\img854.jpg">
            <a:extLst>
              <a:ext uri="{FF2B5EF4-FFF2-40B4-BE49-F238E27FC236}">
                <a16:creationId xmlns:a16="http://schemas.microsoft.com/office/drawing/2014/main" id="{111996C8-F881-48F6-8F21-9DE8D26890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6163" y="96838"/>
            <a:ext cx="993775" cy="97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descr="https://upload.wikimedia.org/wikipedia/commons/thumb/8/8b/Kemerovo_COA.svg/1200px-Kemerovo_COA.svg.png">
            <a:extLst>
              <a:ext uri="{FF2B5EF4-FFF2-40B4-BE49-F238E27FC236}">
                <a16:creationId xmlns:a16="http://schemas.microsoft.com/office/drawing/2014/main" id="{60F25709-CFF8-40A7-B78C-1348DEA11352}"/>
              </a:ext>
            </a:extLst>
          </p:cNvPr>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38248" name="Рисунок 13">
            <a:extLst>
              <a:ext uri="{FF2B5EF4-FFF2-40B4-BE49-F238E27FC236}">
                <a16:creationId xmlns:a16="http://schemas.microsoft.com/office/drawing/2014/main" id="{F76852DF-174B-4695-ADC1-3176845B1F0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Рисунок 16">
            <a:extLst>
              <a:ext uri="{FF2B5EF4-FFF2-40B4-BE49-F238E27FC236}">
                <a16:creationId xmlns:a16="http://schemas.microsoft.com/office/drawing/2014/main" id="{667878D6-7E64-4223-B6DB-663E6E718A28}"/>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pic>
        <p:nvPicPr>
          <p:cNvPr id="21" name="Picture 2" descr="D:\раб стол\фото\Фестиваль 2018г\IMG_0713.JPG">
            <a:extLst>
              <a:ext uri="{FF2B5EF4-FFF2-40B4-BE49-F238E27FC236}">
                <a16:creationId xmlns:a16="http://schemas.microsoft.com/office/drawing/2014/main" id="{3CB13051-A59B-4355-A6E6-6A45CBECF7D8}"/>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4546600" y="4311650"/>
            <a:ext cx="3429000" cy="1727200"/>
          </a:xfrm>
          <a:prstGeom prst="rect">
            <a:avLst/>
          </a:prstGeom>
          <a:noFill/>
          <a:effectLst>
            <a:outerShdw blurRad="50800" dist="38100" dir="2700000" algn="tl" rotWithShape="0">
              <a:prstClr val="black">
                <a:alpha val="40000"/>
              </a:prstClr>
            </a:outerShdw>
          </a:effectLst>
        </p:spPr>
      </p:pic>
      <p:pic>
        <p:nvPicPr>
          <p:cNvPr id="23" name="Picture 2" descr="C:\Users\Tucr42\Desktop\DCIM\110NIKON\DSCN5132.JPG">
            <a:extLst>
              <a:ext uri="{FF2B5EF4-FFF2-40B4-BE49-F238E27FC236}">
                <a16:creationId xmlns:a16="http://schemas.microsoft.com/office/drawing/2014/main" id="{9210B01A-9099-4319-AD8A-88AF8E781F15}"/>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4189401" y="1525575"/>
            <a:ext cx="3491521" cy="2357454"/>
          </a:xfrm>
          <a:prstGeom prst="rect">
            <a:avLst/>
          </a:prstGeom>
          <a:ln>
            <a:noFill/>
          </a:ln>
          <a:effectLst>
            <a:outerShdw blurRad="50800" dist="38100" dir="2700000" algn="tl" rotWithShape="0">
              <a:prstClr val="black">
                <a:alpha val="40000"/>
              </a:prstClr>
            </a:outerShdw>
            <a:softEdge rad="112500"/>
          </a:effectLst>
        </p:spPr>
      </p:pic>
      <p:pic>
        <p:nvPicPr>
          <p:cNvPr id="24" name="Picture 3" descr="E:\8884культура 8884\DSC_1201.JPG">
            <a:extLst>
              <a:ext uri="{FF2B5EF4-FFF2-40B4-BE49-F238E27FC236}">
                <a16:creationId xmlns:a16="http://schemas.microsoft.com/office/drawing/2014/main" id="{49B3A843-2F65-4518-8115-62C37596AF9A}"/>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7832725" y="1882775"/>
            <a:ext cx="3484563" cy="1857375"/>
          </a:xfrm>
          <a:prstGeom prst="rect">
            <a:avLst/>
          </a:prstGeom>
          <a:noFill/>
          <a:effectLst>
            <a:outerShdw blurRad="50800" dist="38100" dir="2700000" algn="tl" rotWithShape="0">
              <a:prstClr val="black">
                <a:alpha val="40000"/>
              </a:prstClr>
            </a:outerShdw>
          </a:effectLst>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nodeType="afterGroup">
                            <p:stCondLst>
                              <p:cond delay="20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childTnLst>
                                </p:cTn>
                              </p:par>
                            </p:childTnLst>
                          </p:cTn>
                        </p:par>
                        <p:par>
                          <p:cTn id="16" fill="hold" nodeType="afterGroup">
                            <p:stCondLst>
                              <p:cond delay="30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childTnLst>
                                </p:cTn>
                              </p:par>
                            </p:childTnLst>
                          </p:cTn>
                        </p:par>
                        <p:par>
                          <p:cTn id="20" fill="hold" nodeType="afterGroup">
                            <p:stCondLst>
                              <p:cond delay="4000"/>
                            </p:stCondLst>
                            <p:childTnLst>
                              <p:par>
                                <p:cTn id="21" presetID="10"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childTnLst>
                                </p:cTn>
                              </p:par>
                            </p:childTnLst>
                          </p:cTn>
                        </p:par>
                        <p:par>
                          <p:cTn id="24" fill="hold" nodeType="afterGroup">
                            <p:stCondLst>
                              <p:cond delay="5000"/>
                            </p:stCondLst>
                            <p:childTnLst>
                              <p:par>
                                <p:cTn id="25" presetID="10" presetClass="entr" presetSubtype="0"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D095D6B-5850-4A30-9F61-E3AE9D2B5CE7}"/>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B3765877-801E-44BE-9B5D-70696057978E}"/>
              </a:ext>
            </a:extLst>
          </p:cNvPr>
          <p:cNvSpPr>
            <a:spLocks noChangeArrowheads="1"/>
          </p:cNvSpPr>
          <p:nvPr/>
        </p:nvSpPr>
        <p:spPr bwMode="auto">
          <a:xfrm>
            <a:off x="188913" y="1025525"/>
            <a:ext cx="10929937"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000">
                <a:solidFill>
                  <a:srgbClr val="0070C0"/>
                </a:solidFill>
                <a:latin typeface="Times New Roman" panose="02020603050405020304" pitchFamily="18" charset="0"/>
                <a:cs typeface="Times New Roman" panose="02020603050405020304" pitchFamily="18" charset="0"/>
              </a:rPr>
              <a:t>Ежегодные фестивали самодеятельного творчества ветеранов привлекают все большее количество участников. В отчётный период прошло пять тематических фестивалей. Количество участников Фестиваля к </a:t>
            </a:r>
            <a:r>
              <a:rPr lang="ru-RU" altLang="ru-RU" sz="4400" b="1">
                <a:solidFill>
                  <a:srgbClr val="0070C0"/>
                </a:solidFill>
                <a:latin typeface="Times New Roman" panose="02020603050405020304" pitchFamily="18" charset="0"/>
                <a:cs typeface="Times New Roman" panose="02020603050405020304" pitchFamily="18" charset="0"/>
              </a:rPr>
              <a:t>2019</a:t>
            </a:r>
            <a:r>
              <a:rPr lang="ru-RU" altLang="ru-RU" sz="4000">
                <a:solidFill>
                  <a:srgbClr val="0070C0"/>
                </a:solidFill>
                <a:latin typeface="Times New Roman" panose="02020603050405020304" pitchFamily="18" charset="0"/>
                <a:cs typeface="Times New Roman" panose="02020603050405020304" pitchFamily="18" charset="0"/>
              </a:rPr>
              <a:t>-му году выросло до </a:t>
            </a:r>
            <a:r>
              <a:rPr lang="ru-RU" altLang="ru-RU" sz="4400" b="1">
                <a:solidFill>
                  <a:srgbClr val="0070C0"/>
                </a:solidFill>
                <a:latin typeface="Times New Roman" panose="02020603050405020304" pitchFamily="18" charset="0"/>
                <a:cs typeface="Times New Roman" panose="02020603050405020304" pitchFamily="18" charset="0"/>
              </a:rPr>
              <a:t>3000</a:t>
            </a:r>
            <a:r>
              <a:rPr lang="ru-RU" altLang="ru-RU" sz="4000">
                <a:solidFill>
                  <a:srgbClr val="0070C0"/>
                </a:solidFill>
                <a:latin typeface="Times New Roman" panose="02020603050405020304" pitchFamily="18" charset="0"/>
                <a:cs typeface="Times New Roman" panose="02020603050405020304" pitchFamily="18" charset="0"/>
              </a:rPr>
              <a:t> человек, а всего участников фестивалей </a:t>
            </a:r>
          </a:p>
          <a:p>
            <a:pPr algn="ctr" eaLnBrk="1" hangingPunct="1"/>
            <a:r>
              <a:rPr lang="ru-RU" altLang="ru-RU" sz="4000">
                <a:solidFill>
                  <a:srgbClr val="0070C0"/>
                </a:solidFill>
                <a:latin typeface="Times New Roman" panose="02020603050405020304" pitchFamily="18" charset="0"/>
                <a:cs typeface="Times New Roman" panose="02020603050405020304" pitchFamily="18" charset="0"/>
              </a:rPr>
              <a:t>     (63)– почти </a:t>
            </a:r>
            <a:r>
              <a:rPr lang="ru-RU" altLang="ru-RU" sz="4400">
                <a:solidFill>
                  <a:srgbClr val="0070C0"/>
                </a:solidFill>
                <a:latin typeface="Times New Roman" panose="02020603050405020304" pitchFamily="18" charset="0"/>
                <a:cs typeface="Times New Roman" panose="02020603050405020304" pitchFamily="18" charset="0"/>
              </a:rPr>
              <a:t>10 </a:t>
            </a:r>
            <a:r>
              <a:rPr lang="ru-RU" altLang="ru-RU" sz="4000">
                <a:solidFill>
                  <a:srgbClr val="0070C0"/>
                </a:solidFill>
                <a:latin typeface="Times New Roman" panose="02020603050405020304" pitchFamily="18" charset="0"/>
                <a:cs typeface="Times New Roman" panose="02020603050405020304" pitchFamily="18" charset="0"/>
              </a:rPr>
              <a:t>тысяч (</a:t>
            </a:r>
            <a:r>
              <a:rPr lang="ru-RU" altLang="ru-RU" sz="4400" b="1">
                <a:solidFill>
                  <a:srgbClr val="0070C0"/>
                </a:solidFill>
                <a:latin typeface="Times New Roman" panose="02020603050405020304" pitchFamily="18" charset="0"/>
                <a:cs typeface="Times New Roman" panose="02020603050405020304" pitchFamily="18" charset="0"/>
              </a:rPr>
              <a:t>9850</a:t>
            </a:r>
            <a:r>
              <a:rPr lang="ru-RU" altLang="ru-RU" sz="4000">
                <a:solidFill>
                  <a:srgbClr val="0070C0"/>
                </a:solidFill>
                <a:latin typeface="Times New Roman" panose="02020603050405020304" pitchFamily="18" charset="0"/>
                <a:cs typeface="Times New Roman" panose="02020603050405020304" pitchFamily="18" charset="0"/>
              </a:rPr>
              <a:t>).</a:t>
            </a:r>
          </a:p>
        </p:txBody>
      </p:sp>
      <p:sp>
        <p:nvSpPr>
          <p:cNvPr id="139268" name="Прямоугольник 15">
            <a:extLst>
              <a:ext uri="{FF2B5EF4-FFF2-40B4-BE49-F238E27FC236}">
                <a16:creationId xmlns:a16="http://schemas.microsoft.com/office/drawing/2014/main" id="{41792F3D-1434-4017-8100-D6938B730007}"/>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39269" name="Picture 8" descr="C:\Documents and Settings\tukr24\Рабочий стол\img854.jpg">
            <a:extLst>
              <a:ext uri="{FF2B5EF4-FFF2-40B4-BE49-F238E27FC236}">
                <a16:creationId xmlns:a16="http://schemas.microsoft.com/office/drawing/2014/main" id="{90832D1B-82E4-4FFD-ABCB-24C5AF698C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6163" y="96838"/>
            <a:ext cx="993775" cy="97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11" descr="https://upload.wikimedia.org/wikipedia/commons/thumb/8/8b/Kemerovo_COA.svg/1200px-Kemerovo_COA.svg.png">
            <a:extLst>
              <a:ext uri="{FF2B5EF4-FFF2-40B4-BE49-F238E27FC236}">
                <a16:creationId xmlns:a16="http://schemas.microsoft.com/office/drawing/2014/main" id="{229978B0-7232-47B7-A689-D79276921688}"/>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39271" name="Рисунок 16">
            <a:extLst>
              <a:ext uri="{FF2B5EF4-FFF2-40B4-BE49-F238E27FC236}">
                <a16:creationId xmlns:a16="http://schemas.microsoft.com/office/drawing/2014/main" id="{87AAD5AE-F562-4DBF-92D8-F1A1E7DEA7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9C786211-CE88-400C-92F3-DFAFA8836C24}"/>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13"/>
                                        </p:tgtEl>
                                        <p:attrNameLst>
                                          <p:attrName>style.visibility</p:attrName>
                                        </p:attrNameLst>
                                      </p:cBhvr>
                                      <p:to>
                                        <p:strVal val="visible"/>
                                      </p:to>
                                    </p:set>
                                    <p:anim calcmode="discrete" valueType="clr">
                                      <p:cBhvr override="childStyle">
                                        <p:cTn id="7"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
                                        </p:tgtEl>
                                        <p:attrNameLst>
                                          <p:attrName>fillcolor</p:attrName>
                                        </p:attrNameLst>
                                      </p:cBhvr>
                                      <p:tavLst>
                                        <p:tav tm="0">
                                          <p:val>
                                            <p:clrVal>
                                              <a:schemeClr val="accent2"/>
                                            </p:clrVal>
                                          </p:val>
                                        </p:tav>
                                        <p:tav tm="50000">
                                          <p:val>
                                            <p:clrVal>
                                              <a:schemeClr val="hlink"/>
                                            </p:clrVal>
                                          </p:val>
                                        </p:tav>
                                      </p:tavLst>
                                    </p:anim>
                                    <p:set>
                                      <p:cBhvr>
                                        <p:cTn id="9" dur="80"/>
                                        <p:tgtEl>
                                          <p:spTgt spid="1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a:extLst>
              <a:ext uri="{FF2B5EF4-FFF2-40B4-BE49-F238E27FC236}">
                <a16:creationId xmlns:a16="http://schemas.microsoft.com/office/drawing/2014/main" id="{38DFD0D9-55BE-49B8-9659-1C226F7D1666}"/>
              </a:ext>
            </a:extLst>
          </p:cNvPr>
          <p:cNvPicPr>
            <a:picLocks/>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118225" y="3168650"/>
            <a:ext cx="5000625" cy="3071813"/>
          </a:xfrm>
          <a:prstGeom prst="rect">
            <a:avLst/>
          </a:prstGeom>
          <a:ln>
            <a:noFill/>
          </a:ln>
          <a:effectLst>
            <a:outerShdw blurRad="292100" dist="139700" dir="2700000" algn="tl" rotWithShape="0">
              <a:srgbClr val="333333">
                <a:alpha val="65000"/>
              </a:srgbClr>
            </a:outerShdw>
          </a:effectLst>
        </p:spPr>
      </p:pic>
      <p:pic>
        <p:nvPicPr>
          <p:cNvPr id="12" name="Picture 2" descr="D:\раб стол\фото\Б.А.Мокроусов\IMG_2388.JPG">
            <a:extLst>
              <a:ext uri="{FF2B5EF4-FFF2-40B4-BE49-F238E27FC236}">
                <a16:creationId xmlns:a16="http://schemas.microsoft.com/office/drawing/2014/main" id="{0379EF56-FB08-406E-A22E-57371960750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8913" y="1382713"/>
            <a:ext cx="5221287" cy="4357687"/>
          </a:xfrm>
          <a:prstGeom prst="rect">
            <a:avLst/>
          </a:prstGeom>
          <a:noFill/>
          <a:effectLst>
            <a:outerShdw blurRad="50800" dist="38100" dir="2700000" algn="tl" rotWithShape="0">
              <a:prstClr val="black">
                <a:alpha val="40000"/>
              </a:prstClr>
            </a:outerShdw>
          </a:effectLst>
        </p:spPr>
      </p:pic>
      <p:pic>
        <p:nvPicPr>
          <p:cNvPr id="10" name="Picture 1" descr="C:\Users\Evgendormaster\Pictures\совет ветеранов.png">
            <a:extLst>
              <a:ext uri="{FF2B5EF4-FFF2-40B4-BE49-F238E27FC236}">
                <a16:creationId xmlns:a16="http://schemas.microsoft.com/office/drawing/2014/main" id="{82692604-A084-4A97-BAA1-51D293CCDD8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6" name="Рисунок 15" descr="https://upload.wikimedia.org/wikipedia/commons/thumb/8/8b/Kemerovo_COA.svg/1200px-Kemerovo_COA.svg.png">
            <a:extLst>
              <a:ext uri="{FF2B5EF4-FFF2-40B4-BE49-F238E27FC236}">
                <a16:creationId xmlns:a16="http://schemas.microsoft.com/office/drawing/2014/main" id="{BA311BC9-B2EE-40C9-B3A6-8B9433913B8B}"/>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40294" name="Рисунок 16">
            <a:extLst>
              <a:ext uri="{FF2B5EF4-FFF2-40B4-BE49-F238E27FC236}">
                <a16:creationId xmlns:a16="http://schemas.microsoft.com/office/drawing/2014/main" id="{4BD66D69-D9D1-4746-BF70-868A002206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CCA5D820-B5F7-430A-8F99-8C7067DA4BD6}"/>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pic>
        <p:nvPicPr>
          <p:cNvPr id="9" name="Рисунок 8" descr="C:\Users\User\Desktop\ДЛЯ БАЛАХОНОВА\презентация  коорд словет 27.11.2019\ФОТО\АРБАТ НА ВЕСЕННЕЙ КЛУБ\ФЕСТИВАЛЬ КИРОВСКИЙ РАЙОН 2017\P1060474.JPG">
            <a:extLst>
              <a:ext uri="{FF2B5EF4-FFF2-40B4-BE49-F238E27FC236}">
                <a16:creationId xmlns:a16="http://schemas.microsoft.com/office/drawing/2014/main" id="{928A6469-8807-4994-8E7F-54B5935151CA}"/>
              </a:ext>
            </a:extLst>
          </p:cNvPr>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6475413" y="311150"/>
            <a:ext cx="4214812" cy="257175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par>
                          <p:cTn id="8" fill="hold" nodeType="afterGroup">
                            <p:stCondLst>
                              <p:cond delay="20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98827A8-4877-46E9-B979-5DBF9C9F38D2}"/>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41315" name="Прямоугольник 12">
            <a:extLst>
              <a:ext uri="{FF2B5EF4-FFF2-40B4-BE49-F238E27FC236}">
                <a16:creationId xmlns:a16="http://schemas.microsoft.com/office/drawing/2014/main" id="{ED0623F6-DBD0-4D2E-A356-173BC875E94E}"/>
              </a:ext>
            </a:extLst>
          </p:cNvPr>
          <p:cNvSpPr>
            <a:spLocks noChangeArrowheads="1"/>
          </p:cNvSpPr>
          <p:nvPr/>
        </p:nvSpPr>
        <p:spPr bwMode="auto">
          <a:xfrm>
            <a:off x="260350" y="1025525"/>
            <a:ext cx="10929938"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800">
                <a:solidFill>
                  <a:srgbClr val="0070C0"/>
                </a:solidFill>
                <a:latin typeface="Times New Roman" panose="02020603050405020304" pitchFamily="18" charset="0"/>
                <a:cs typeface="Times New Roman" panose="02020603050405020304" pitchFamily="18" charset="0"/>
              </a:rPr>
              <a:t>Успешно реализованы </a:t>
            </a:r>
            <a:r>
              <a:rPr lang="ru-RU" altLang="ru-RU" sz="5400" b="1">
                <a:solidFill>
                  <a:srgbClr val="0070C0"/>
                </a:solidFill>
                <a:latin typeface="Times New Roman" panose="02020603050405020304" pitchFamily="18" charset="0"/>
                <a:cs typeface="Times New Roman" panose="02020603050405020304" pitchFamily="18" charset="0"/>
              </a:rPr>
              <a:t>45</a:t>
            </a:r>
            <a:r>
              <a:rPr lang="ru-RU" altLang="ru-RU" sz="4800">
                <a:solidFill>
                  <a:srgbClr val="0070C0"/>
                </a:solidFill>
                <a:latin typeface="Times New Roman" panose="02020603050405020304" pitchFamily="18" charset="0"/>
                <a:cs typeface="Times New Roman" panose="02020603050405020304" pitchFamily="18" charset="0"/>
              </a:rPr>
              <a:t> проектов городского совета ветеранов, посвящённые </a:t>
            </a:r>
          </a:p>
          <a:p>
            <a:pPr eaLnBrk="1" hangingPunct="1"/>
            <a:r>
              <a:rPr lang="ru-RU" altLang="ru-RU" sz="4800">
                <a:solidFill>
                  <a:srgbClr val="0070C0"/>
                </a:solidFill>
                <a:latin typeface="Times New Roman" panose="02020603050405020304" pitchFamily="18" charset="0"/>
                <a:cs typeface="Times New Roman" panose="02020603050405020304" pitchFamily="18" charset="0"/>
              </a:rPr>
              <a:t>-Году театра </a:t>
            </a:r>
          </a:p>
          <a:p>
            <a:pPr eaLnBrk="1" hangingPunct="1"/>
            <a:r>
              <a:rPr lang="ru-RU" altLang="ru-RU" sz="4800">
                <a:solidFill>
                  <a:srgbClr val="0070C0"/>
                </a:solidFill>
                <a:latin typeface="Times New Roman" panose="02020603050405020304" pitchFamily="18" charset="0"/>
                <a:cs typeface="Times New Roman" panose="02020603050405020304" pitchFamily="18" charset="0"/>
              </a:rPr>
              <a:t>-100-летию города Кемерово </a:t>
            </a:r>
          </a:p>
          <a:p>
            <a:pPr eaLnBrk="1" hangingPunct="1"/>
            <a:r>
              <a:rPr lang="ru-RU" altLang="ru-RU" sz="4800">
                <a:solidFill>
                  <a:srgbClr val="0070C0"/>
                </a:solidFill>
                <a:latin typeface="Times New Roman" panose="02020603050405020304" pitchFamily="18" charset="0"/>
                <a:cs typeface="Times New Roman" panose="02020603050405020304" pitchFamily="18" charset="0"/>
              </a:rPr>
              <a:t>-Году Российского кино. </a:t>
            </a:r>
          </a:p>
        </p:txBody>
      </p:sp>
      <p:sp>
        <p:nvSpPr>
          <p:cNvPr id="141316" name="Прямоугольник 15">
            <a:extLst>
              <a:ext uri="{FF2B5EF4-FFF2-40B4-BE49-F238E27FC236}">
                <a16:creationId xmlns:a16="http://schemas.microsoft.com/office/drawing/2014/main" id="{423222B1-0B3F-49C4-8B47-95190E711E63}"/>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37DE84C5-9B60-4B51-A0CD-8048048C2C21}"/>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514FC178-0D3F-4557-95F1-585FE38FDCAA}"/>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41319" name="Рисунок 14">
            <a:extLst>
              <a:ext uri="{FF2B5EF4-FFF2-40B4-BE49-F238E27FC236}">
                <a16:creationId xmlns:a16="http://schemas.microsoft.com/office/drawing/2014/main" id="{0BED0098-84ED-4667-9BC6-C3DEACD8A6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8C042511-D058-4385-BB63-5026F5B008FE}"/>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comb/>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ОЖИВИ КАДР ЛЕНИНСКИЙ РАЙОН\3.jpg">
            <a:extLst>
              <a:ext uri="{FF2B5EF4-FFF2-40B4-BE49-F238E27FC236}">
                <a16:creationId xmlns:a16="http://schemas.microsoft.com/office/drawing/2014/main" id="{7E32E7E2-01B5-4CE0-B218-16F8488E74D7}"/>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tretch>
            <a:fillRect/>
          </a:stretch>
        </p:blipFill>
        <p:spPr>
          <a:xfrm>
            <a:off x="500063" y="412750"/>
            <a:ext cx="5332412" cy="3541713"/>
          </a:xfrm>
          <a:effectLst>
            <a:outerShdw blurRad="292100" dist="139700" dir="2700000" algn="tl" rotWithShape="0">
              <a:srgbClr val="333333">
                <a:alpha val="65000"/>
              </a:srgbClr>
            </a:outerShdw>
          </a:effectLst>
        </p:spPr>
      </p:pic>
      <p:pic>
        <p:nvPicPr>
          <p:cNvPr id="5" name="Picture 2" descr="E:\ОЖИВИ КАДР ЛЕНИНСКИЙ РАЙОН\Никоноровна и Христофоровна.jpg">
            <a:extLst>
              <a:ext uri="{FF2B5EF4-FFF2-40B4-BE49-F238E27FC236}">
                <a16:creationId xmlns:a16="http://schemas.microsoft.com/office/drawing/2014/main" id="{B9D6091B-2B0A-4272-858D-EA4D08181E0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546850" y="3240088"/>
            <a:ext cx="3857625" cy="2833687"/>
          </a:xfrm>
          <a:prstGeom prst="rect">
            <a:avLst/>
          </a:prstGeom>
          <a:ln>
            <a:noFill/>
          </a:ln>
          <a:effectLst>
            <a:outerShdw blurRad="292100" dist="139700" dir="2700000" algn="tl" rotWithShape="0">
              <a:srgbClr val="333333">
                <a:alpha val="65000"/>
              </a:srgbClr>
            </a:outerShdw>
          </a:effectLst>
        </p:spPr>
      </p:pic>
      <p:pic>
        <p:nvPicPr>
          <p:cNvPr id="7" name="Picture 2" descr="E:\дунаев 2.jpg">
            <a:extLst>
              <a:ext uri="{FF2B5EF4-FFF2-40B4-BE49-F238E27FC236}">
                <a16:creationId xmlns:a16="http://schemas.microsoft.com/office/drawing/2014/main" id="{C3A1D6E0-DFB1-4EBF-BD8F-987CDE16E98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475413" y="454025"/>
            <a:ext cx="3433762" cy="2382838"/>
          </a:xfrm>
          <a:prstGeom prst="rect">
            <a:avLst/>
          </a:prstGeom>
          <a:ln>
            <a:noFill/>
          </a:ln>
          <a:effectLst>
            <a:outerShdw blurRad="292100" dist="139700" dir="2700000" algn="tl" rotWithShape="0">
              <a:srgbClr val="333333">
                <a:alpha val="65000"/>
              </a:srgbClr>
            </a:outerShdw>
          </a:effectLst>
        </p:spPr>
      </p:pic>
      <p:pic>
        <p:nvPicPr>
          <p:cNvPr id="8" name="Picture 2" descr="E:\Ветеранский ВОДЕВИЛЬ.JPG">
            <a:extLst>
              <a:ext uri="{FF2B5EF4-FFF2-40B4-BE49-F238E27FC236}">
                <a16:creationId xmlns:a16="http://schemas.microsoft.com/office/drawing/2014/main" id="{6507C9A7-9D91-4CC7-A3B8-DD07E6A18893}"/>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760538" y="4097338"/>
            <a:ext cx="3521075" cy="2246312"/>
          </a:xfrm>
          <a:prstGeom prst="rect">
            <a:avLst/>
          </a:prstGeom>
          <a:ln>
            <a:noFill/>
          </a:ln>
          <a:effectLst>
            <a:outerShdw blurRad="292100" dist="139700" dir="2700000" algn="tl" rotWithShape="0">
              <a:srgbClr val="333333">
                <a:alpha val="65000"/>
              </a:srgbClr>
            </a:outerShdw>
          </a:effectLst>
        </p:spPr>
      </p:pic>
      <p:pic>
        <p:nvPicPr>
          <p:cNvPr id="10" name="Picture 1" descr="C:\Users\Evgendormaster\Pictures\совет ветеранов.png">
            <a:extLst>
              <a:ext uri="{FF2B5EF4-FFF2-40B4-BE49-F238E27FC236}">
                <a16:creationId xmlns:a16="http://schemas.microsoft.com/office/drawing/2014/main" id="{2BD01E83-E281-47CF-8427-D77FF26B75EB}"/>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E946E30E-54FE-4B01-B7EC-8CA95F80B693}"/>
              </a:ext>
            </a:extLst>
          </p:cNvPr>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42344" name="Рисунок 11">
            <a:extLst>
              <a:ext uri="{FF2B5EF4-FFF2-40B4-BE49-F238E27FC236}">
                <a16:creationId xmlns:a16="http://schemas.microsoft.com/office/drawing/2014/main" id="{629165AD-6DEF-41FF-B95B-9B7B8C2D75E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Рисунок 16">
            <a:extLst>
              <a:ext uri="{FF2B5EF4-FFF2-40B4-BE49-F238E27FC236}">
                <a16:creationId xmlns:a16="http://schemas.microsoft.com/office/drawing/2014/main" id="{5BF1A7E9-2064-45D2-BE35-69A9A8B10D08}"/>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par>
                          <p:cTn id="8" fill="hold" nodeType="afterGroup">
                            <p:stCondLst>
                              <p:cond delay="2000"/>
                            </p:stCondLst>
                            <p:childTnLst>
                              <p:par>
                                <p:cTn id="9" presetID="47"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C:\Users\User\Desktop\ДЛЯ БАЛАХОНОВА\презентация  коорд словет 27.11.2019\ФОТО\ГОД ТЕАТРА КИРОВСКИЙ\IMG_5012.JPG">
            <a:extLst>
              <a:ext uri="{FF2B5EF4-FFF2-40B4-BE49-F238E27FC236}">
                <a16:creationId xmlns:a16="http://schemas.microsoft.com/office/drawing/2014/main" id="{8CD67C4A-4B11-402B-BD69-9C9BC4DF5E9E}"/>
              </a:ext>
            </a:extLst>
          </p:cNvPr>
          <p:cNvPicPr>
            <a:picLocks/>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03225" y="1239838"/>
            <a:ext cx="4429125" cy="3571875"/>
          </a:xfrm>
          <a:prstGeom prst="rect">
            <a:avLst/>
          </a:prstGeom>
          <a:ln>
            <a:noFill/>
          </a:ln>
          <a:effectLst>
            <a:outerShdw blurRad="292100" dist="139700" dir="2700000" algn="tl" rotWithShape="0">
              <a:srgbClr val="333333">
                <a:alpha val="65000"/>
              </a:srgbClr>
            </a:outerShdw>
          </a:effectLst>
        </p:spPr>
      </p:pic>
      <p:pic>
        <p:nvPicPr>
          <p:cNvPr id="5" name="Picture 3" descr="E:\РАБОТА КУЛЬТУРНО_+МАССОВОЙ КОМИССИИ\IMG_3354.JPG">
            <a:extLst>
              <a:ext uri="{FF2B5EF4-FFF2-40B4-BE49-F238E27FC236}">
                <a16:creationId xmlns:a16="http://schemas.microsoft.com/office/drawing/2014/main" id="{7EB1D898-973E-426E-A2E1-DD457C75375D}"/>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tretch>
            <a:fillRect/>
          </a:stretch>
        </p:blipFill>
        <p:spPr>
          <a:xfrm>
            <a:off x="5332413" y="3025775"/>
            <a:ext cx="4929187" cy="3159125"/>
          </a:xfrm>
          <a:effectLst>
            <a:outerShdw blurRad="292100" dist="139700" dir="2700000" algn="tl" rotWithShape="0">
              <a:srgbClr val="333333">
                <a:alpha val="65000"/>
              </a:srgbClr>
            </a:outerShdw>
          </a:effectLst>
        </p:spPr>
      </p:pic>
      <p:pic>
        <p:nvPicPr>
          <p:cNvPr id="6" name="Picture 2" descr="E:\ОЖИВИ КАДР ЛЕНИНСКИЙ РАЙОН\IMG_9252.JPG">
            <a:extLst>
              <a:ext uri="{FF2B5EF4-FFF2-40B4-BE49-F238E27FC236}">
                <a16:creationId xmlns:a16="http://schemas.microsoft.com/office/drawing/2014/main" id="{437C54A6-2B72-46A0-9E66-41D36DEE045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403847" y="168253"/>
            <a:ext cx="5506849" cy="2714644"/>
          </a:xfrm>
          <a:prstGeom prst="rect">
            <a:avLst/>
          </a:prstGeom>
          <a:ln>
            <a:noFill/>
          </a:ln>
          <a:effectLst>
            <a:softEdge rad="112500"/>
          </a:effectLst>
        </p:spPr>
      </p:pic>
      <p:pic>
        <p:nvPicPr>
          <p:cNvPr id="9" name="Picture 1" descr="C:\Users\Evgendormaster\Pictures\совет ветеранов.png">
            <a:extLst>
              <a:ext uri="{FF2B5EF4-FFF2-40B4-BE49-F238E27FC236}">
                <a16:creationId xmlns:a16="http://schemas.microsoft.com/office/drawing/2014/main" id="{11716853-8B70-4803-A983-756C9D083475}"/>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3DCEFA2D-84B8-481F-8E32-676DC720EE29}"/>
              </a:ext>
            </a:extLst>
          </p:cNvPr>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43367" name="Рисунок 14">
            <a:extLst>
              <a:ext uri="{FF2B5EF4-FFF2-40B4-BE49-F238E27FC236}">
                <a16:creationId xmlns:a16="http://schemas.microsoft.com/office/drawing/2014/main" id="{61C2326C-0873-4592-988F-5A930646434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Рисунок 15">
            <a:extLst>
              <a:ext uri="{FF2B5EF4-FFF2-40B4-BE49-F238E27FC236}">
                <a16:creationId xmlns:a16="http://schemas.microsoft.com/office/drawing/2014/main" id="{138E88B5-DFB9-4FC4-BA7B-7386EB3A832E}"/>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690FA4E-C9BB-4F71-823B-0140C5E7FC8B}"/>
              </a:ext>
            </a:extLst>
          </p:cNvPr>
          <p:cNvSpPr txBox="1"/>
          <p:nvPr/>
        </p:nvSpPr>
        <p:spPr>
          <a:xfrm>
            <a:off x="873125" y="1239838"/>
            <a:ext cx="9888538" cy="1938337"/>
          </a:xfrm>
          <a:prstGeom prst="rect">
            <a:avLst/>
          </a:prstGeom>
          <a:noFill/>
        </p:spPr>
        <p:txBody>
          <a:bodyPr>
            <a:spAutoFit/>
          </a:bodyPr>
          <a:lstStyle/>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4000" dirty="0">
              <a:solidFill>
                <a:srgbClr val="3B4555"/>
              </a:solidFill>
              <a:latin typeface="Futura PT Book" pitchFamily="34" charset="-52"/>
            </a:endParaRPr>
          </a:p>
        </p:txBody>
      </p:sp>
      <p:sp>
        <p:nvSpPr>
          <p:cNvPr id="144387" name="Прямоугольник 12">
            <a:extLst>
              <a:ext uri="{FF2B5EF4-FFF2-40B4-BE49-F238E27FC236}">
                <a16:creationId xmlns:a16="http://schemas.microsoft.com/office/drawing/2014/main" id="{49E6016D-1FAB-4733-8790-E59C0205CD2D}"/>
              </a:ext>
            </a:extLst>
          </p:cNvPr>
          <p:cNvSpPr>
            <a:spLocks noChangeArrowheads="1"/>
          </p:cNvSpPr>
          <p:nvPr/>
        </p:nvSpPr>
        <p:spPr bwMode="auto">
          <a:xfrm>
            <a:off x="0" y="1168400"/>
            <a:ext cx="10929938"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3200">
                <a:latin typeface="Times New Roman" panose="02020603050405020304" pitchFamily="18" charset="0"/>
                <a:cs typeface="Times New Roman" panose="02020603050405020304" pitchFamily="18" charset="0"/>
              </a:rPr>
              <a:t>    </a:t>
            </a:r>
            <a:r>
              <a:rPr lang="ru-RU" altLang="ru-RU" sz="4000">
                <a:solidFill>
                  <a:srgbClr val="0070C0"/>
                </a:solidFill>
                <a:latin typeface="Times New Roman" panose="02020603050405020304" pitchFamily="18" charset="0"/>
                <a:cs typeface="Times New Roman" panose="02020603050405020304" pitchFamily="18" charset="0"/>
              </a:rPr>
              <a:t>Ветераны активно посещают спектакли и концерты в областных учреждениях культуры. Только в </a:t>
            </a:r>
            <a:r>
              <a:rPr lang="ru-RU" altLang="ru-RU" sz="4800" b="1">
                <a:solidFill>
                  <a:srgbClr val="0070C0"/>
                </a:solidFill>
                <a:latin typeface="Times New Roman" panose="02020603050405020304" pitchFamily="18" charset="0"/>
                <a:cs typeface="Times New Roman" panose="02020603050405020304" pitchFamily="18" charset="0"/>
              </a:rPr>
              <a:t>2019</a:t>
            </a:r>
            <a:r>
              <a:rPr lang="ru-RU" altLang="ru-RU" sz="4000">
                <a:solidFill>
                  <a:srgbClr val="0070C0"/>
                </a:solidFill>
                <a:latin typeface="Times New Roman" panose="02020603050405020304" pitchFamily="18" charset="0"/>
                <a:cs typeface="Times New Roman" panose="02020603050405020304" pitchFamily="18" charset="0"/>
              </a:rPr>
              <a:t> году почти </a:t>
            </a:r>
            <a:r>
              <a:rPr lang="ru-RU" altLang="ru-RU" sz="4800" b="1">
                <a:solidFill>
                  <a:srgbClr val="0070C0"/>
                </a:solidFill>
                <a:latin typeface="Times New Roman" panose="02020603050405020304" pitchFamily="18" charset="0"/>
                <a:cs typeface="Times New Roman" panose="02020603050405020304" pitchFamily="18" charset="0"/>
              </a:rPr>
              <a:t>14000</a:t>
            </a:r>
            <a:r>
              <a:rPr lang="ru-RU" altLang="ru-RU" sz="4000" b="1">
                <a:solidFill>
                  <a:srgbClr val="0070C0"/>
                </a:solidFill>
                <a:latin typeface="Times New Roman" panose="02020603050405020304" pitchFamily="18" charset="0"/>
                <a:cs typeface="Times New Roman" panose="02020603050405020304" pitchFamily="18" charset="0"/>
              </a:rPr>
              <a:t> </a:t>
            </a:r>
            <a:r>
              <a:rPr lang="ru-RU" altLang="ru-RU" sz="4000">
                <a:solidFill>
                  <a:srgbClr val="0070C0"/>
                </a:solidFill>
                <a:latin typeface="Times New Roman" panose="02020603050405020304" pitchFamily="18" charset="0"/>
                <a:cs typeface="Times New Roman" panose="02020603050405020304" pitchFamily="18" charset="0"/>
              </a:rPr>
              <a:t>ветеранов города на благотворительной основе посетили филармонию, музыкальный и драматический театры, цирк. </a:t>
            </a:r>
          </a:p>
          <a:p>
            <a:pPr algn="ctr" eaLnBrk="1" hangingPunct="1"/>
            <a:r>
              <a:rPr lang="ru-RU" altLang="ru-RU" sz="4000" b="1">
                <a:solidFill>
                  <a:srgbClr val="0070C0"/>
                </a:solidFill>
                <a:latin typeface="Times New Roman" panose="02020603050405020304" pitchFamily="18" charset="0"/>
                <a:cs typeface="Times New Roman" panose="02020603050405020304" pitchFamily="18" charset="0"/>
              </a:rPr>
              <a:t> </a:t>
            </a:r>
          </a:p>
        </p:txBody>
      </p:sp>
      <p:sp>
        <p:nvSpPr>
          <p:cNvPr id="144388" name="Прямоугольник 15">
            <a:extLst>
              <a:ext uri="{FF2B5EF4-FFF2-40B4-BE49-F238E27FC236}">
                <a16:creationId xmlns:a16="http://schemas.microsoft.com/office/drawing/2014/main" id="{D7061651-C09A-4A3A-A629-FEA42723B6A2}"/>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C6EDB51B-4A41-49C5-891A-ED720C128A09}"/>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DB665CA9-D490-4F4C-AC34-E42D2F394AC7}"/>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44391" name="Рисунок 14">
            <a:extLst>
              <a:ext uri="{FF2B5EF4-FFF2-40B4-BE49-F238E27FC236}">
                <a16:creationId xmlns:a16="http://schemas.microsoft.com/office/drawing/2014/main" id="{455EAE5C-265E-47D7-B78F-8AC63A1AB7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CA814717-B9C1-4FAD-87CC-4A6C2FF4585E}"/>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a:extLst>
              <a:ext uri="{FF2B5EF4-FFF2-40B4-BE49-F238E27FC236}">
                <a16:creationId xmlns:a16="http://schemas.microsoft.com/office/drawing/2014/main" id="{293F2C60-2BB6-4BDD-97FE-2961C7933319}"/>
              </a:ext>
            </a:extLst>
          </p:cNvPr>
          <p:cNvSpPr>
            <a:spLocks noChangeArrowheads="1"/>
          </p:cNvSpPr>
          <p:nvPr/>
        </p:nvSpPr>
        <p:spPr bwMode="auto">
          <a:xfrm>
            <a:off x="188913" y="1239838"/>
            <a:ext cx="6000750"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b="1">
                <a:solidFill>
                  <a:srgbClr val="0070C0"/>
                </a:solidFill>
                <a:latin typeface="Times New Roman" panose="02020603050405020304" pitchFamily="18" charset="0"/>
                <a:cs typeface="Times New Roman" panose="02020603050405020304" pitchFamily="18" charset="0"/>
              </a:rPr>
              <a:t>    </a:t>
            </a:r>
            <a:r>
              <a:rPr lang="ru-RU" altLang="ru-RU" sz="2400">
                <a:solidFill>
                  <a:srgbClr val="0070C0"/>
                </a:solidFill>
                <a:latin typeface="Times New Roman" panose="02020603050405020304" pitchFamily="18" charset="0"/>
                <a:cs typeface="Times New Roman" panose="02020603050405020304" pitchFamily="18" charset="0"/>
              </a:rPr>
              <a:t>В городе созданы и успешно работают </a:t>
            </a:r>
          </a:p>
          <a:p>
            <a:pPr eaLnBrk="1" hangingPunct="1"/>
            <a:r>
              <a:rPr lang="ru-RU" altLang="ru-RU" sz="2600" b="1">
                <a:solidFill>
                  <a:srgbClr val="0070C0"/>
                </a:solidFill>
                <a:latin typeface="Times New Roman" panose="02020603050405020304" pitchFamily="18" charset="0"/>
                <a:cs typeface="Times New Roman" panose="02020603050405020304" pitchFamily="18" charset="0"/>
              </a:rPr>
              <a:t>150</a:t>
            </a:r>
            <a:r>
              <a:rPr lang="ru-RU" altLang="ru-RU" sz="2800" b="1">
                <a:solidFill>
                  <a:srgbClr val="0070C0"/>
                </a:solidFill>
                <a:latin typeface="Times New Roman" panose="02020603050405020304" pitchFamily="18" charset="0"/>
                <a:cs typeface="Times New Roman" panose="02020603050405020304" pitchFamily="18" charset="0"/>
              </a:rPr>
              <a:t> </a:t>
            </a:r>
            <a:r>
              <a:rPr lang="ru-RU" altLang="ru-RU" sz="2400">
                <a:solidFill>
                  <a:srgbClr val="0070C0"/>
                </a:solidFill>
                <a:latin typeface="Times New Roman" panose="02020603050405020304" pitchFamily="18" charset="0"/>
                <a:cs typeface="Times New Roman" panose="02020603050405020304" pitchFamily="18" charset="0"/>
              </a:rPr>
              <a:t>творческих объединений ветеранов,  </a:t>
            </a:r>
          </a:p>
          <a:p>
            <a:pPr eaLnBrk="1" hangingPunct="1"/>
            <a:r>
              <a:rPr lang="ru-RU" altLang="ru-RU" sz="2400">
                <a:solidFill>
                  <a:srgbClr val="0070C0"/>
                </a:solidFill>
                <a:latin typeface="Times New Roman" panose="02020603050405020304" pitchFamily="18" charset="0"/>
                <a:cs typeface="Times New Roman" panose="02020603050405020304" pitchFamily="18" charset="0"/>
              </a:rPr>
              <a:t>насчитывающих </a:t>
            </a:r>
            <a:r>
              <a:rPr lang="ru-RU" altLang="ru-RU" sz="2600" b="1">
                <a:solidFill>
                  <a:srgbClr val="0070C0"/>
                </a:solidFill>
                <a:latin typeface="Times New Roman" panose="02020603050405020304" pitchFamily="18" charset="0"/>
                <a:cs typeface="Times New Roman" panose="02020603050405020304" pitchFamily="18" charset="0"/>
              </a:rPr>
              <a:t>3500</a:t>
            </a:r>
            <a:r>
              <a:rPr lang="ru-RU" altLang="ru-RU" sz="2400">
                <a:solidFill>
                  <a:srgbClr val="0070C0"/>
                </a:solidFill>
                <a:latin typeface="Times New Roman" panose="02020603050405020304" pitchFamily="18" charset="0"/>
                <a:cs typeface="Times New Roman" panose="02020603050405020304" pitchFamily="18" charset="0"/>
              </a:rPr>
              <a:t> участников. </a:t>
            </a:r>
          </a:p>
          <a:p>
            <a:pPr eaLnBrk="1" hangingPunct="1"/>
            <a:r>
              <a:rPr lang="ru-RU" altLang="ru-RU" sz="2600" b="1">
                <a:solidFill>
                  <a:srgbClr val="0070C0"/>
                </a:solidFill>
                <a:latin typeface="Times New Roman" panose="02020603050405020304" pitchFamily="18" charset="0"/>
                <a:cs typeface="Times New Roman" panose="02020603050405020304" pitchFamily="18" charset="0"/>
              </a:rPr>
              <a:t>9</a:t>
            </a:r>
            <a:r>
              <a:rPr lang="ru-RU" altLang="ru-RU" sz="2600">
                <a:solidFill>
                  <a:srgbClr val="0070C0"/>
                </a:solidFill>
                <a:latin typeface="Times New Roman" panose="02020603050405020304" pitchFamily="18" charset="0"/>
                <a:cs typeface="Times New Roman" panose="02020603050405020304" pitchFamily="18" charset="0"/>
              </a:rPr>
              <a:t> </a:t>
            </a:r>
            <a:r>
              <a:rPr lang="ru-RU" altLang="ru-RU" sz="2400">
                <a:solidFill>
                  <a:srgbClr val="0070C0"/>
                </a:solidFill>
                <a:latin typeface="Times New Roman" panose="02020603050405020304" pitchFamily="18" charset="0"/>
                <a:cs typeface="Times New Roman" panose="02020603050405020304" pitchFamily="18" charset="0"/>
              </a:rPr>
              <a:t>таких объединений носят почётное звание «</a:t>
            </a:r>
            <a:r>
              <a:rPr lang="ru-RU" altLang="ru-RU" sz="2400" b="1">
                <a:solidFill>
                  <a:srgbClr val="0070C0"/>
                </a:solidFill>
                <a:latin typeface="Times New Roman" panose="02020603050405020304" pitchFamily="18" charset="0"/>
                <a:cs typeface="Times New Roman" panose="02020603050405020304" pitchFamily="18" charset="0"/>
              </a:rPr>
              <a:t>Народный самодеятельный коллектив</a:t>
            </a:r>
            <a:r>
              <a:rPr lang="ru-RU" altLang="ru-RU" sz="2400">
                <a:solidFill>
                  <a:srgbClr val="0070C0"/>
                </a:solidFill>
                <a:latin typeface="Times New Roman" panose="02020603050405020304" pitchFamily="18" charset="0"/>
                <a:cs typeface="Times New Roman" panose="02020603050405020304" pitchFamily="18" charset="0"/>
              </a:rPr>
              <a:t>». </a:t>
            </a:r>
          </a:p>
          <a:p>
            <a:pPr eaLnBrk="1" hangingPunct="1"/>
            <a:r>
              <a:rPr lang="ru-RU" altLang="ru-RU" sz="2400">
                <a:solidFill>
                  <a:srgbClr val="0070C0"/>
                </a:solidFill>
                <a:latin typeface="Times New Roman" panose="02020603050405020304" pitchFamily="18" charset="0"/>
                <a:cs typeface="Times New Roman" panose="02020603050405020304" pitchFamily="18" charset="0"/>
              </a:rPr>
              <a:t>Наиболее популярны среди наших ветеранов направления - музыкальное, хоровое, </a:t>
            </a:r>
          </a:p>
          <a:p>
            <a:pPr eaLnBrk="1" hangingPunct="1"/>
            <a:r>
              <a:rPr lang="ru-RU" altLang="ru-RU" sz="2400">
                <a:solidFill>
                  <a:srgbClr val="0070C0"/>
                </a:solidFill>
                <a:latin typeface="Times New Roman" panose="02020603050405020304" pitchFamily="18" charset="0"/>
                <a:cs typeface="Times New Roman" panose="02020603050405020304" pitchFamily="18" charset="0"/>
              </a:rPr>
              <a:t>танцевальное, декоративно-прикладное. </a:t>
            </a:r>
          </a:p>
          <a:p>
            <a:pPr eaLnBrk="1" hangingPunct="1"/>
            <a:r>
              <a:rPr lang="ru-RU" altLang="ru-RU" sz="2400">
                <a:solidFill>
                  <a:srgbClr val="0070C0"/>
                </a:solidFill>
                <a:latin typeface="Times New Roman" panose="02020603050405020304" pitchFamily="18" charset="0"/>
                <a:cs typeface="Times New Roman" panose="02020603050405020304" pitchFamily="18" charset="0"/>
              </a:rPr>
              <a:t>   Творческие коллективы активно участвуют в конкурсах и фестивалях различного уровня (областных, городских).</a:t>
            </a:r>
          </a:p>
          <a:p>
            <a:pPr algn="ctr" eaLnBrk="1" hangingPunct="1"/>
            <a:endParaRPr lang="ru-RU" altLang="ru-RU">
              <a:latin typeface="Times New Roman" panose="02020603050405020304" pitchFamily="18" charset="0"/>
              <a:cs typeface="Times New Roman" panose="02020603050405020304" pitchFamily="18" charset="0"/>
            </a:endParaRPr>
          </a:p>
          <a:p>
            <a:pPr algn="ctr" eaLnBrk="1" hangingPunct="1"/>
            <a:endParaRPr lang="ru-RU" altLang="ru-RU" b="1">
              <a:solidFill>
                <a:srgbClr val="0070C0"/>
              </a:solidFill>
              <a:latin typeface="Times New Roman" panose="02020603050405020304" pitchFamily="18" charset="0"/>
              <a:cs typeface="Times New Roman" panose="02020603050405020304" pitchFamily="18" charset="0"/>
            </a:endParaRPr>
          </a:p>
        </p:txBody>
      </p:sp>
      <p:sp>
        <p:nvSpPr>
          <p:cNvPr id="145411" name="Прямоугольник 15">
            <a:extLst>
              <a:ext uri="{FF2B5EF4-FFF2-40B4-BE49-F238E27FC236}">
                <a16:creationId xmlns:a16="http://schemas.microsoft.com/office/drawing/2014/main" id="{32827994-9031-48A7-A4C4-7CF5E378E30D}"/>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1" name="Picture 5" descr="C:\Users\Tucr42\Desktop\К Пленуму по досугу\фото\DSCN5072.JPG">
            <a:extLst>
              <a:ext uri="{FF2B5EF4-FFF2-40B4-BE49-F238E27FC236}">
                <a16:creationId xmlns:a16="http://schemas.microsoft.com/office/drawing/2014/main" id="{63DD7AAA-FC68-4CB8-AD65-599E9CD80806}"/>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6689725" y="293688"/>
            <a:ext cx="4621213" cy="2946400"/>
          </a:xfrm>
          <a:prstGeom prst="rect">
            <a:avLst/>
          </a:prstGeom>
          <a:ln>
            <a:noFill/>
          </a:ln>
          <a:effectLst>
            <a:outerShdw blurRad="292100" dist="139700" dir="2700000" algn="tl" rotWithShape="0">
              <a:srgbClr val="333333">
                <a:alpha val="65000"/>
              </a:srgbClr>
            </a:outerShdw>
          </a:effectLst>
        </p:spPr>
      </p:pic>
      <p:pic>
        <p:nvPicPr>
          <p:cNvPr id="12" name="Рисунок 11">
            <a:extLst>
              <a:ext uri="{FF2B5EF4-FFF2-40B4-BE49-F238E27FC236}">
                <a16:creationId xmlns:a16="http://schemas.microsoft.com/office/drawing/2014/main" id="{7921B3E6-10C7-4D22-8CB0-A5D27C6BF24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403975" y="3454400"/>
            <a:ext cx="4387850" cy="2716213"/>
          </a:xfrm>
          <a:prstGeom prst="rect">
            <a:avLst/>
          </a:prstGeom>
          <a:ln>
            <a:noFill/>
          </a:ln>
          <a:effectLst>
            <a:outerShdw blurRad="292100" dist="139700" dir="2700000" algn="tl" rotWithShape="0">
              <a:srgbClr val="333333">
                <a:alpha val="65000"/>
              </a:srgbClr>
            </a:outerShdw>
          </a:effectLst>
        </p:spPr>
      </p:pic>
      <p:pic>
        <p:nvPicPr>
          <p:cNvPr id="10" name="Picture 1" descr="C:\Users\Evgendormaster\Pictures\совет ветеранов.png">
            <a:extLst>
              <a:ext uri="{FF2B5EF4-FFF2-40B4-BE49-F238E27FC236}">
                <a16:creationId xmlns:a16="http://schemas.microsoft.com/office/drawing/2014/main" id="{93149CB9-BE63-482A-8D87-C006BB9BE20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E5E4AA7E-A583-46BF-A976-E378847099EC}"/>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45416" name="Рисунок 14">
            <a:extLst>
              <a:ext uri="{FF2B5EF4-FFF2-40B4-BE49-F238E27FC236}">
                <a16:creationId xmlns:a16="http://schemas.microsoft.com/office/drawing/2014/main" id="{752BC44B-AAED-4E2C-B55C-BA23ABC194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Рисунок 20">
            <a:extLst>
              <a:ext uri="{FF2B5EF4-FFF2-40B4-BE49-F238E27FC236}">
                <a16:creationId xmlns:a16="http://schemas.microsoft.com/office/drawing/2014/main" id="{3578BF8B-EB30-4DB7-9B71-CC6A20D6A687}"/>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13">
                                            <p:txEl>
                                              <p:pRg st="0" end="0"/>
                                            </p:txEl>
                                          </p:spTgt>
                                        </p:tgtEl>
                                        <p:attrNameLst>
                                          <p:attrName>style.visibility</p:attrName>
                                        </p:attrNameLst>
                                      </p:cBhvr>
                                      <p:to>
                                        <p:strVal val="visible"/>
                                      </p:to>
                                    </p:set>
                                    <p:anim calcmode="discrete" valueType="clr">
                                      <p:cBhvr override="childStyle">
                                        <p:cTn id="7" dur="80"/>
                                        <p:tgtEl>
                                          <p:spTgt spid="1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3">
                                            <p:txEl>
                                              <p:pRg st="0" end="0"/>
                                            </p:txEl>
                                          </p:spTgt>
                                        </p:tgtEl>
                                        <p:attrNameLst>
                                          <p:attrName>fill.type</p:attrName>
                                        </p:attrNameLst>
                                      </p:cBhvr>
                                      <p:to>
                                        <p:strVal val="solid"/>
                                      </p:to>
                                    </p:set>
                                  </p:childTnLst>
                                </p:cTn>
                              </p:par>
                            </p:childTnLst>
                          </p:cTn>
                        </p:par>
                        <p:par>
                          <p:cTn id="10" fill="hold" nodeType="afterGroup">
                            <p:stCondLst>
                              <p:cond delay="1240"/>
                            </p:stCondLst>
                            <p:childTnLst>
                              <p:par>
                                <p:cTn id="11" presetID="27" presetClass="entr" presetSubtype="0" fill="hold" nodeType="afterEffect">
                                  <p:stCondLst>
                                    <p:cond delay="0"/>
                                  </p:stCondLst>
                                  <p:iterate type="lt">
                                    <p:tmPct val="50000"/>
                                  </p:iterate>
                                  <p:childTnLst>
                                    <p:set>
                                      <p:cBhvr>
                                        <p:cTn id="12" dur="1" fill="hold">
                                          <p:stCondLst>
                                            <p:cond delay="0"/>
                                          </p:stCondLst>
                                        </p:cTn>
                                        <p:tgtEl>
                                          <p:spTgt spid="13">
                                            <p:txEl>
                                              <p:pRg st="1" end="1"/>
                                            </p:txEl>
                                          </p:spTgt>
                                        </p:tgtEl>
                                        <p:attrNameLst>
                                          <p:attrName>style.visibility</p:attrName>
                                        </p:attrNameLst>
                                      </p:cBhvr>
                                      <p:to>
                                        <p:strVal val="visible"/>
                                      </p:to>
                                    </p:set>
                                    <p:anim calcmode="discrete" valueType="clr">
                                      <p:cBhvr override="childStyle">
                                        <p:cTn id="13" dur="80"/>
                                        <p:tgtEl>
                                          <p:spTgt spid="1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3">
                                            <p:txEl>
                                              <p:pRg st="1" end="1"/>
                                            </p:txEl>
                                          </p:spTgt>
                                        </p:tgtEl>
                                        <p:attrNameLst>
                                          <p:attrName>fillcolor</p:attrName>
                                        </p:attrNameLst>
                                      </p:cBhvr>
                                      <p:tavLst>
                                        <p:tav tm="0">
                                          <p:val>
                                            <p:clrVal>
                                              <a:schemeClr val="accent2"/>
                                            </p:clrVal>
                                          </p:val>
                                        </p:tav>
                                        <p:tav tm="50000">
                                          <p:val>
                                            <p:clrVal>
                                              <a:schemeClr val="hlink"/>
                                            </p:clrVal>
                                          </p:val>
                                        </p:tav>
                                      </p:tavLst>
                                    </p:anim>
                                    <p:set>
                                      <p:cBhvr>
                                        <p:cTn id="15" dur="80"/>
                                        <p:tgtEl>
                                          <p:spTgt spid="13">
                                            <p:txEl>
                                              <p:pRg st="1" end="1"/>
                                            </p:txEl>
                                          </p:spTgt>
                                        </p:tgtEl>
                                        <p:attrNameLst>
                                          <p:attrName>fill.type</p:attrName>
                                        </p:attrNameLst>
                                      </p:cBhvr>
                                      <p:to>
                                        <p:strVal val="solid"/>
                                      </p:to>
                                    </p:se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childTnLst>
                                </p:cTn>
                              </p:par>
                            </p:childTnLst>
                          </p:cTn>
                        </p:par>
                        <p:par>
                          <p:cTn id="19" fill="hold" nodeType="afterGroup">
                            <p:stCondLst>
                              <p:cond delay="2640"/>
                            </p:stCondLst>
                            <p:childTnLst>
                              <p:par>
                                <p:cTn id="20" presetID="27" presetClass="entr" presetSubtype="0" fill="hold" nodeType="afterEffect">
                                  <p:stCondLst>
                                    <p:cond delay="0"/>
                                  </p:stCondLst>
                                  <p:iterate type="lt">
                                    <p:tmPct val="50000"/>
                                  </p:iterate>
                                  <p:childTnLst>
                                    <p:set>
                                      <p:cBhvr>
                                        <p:cTn id="21" dur="1" fill="hold">
                                          <p:stCondLst>
                                            <p:cond delay="0"/>
                                          </p:stCondLst>
                                        </p:cTn>
                                        <p:tgtEl>
                                          <p:spTgt spid="13">
                                            <p:txEl>
                                              <p:pRg st="2" end="2"/>
                                            </p:txEl>
                                          </p:spTgt>
                                        </p:tgtEl>
                                        <p:attrNameLst>
                                          <p:attrName>style.visibility</p:attrName>
                                        </p:attrNameLst>
                                      </p:cBhvr>
                                      <p:to>
                                        <p:strVal val="visible"/>
                                      </p:to>
                                    </p:set>
                                    <p:anim calcmode="discrete" valueType="clr">
                                      <p:cBhvr override="childStyle">
                                        <p:cTn id="22" dur="80"/>
                                        <p:tgtEl>
                                          <p:spTgt spid="1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13">
                                            <p:txEl>
                                              <p:pRg st="2" end="2"/>
                                            </p:txEl>
                                          </p:spTgt>
                                        </p:tgtEl>
                                        <p:attrNameLst>
                                          <p:attrName>fillcolor</p:attrName>
                                        </p:attrNameLst>
                                      </p:cBhvr>
                                      <p:tavLst>
                                        <p:tav tm="0">
                                          <p:val>
                                            <p:clrVal>
                                              <a:schemeClr val="accent2"/>
                                            </p:clrVal>
                                          </p:val>
                                        </p:tav>
                                        <p:tav tm="50000">
                                          <p:val>
                                            <p:clrVal>
                                              <a:schemeClr val="hlink"/>
                                            </p:clrVal>
                                          </p:val>
                                        </p:tav>
                                      </p:tavLst>
                                    </p:anim>
                                    <p:set>
                                      <p:cBhvr>
                                        <p:cTn id="24" dur="80"/>
                                        <p:tgtEl>
                                          <p:spTgt spid="13">
                                            <p:txEl>
                                              <p:pRg st="2" end="2"/>
                                            </p:txEl>
                                          </p:spTgt>
                                        </p:tgtEl>
                                        <p:attrNameLst>
                                          <p:attrName>fill.type</p:attrName>
                                        </p:attrNameLst>
                                      </p:cBhvr>
                                      <p:to>
                                        <p:strVal val="solid"/>
                                      </p:to>
                                    </p:set>
                                  </p:childTnLst>
                                </p:cTn>
                              </p:par>
                            </p:childTnLst>
                          </p:cTn>
                        </p:par>
                        <p:par>
                          <p:cTn id="25" fill="hold" nodeType="afterGroup">
                            <p:stCondLst>
                              <p:cond delay="3800"/>
                            </p:stCondLst>
                            <p:childTnLst>
                              <p:par>
                                <p:cTn id="26" presetID="13" presetClass="entr" presetSubtype="32" fill="hold" nodeType="afterEffect">
                                  <p:stCondLst>
                                    <p:cond delay="0"/>
                                  </p:stCondLst>
                                  <p:childTnLst>
                                    <p:set>
                                      <p:cBhvr>
                                        <p:cTn id="27" dur="1" fill="hold">
                                          <p:stCondLst>
                                            <p:cond delay="0"/>
                                          </p:stCondLst>
                                        </p:cTn>
                                        <p:tgtEl>
                                          <p:spTgt spid="13">
                                            <p:txEl>
                                              <p:pRg st="3" end="3"/>
                                            </p:txEl>
                                          </p:spTgt>
                                        </p:tgtEl>
                                        <p:attrNameLst>
                                          <p:attrName>style.visibility</p:attrName>
                                        </p:attrNameLst>
                                      </p:cBhvr>
                                      <p:to>
                                        <p:strVal val="visible"/>
                                      </p:to>
                                    </p:set>
                                    <p:animEffect transition="in" filter="plus(out)">
                                      <p:cBhvr>
                                        <p:cTn id="28" dur="500"/>
                                        <p:tgtEl>
                                          <p:spTgt spid="13">
                                            <p:txEl>
                                              <p:pRg st="3" end="3"/>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childTnLst>
                                </p:cTn>
                              </p:par>
                            </p:childTnLst>
                          </p:cTn>
                        </p:par>
                        <p:par>
                          <p:cTn id="32" fill="hold" nodeType="afterGroup">
                            <p:stCondLst>
                              <p:cond delay="4800"/>
                            </p:stCondLst>
                            <p:childTnLst>
                              <p:par>
                                <p:cTn id="33" presetID="13" presetClass="entr" presetSubtype="32" fill="hold" nodeType="afterEffect">
                                  <p:stCondLst>
                                    <p:cond delay="0"/>
                                  </p:stCondLst>
                                  <p:childTnLst>
                                    <p:set>
                                      <p:cBhvr>
                                        <p:cTn id="34" dur="1" fill="hold">
                                          <p:stCondLst>
                                            <p:cond delay="0"/>
                                          </p:stCondLst>
                                        </p:cTn>
                                        <p:tgtEl>
                                          <p:spTgt spid="13">
                                            <p:txEl>
                                              <p:pRg st="4" end="4"/>
                                            </p:txEl>
                                          </p:spTgt>
                                        </p:tgtEl>
                                        <p:attrNameLst>
                                          <p:attrName>style.visibility</p:attrName>
                                        </p:attrNameLst>
                                      </p:cBhvr>
                                      <p:to>
                                        <p:strVal val="visible"/>
                                      </p:to>
                                    </p:set>
                                    <p:animEffect transition="in" filter="plus(out)">
                                      <p:cBhvr>
                                        <p:cTn id="35" dur="500"/>
                                        <p:tgtEl>
                                          <p:spTgt spid="13">
                                            <p:txEl>
                                              <p:pRg st="4" end="4"/>
                                            </p:txEl>
                                          </p:spTgt>
                                        </p:tgtEl>
                                      </p:cBhvr>
                                    </p:animEffect>
                                  </p:childTnLst>
                                </p:cTn>
                              </p:par>
                            </p:childTnLst>
                          </p:cTn>
                        </p:par>
                        <p:par>
                          <p:cTn id="36" fill="hold" nodeType="afterGroup">
                            <p:stCondLst>
                              <p:cond delay="5300"/>
                            </p:stCondLst>
                            <p:childTnLst>
                              <p:par>
                                <p:cTn id="37" presetID="27" presetClass="entr" presetSubtype="0" fill="hold" nodeType="afterEffect">
                                  <p:stCondLst>
                                    <p:cond delay="0"/>
                                  </p:stCondLst>
                                  <p:iterate type="lt">
                                    <p:tmPct val="50000"/>
                                  </p:iterate>
                                  <p:childTnLst>
                                    <p:set>
                                      <p:cBhvr>
                                        <p:cTn id="38" dur="1" fill="hold">
                                          <p:stCondLst>
                                            <p:cond delay="0"/>
                                          </p:stCondLst>
                                        </p:cTn>
                                        <p:tgtEl>
                                          <p:spTgt spid="13">
                                            <p:txEl>
                                              <p:pRg st="5" end="5"/>
                                            </p:txEl>
                                          </p:spTgt>
                                        </p:tgtEl>
                                        <p:attrNameLst>
                                          <p:attrName>style.visibility</p:attrName>
                                        </p:attrNameLst>
                                      </p:cBhvr>
                                      <p:to>
                                        <p:strVal val="visible"/>
                                      </p:to>
                                    </p:set>
                                    <p:anim calcmode="discrete" valueType="clr">
                                      <p:cBhvr override="childStyle">
                                        <p:cTn id="39" dur="80"/>
                                        <p:tgtEl>
                                          <p:spTgt spid="13">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0" dur="80"/>
                                        <p:tgtEl>
                                          <p:spTgt spid="13">
                                            <p:txEl>
                                              <p:pRg st="5" end="5"/>
                                            </p:txEl>
                                          </p:spTgt>
                                        </p:tgtEl>
                                        <p:attrNameLst>
                                          <p:attrName>fillcolor</p:attrName>
                                        </p:attrNameLst>
                                      </p:cBhvr>
                                      <p:tavLst>
                                        <p:tav tm="0">
                                          <p:val>
                                            <p:clrVal>
                                              <a:schemeClr val="accent2"/>
                                            </p:clrVal>
                                          </p:val>
                                        </p:tav>
                                        <p:tav tm="50000">
                                          <p:val>
                                            <p:clrVal>
                                              <a:schemeClr val="hlink"/>
                                            </p:clrVal>
                                          </p:val>
                                        </p:tav>
                                      </p:tavLst>
                                    </p:anim>
                                    <p:set>
                                      <p:cBhvr>
                                        <p:cTn id="41" dur="80"/>
                                        <p:tgtEl>
                                          <p:spTgt spid="13">
                                            <p:txEl>
                                              <p:pRg st="5" end="5"/>
                                            </p:txEl>
                                          </p:spTgt>
                                        </p:tgtEl>
                                        <p:attrNameLst>
                                          <p:attrName>fill.type</p:attrName>
                                        </p:attrNameLst>
                                      </p:cBhvr>
                                      <p:to>
                                        <p:strVal val="solid"/>
                                      </p:to>
                                    </p:set>
                                  </p:childTnLst>
                                </p:cTn>
                              </p:par>
                            </p:childTnLst>
                          </p:cTn>
                        </p:par>
                        <p:par>
                          <p:cTn id="42" fill="hold" nodeType="afterGroup">
                            <p:stCondLst>
                              <p:cond delay="6780"/>
                            </p:stCondLst>
                            <p:childTnLst>
                              <p:par>
                                <p:cTn id="43" presetID="13" presetClass="entr" presetSubtype="32" fill="hold" nodeType="afterEffect">
                                  <p:stCondLst>
                                    <p:cond delay="0"/>
                                  </p:stCondLst>
                                  <p:childTnLst>
                                    <p:set>
                                      <p:cBhvr>
                                        <p:cTn id="44" dur="1" fill="hold">
                                          <p:stCondLst>
                                            <p:cond delay="0"/>
                                          </p:stCondLst>
                                        </p:cTn>
                                        <p:tgtEl>
                                          <p:spTgt spid="13">
                                            <p:txEl>
                                              <p:pRg st="6" end="6"/>
                                            </p:txEl>
                                          </p:spTgt>
                                        </p:tgtEl>
                                        <p:attrNameLst>
                                          <p:attrName>style.visibility</p:attrName>
                                        </p:attrNameLst>
                                      </p:cBhvr>
                                      <p:to>
                                        <p:strVal val="visible"/>
                                      </p:to>
                                    </p:set>
                                    <p:animEffect transition="in" filter="plus(out)">
                                      <p:cBhvr>
                                        <p:cTn id="45" dur="500"/>
                                        <p:tgtEl>
                                          <p:spTgt spid="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EF66DAD-6E06-486E-B101-9BC3B6511733}"/>
              </a:ext>
            </a:extLst>
          </p:cNvPr>
          <p:cNvSpPr txBox="1"/>
          <p:nvPr/>
        </p:nvSpPr>
        <p:spPr>
          <a:xfrm>
            <a:off x="873125" y="1239838"/>
            <a:ext cx="9888538" cy="1938337"/>
          </a:xfrm>
          <a:prstGeom prst="rect">
            <a:avLst/>
          </a:prstGeom>
          <a:noFill/>
        </p:spPr>
        <p:txBody>
          <a:bodyPr>
            <a:spAutoFit/>
          </a:bodyPr>
          <a:lstStyle/>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40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3B727842-5170-4430-B707-12757AD0CAFD}"/>
              </a:ext>
            </a:extLst>
          </p:cNvPr>
          <p:cNvSpPr/>
          <p:nvPr/>
        </p:nvSpPr>
        <p:spPr>
          <a:xfrm>
            <a:off x="188913" y="1668463"/>
            <a:ext cx="10501312" cy="3108325"/>
          </a:xfrm>
          <a:prstGeom prst="rect">
            <a:avLst/>
          </a:prstGeom>
          <a:effectLst>
            <a:outerShdw blurRad="50800" dist="38100" dir="2700000" algn="tl" rotWithShape="0">
              <a:prstClr val="black">
                <a:alpha val="40000"/>
              </a:prstClr>
            </a:outerShdw>
          </a:effectLst>
        </p:spPr>
        <p:txBody>
          <a:bodyPr>
            <a:spAutoFit/>
          </a:bodyPr>
          <a:lstStyle/>
          <a:p>
            <a:pPr algn="ctr" defTabSz="1022482" eaLnBrk="1" fontAlgn="auto" hangingPunct="1">
              <a:spcBef>
                <a:spcPts val="0"/>
              </a:spcBef>
              <a:spcAft>
                <a:spcPts val="0"/>
              </a:spcAft>
              <a:defRPr/>
            </a:pPr>
            <a:r>
              <a:rPr lang="ru-RU" sz="4400" b="1" dirty="0">
                <a:solidFill>
                  <a:srgbClr val="0070C0"/>
                </a:solidFill>
                <a:latin typeface="Times New Roman" pitchFamily="18" charset="0"/>
                <a:cs typeface="Times New Roman" pitchFamily="18" charset="0"/>
              </a:rPr>
              <a:t>Необходимо постоянно оказывать помощь коллективам с местом проведения репетиций, площадками для их выступления.</a:t>
            </a:r>
          </a:p>
          <a:p>
            <a:pPr algn="ctr" defTabSz="1022482" eaLnBrk="1" fontAlgn="auto" hangingPunct="1">
              <a:spcBef>
                <a:spcPts val="0"/>
              </a:spcBef>
              <a:spcAft>
                <a:spcPts val="0"/>
              </a:spcAft>
              <a:defRPr/>
            </a:pPr>
            <a:endParaRPr lang="ru-RU" b="1" dirty="0">
              <a:solidFill>
                <a:srgbClr val="0070C0"/>
              </a:solidFill>
              <a:latin typeface="Times New Roman" pitchFamily="18" charset="0"/>
              <a:cs typeface="Times New Roman" pitchFamily="18" charset="0"/>
            </a:endParaRPr>
          </a:p>
        </p:txBody>
      </p:sp>
      <p:sp>
        <p:nvSpPr>
          <p:cNvPr id="146436" name="Прямоугольник 15">
            <a:extLst>
              <a:ext uri="{FF2B5EF4-FFF2-40B4-BE49-F238E27FC236}">
                <a16:creationId xmlns:a16="http://schemas.microsoft.com/office/drawing/2014/main" id="{4784B625-6399-450E-A4C8-78B548E7B6A3}"/>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B3A4EB05-869A-4634-B7A0-C0A72A0261CC}"/>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DCCE13F9-3301-4987-8E98-3939CC1AB8FB}"/>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46439" name="Рисунок 14">
            <a:extLst>
              <a:ext uri="{FF2B5EF4-FFF2-40B4-BE49-F238E27FC236}">
                <a16:creationId xmlns:a16="http://schemas.microsoft.com/office/drawing/2014/main" id="{08C5ECA5-1971-4448-93C6-048A313CE6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6B5BFABA-74D0-4B0A-BE23-20BBA801A720}"/>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comb dir="vert"/>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BC5A833-EBF0-43D6-819B-FCABF36D264A}"/>
              </a:ext>
            </a:extLst>
          </p:cNvPr>
          <p:cNvSpPr txBox="1"/>
          <p:nvPr/>
        </p:nvSpPr>
        <p:spPr>
          <a:xfrm>
            <a:off x="873125" y="1239838"/>
            <a:ext cx="9888538" cy="1938337"/>
          </a:xfrm>
          <a:prstGeom prst="rect">
            <a:avLst/>
          </a:prstGeom>
          <a:noFill/>
        </p:spPr>
        <p:txBody>
          <a:bodyPr>
            <a:spAutoFit/>
          </a:bodyPr>
          <a:lstStyle/>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4000" dirty="0">
              <a:solidFill>
                <a:srgbClr val="3B4555"/>
              </a:solidFill>
              <a:latin typeface="Futura PT Book" pitchFamily="34" charset="-52"/>
            </a:endParaRPr>
          </a:p>
        </p:txBody>
      </p:sp>
      <p:sp>
        <p:nvSpPr>
          <p:cNvPr id="147459" name="Прямоугольник 12">
            <a:extLst>
              <a:ext uri="{FF2B5EF4-FFF2-40B4-BE49-F238E27FC236}">
                <a16:creationId xmlns:a16="http://schemas.microsoft.com/office/drawing/2014/main" id="{7E4BF52D-1D4D-4704-83A0-AFF74ED6F215}"/>
              </a:ext>
            </a:extLst>
          </p:cNvPr>
          <p:cNvSpPr>
            <a:spLocks noChangeArrowheads="1"/>
          </p:cNvSpPr>
          <p:nvPr/>
        </p:nvSpPr>
        <p:spPr bwMode="auto">
          <a:xfrm>
            <a:off x="188913" y="1168400"/>
            <a:ext cx="10501312" cy="514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000">
                <a:solidFill>
                  <a:srgbClr val="0070C0"/>
                </a:solidFill>
                <a:latin typeface="Times New Roman" panose="02020603050405020304" pitchFamily="18" charset="0"/>
                <a:cs typeface="Times New Roman" panose="02020603050405020304" pitchFamily="18" charset="0"/>
              </a:rPr>
              <a:t>«Международный День пожилых людей» - особый день у пенсионеров. С </a:t>
            </a:r>
            <a:r>
              <a:rPr lang="ru-RU" altLang="ru-RU" sz="4400" b="1">
                <a:solidFill>
                  <a:srgbClr val="0070C0"/>
                </a:solidFill>
                <a:latin typeface="Times New Roman" panose="02020603050405020304" pitchFamily="18" charset="0"/>
                <a:cs typeface="Times New Roman" panose="02020603050405020304" pitchFamily="18" charset="0"/>
              </a:rPr>
              <a:t>2013 </a:t>
            </a:r>
            <a:r>
              <a:rPr lang="ru-RU" altLang="ru-RU" sz="4000">
                <a:solidFill>
                  <a:srgbClr val="0070C0"/>
                </a:solidFill>
                <a:latin typeface="Times New Roman" panose="02020603050405020304" pitchFamily="18" charset="0"/>
                <a:cs typeface="Times New Roman" panose="02020603050405020304" pitchFamily="18" charset="0"/>
              </a:rPr>
              <a:t>года городской Совет ветеранов отмечает его под девизом «День добра и уважения», превращая улицу Весеннюю в Арбат и целый день хорошего настроения. Ежегодно более </a:t>
            </a:r>
            <a:r>
              <a:rPr lang="ru-RU" altLang="ru-RU" sz="4400" b="1">
                <a:solidFill>
                  <a:srgbClr val="0070C0"/>
                </a:solidFill>
                <a:latin typeface="Times New Roman" panose="02020603050405020304" pitchFamily="18" charset="0"/>
                <a:cs typeface="Times New Roman" panose="02020603050405020304" pitchFamily="18" charset="0"/>
              </a:rPr>
              <a:t>2000</a:t>
            </a:r>
            <a:r>
              <a:rPr lang="ru-RU" altLang="ru-RU" sz="4400">
                <a:solidFill>
                  <a:srgbClr val="0070C0"/>
                </a:solidFill>
                <a:latin typeface="Times New Roman" panose="02020603050405020304" pitchFamily="18" charset="0"/>
                <a:cs typeface="Times New Roman" panose="02020603050405020304" pitchFamily="18" charset="0"/>
              </a:rPr>
              <a:t> </a:t>
            </a:r>
            <a:r>
              <a:rPr lang="ru-RU" altLang="ru-RU" sz="4000">
                <a:solidFill>
                  <a:srgbClr val="0070C0"/>
                </a:solidFill>
                <a:latin typeface="Times New Roman" panose="02020603050405020304" pitchFamily="18" charset="0"/>
                <a:cs typeface="Times New Roman" panose="02020603050405020304" pitchFamily="18" charset="0"/>
              </a:rPr>
              <a:t>ветеранов традиционно участвуют в этом празднике.</a:t>
            </a:r>
          </a:p>
        </p:txBody>
      </p:sp>
      <p:sp>
        <p:nvSpPr>
          <p:cNvPr id="147460" name="Прямоугольник 15">
            <a:extLst>
              <a:ext uri="{FF2B5EF4-FFF2-40B4-BE49-F238E27FC236}">
                <a16:creationId xmlns:a16="http://schemas.microsoft.com/office/drawing/2014/main" id="{966E229A-DD4C-422A-BDFD-007B54717571}"/>
              </a:ext>
            </a:extLst>
          </p:cNvPr>
          <p:cNvSpPr>
            <a:spLocks noChangeArrowheads="1"/>
          </p:cNvSpPr>
          <p:nvPr/>
        </p:nvSpPr>
        <p:spPr bwMode="auto">
          <a:xfrm>
            <a:off x="0" y="811213"/>
            <a:ext cx="10929938"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9" name="Picture 1" descr="C:\Users\Evgendormaster\Pictures\совет ветеранов.png">
            <a:extLst>
              <a:ext uri="{FF2B5EF4-FFF2-40B4-BE49-F238E27FC236}">
                <a16:creationId xmlns:a16="http://schemas.microsoft.com/office/drawing/2014/main" id="{7ACF1DCE-423F-4FAB-8F9F-1DF61F13F57A}"/>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0" name="Рисунок 9" descr="https://upload.wikimedia.org/wikipedia/commons/thumb/8/8b/Kemerovo_COA.svg/1200px-Kemerovo_COA.svg.png">
            <a:extLst>
              <a:ext uri="{FF2B5EF4-FFF2-40B4-BE49-F238E27FC236}">
                <a16:creationId xmlns:a16="http://schemas.microsoft.com/office/drawing/2014/main" id="{873FCD53-BFB6-42F2-8D2F-00473902DD1C}"/>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47463" name="Рисунок 13">
            <a:extLst>
              <a:ext uri="{FF2B5EF4-FFF2-40B4-BE49-F238E27FC236}">
                <a16:creationId xmlns:a16="http://schemas.microsoft.com/office/drawing/2014/main" id="{664B84FE-3191-4730-83B9-29D8EAB1BD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a:extLst>
              <a:ext uri="{FF2B5EF4-FFF2-40B4-BE49-F238E27FC236}">
                <a16:creationId xmlns:a16="http://schemas.microsoft.com/office/drawing/2014/main" id="{16FE669B-2535-47E5-98F0-CB57075FEE7E}"/>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55E4FD-F5AB-4D33-AA7E-0FC93E82A402}"/>
              </a:ext>
            </a:extLst>
          </p:cNvPr>
          <p:cNvSpPr>
            <a:spLocks noGrp="1"/>
          </p:cNvSpPr>
          <p:nvPr>
            <p:ph type="title"/>
          </p:nvPr>
        </p:nvSpPr>
        <p:spPr>
          <a:xfrm>
            <a:off x="0" y="454025"/>
            <a:ext cx="10312400" cy="742950"/>
          </a:xfrm>
        </p:spPr>
        <p:txBody>
          <a:bodyPr rtlCol="0">
            <a:normAutofit fontScale="90000"/>
          </a:bodyPr>
          <a:lstStyle/>
          <a:p>
            <a:pPr fontAlgn="auto">
              <a:spcAft>
                <a:spcPts val="0"/>
              </a:spcAft>
              <a:defRPr/>
            </a:pPr>
            <a:r>
              <a:rPr lang="ru-RU" b="1" dirty="0">
                <a:solidFill>
                  <a:srgbClr val="0070C0"/>
                </a:solidFill>
                <a:latin typeface="Times New Roman" pitchFamily="18" charset="0"/>
                <a:cs typeface="Times New Roman" pitchFamily="18" charset="0"/>
              </a:rPr>
              <a:t>   АРБАТ НА ВЕСЕННЕЙ</a:t>
            </a:r>
          </a:p>
        </p:txBody>
      </p:sp>
      <p:pic>
        <p:nvPicPr>
          <p:cNvPr id="8" name="Рисунок 7">
            <a:extLst>
              <a:ext uri="{FF2B5EF4-FFF2-40B4-BE49-F238E27FC236}">
                <a16:creationId xmlns:a16="http://schemas.microsoft.com/office/drawing/2014/main" id="{08660749-752A-4782-BA28-B22EA8C43C0C}"/>
              </a:ext>
            </a:extLst>
          </p:cNvPr>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31788" y="1882775"/>
            <a:ext cx="3214687" cy="4144963"/>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2051" name="Picture 3" descr="C:\Users\User\Desktop\ДЛЯ БАЛАХОНОВА\презентация  коорд словет 27.11.2019\ФОТО\АРБАТ НА ВЕСЕННЕЙ КЛУБ\10.10. АРБАТ НА ВЕЕННЕЙ КЕДРОВКА\i (47).jpg">
            <a:extLst>
              <a:ext uri="{FF2B5EF4-FFF2-40B4-BE49-F238E27FC236}">
                <a16:creationId xmlns:a16="http://schemas.microsoft.com/office/drawing/2014/main" id="{B8294B4D-0CE8-4901-8071-4CA11044A6D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rot="292577">
            <a:off x="7499765" y="3748785"/>
            <a:ext cx="3667168" cy="2406686"/>
          </a:xfrm>
          <a:prstGeom prst="round2DiagRect">
            <a:avLst>
              <a:gd name="adj1" fmla="val 16667"/>
              <a:gd name="adj2" fmla="val 6766"/>
            </a:avLst>
          </a:prstGeom>
          <a:ln w="88900" cap="sq">
            <a:noFill/>
            <a:miter lim="800000"/>
          </a:ln>
          <a:effectLst>
            <a:outerShdw blurRad="50800" dist="38100" dir="2700000" algn="tl" rotWithShape="0">
              <a:prstClr val="black">
                <a:alpha val="40000"/>
              </a:prstClr>
            </a:outerShdw>
          </a:effectLst>
        </p:spPr>
      </p:pic>
      <p:pic>
        <p:nvPicPr>
          <p:cNvPr id="9" name="Рисунок 8">
            <a:extLst>
              <a:ext uri="{FF2B5EF4-FFF2-40B4-BE49-F238E27FC236}">
                <a16:creationId xmlns:a16="http://schemas.microsoft.com/office/drawing/2014/main" id="{78AB3B1B-F857-483B-A2FA-DB25EBA20730}"/>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975615" y="1168385"/>
            <a:ext cx="3071834" cy="2012666"/>
          </a:xfrm>
          <a:prstGeom prst="rect">
            <a:avLst/>
          </a:prstGeom>
          <a:solidFill>
            <a:srgbClr val="FFFFFF">
              <a:shade val="85000"/>
            </a:srgbClr>
          </a:solidFill>
          <a:ln w="57150">
            <a:noFill/>
            <a:miter lim="800000"/>
            <a:headEnd/>
            <a:tailEnd/>
          </a:ln>
          <a:effectLst>
            <a:outerShdw blurRad="50800" dist="38100" dir="2700000" algn="tl" rotWithShape="0">
              <a:prstClr val="black">
                <a:alpha val="40000"/>
              </a:prstClr>
            </a:outerShdw>
          </a:effectLst>
          <a:scene3d>
            <a:camera prst="orthographicFront">
              <a:rot lat="0" lon="0" rev="300000"/>
            </a:camera>
            <a:lightRig rig="threePt" dir="t"/>
          </a:scene3d>
        </p:spPr>
      </p:pic>
      <p:pic>
        <p:nvPicPr>
          <p:cNvPr id="2052" name="Picture 4" descr="C:\Users\User\Desktop\ДЛЯ БАЛАХОНОВА\презентация  коорд словет 27.11.2019\ФОТО\АРБАТ НА ВЕСЕННЕЙ КЛУБ\10.10. АРБАТ НА ВЕЕННЕЙ КЕДРОВКА\i (44).jpg">
            <a:extLst>
              <a:ext uri="{FF2B5EF4-FFF2-40B4-BE49-F238E27FC236}">
                <a16:creationId xmlns:a16="http://schemas.microsoft.com/office/drawing/2014/main" id="{D3998019-D6D2-4A9E-A5E8-E2E97684F6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32225" y="2311400"/>
            <a:ext cx="3460750"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 descr="C:\Users\Evgendormaster\Pictures\совет ветеранов.png">
            <a:extLst>
              <a:ext uri="{FF2B5EF4-FFF2-40B4-BE49-F238E27FC236}">
                <a16:creationId xmlns:a16="http://schemas.microsoft.com/office/drawing/2014/main" id="{F1F66569-1E01-4B03-94CC-A0D1F78F5285}"/>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2" name="Рисунок 11" descr="https://upload.wikimedia.org/wikipedia/commons/thumb/8/8b/Kemerovo_COA.svg/1200px-Kemerovo_COA.svg.png">
            <a:extLst>
              <a:ext uri="{FF2B5EF4-FFF2-40B4-BE49-F238E27FC236}">
                <a16:creationId xmlns:a16="http://schemas.microsoft.com/office/drawing/2014/main" id="{38429FBC-E579-4C5C-80EB-FC7FEE36B6D8}"/>
              </a:ext>
            </a:extLst>
          </p:cNvPr>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48489" name="Рисунок 16">
            <a:extLst>
              <a:ext uri="{FF2B5EF4-FFF2-40B4-BE49-F238E27FC236}">
                <a16:creationId xmlns:a16="http://schemas.microsoft.com/office/drawing/2014/main" id="{B2DFBEBE-D5CE-4391-BEE6-ACE82324358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Рисунок 17">
            <a:extLst>
              <a:ext uri="{FF2B5EF4-FFF2-40B4-BE49-F238E27FC236}">
                <a16:creationId xmlns:a16="http://schemas.microsoft.com/office/drawing/2014/main" id="{7977E6C9-B1C1-4DD2-B90B-F1C5325769A2}"/>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nodeType="afterGroup">
                            <p:stCondLst>
                              <p:cond delay="500"/>
                            </p:stCondLst>
                            <p:childTnLst>
                              <p:par>
                                <p:cTn id="9" presetID="53"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nodeType="afterGroup">
                            <p:stCondLst>
                              <p:cond delay="1000"/>
                            </p:stCondLst>
                            <p:childTnLst>
                              <p:par>
                                <p:cTn id="15" presetID="53" presetClass="entr" presetSubtype="0" fill="hold" nodeType="afterEffect">
                                  <p:stCondLst>
                                    <p:cond delay="0"/>
                                  </p:stCondLst>
                                  <p:childTnLst>
                                    <p:set>
                                      <p:cBhvr>
                                        <p:cTn id="16" dur="1" fill="hold">
                                          <p:stCondLst>
                                            <p:cond delay="0"/>
                                          </p:stCondLst>
                                        </p:cTn>
                                        <p:tgtEl>
                                          <p:spTgt spid="2052"/>
                                        </p:tgtEl>
                                        <p:attrNameLst>
                                          <p:attrName>style.visibility</p:attrName>
                                        </p:attrNameLst>
                                      </p:cBhvr>
                                      <p:to>
                                        <p:strVal val="visible"/>
                                      </p:to>
                                    </p:set>
                                    <p:anim calcmode="lin" valueType="num">
                                      <p:cBhvr>
                                        <p:cTn id="17" dur="500" fill="hold"/>
                                        <p:tgtEl>
                                          <p:spTgt spid="2052"/>
                                        </p:tgtEl>
                                        <p:attrNameLst>
                                          <p:attrName>ppt_w</p:attrName>
                                        </p:attrNameLst>
                                      </p:cBhvr>
                                      <p:tavLst>
                                        <p:tav tm="0">
                                          <p:val>
                                            <p:fltVal val="0"/>
                                          </p:val>
                                        </p:tav>
                                        <p:tav tm="100000">
                                          <p:val>
                                            <p:strVal val="#ppt_w"/>
                                          </p:val>
                                        </p:tav>
                                      </p:tavLst>
                                    </p:anim>
                                    <p:anim calcmode="lin" valueType="num">
                                      <p:cBhvr>
                                        <p:cTn id="18" dur="500" fill="hold"/>
                                        <p:tgtEl>
                                          <p:spTgt spid="2052"/>
                                        </p:tgtEl>
                                        <p:attrNameLst>
                                          <p:attrName>ppt_h</p:attrName>
                                        </p:attrNameLst>
                                      </p:cBhvr>
                                      <p:tavLst>
                                        <p:tav tm="0">
                                          <p:val>
                                            <p:fltVal val="0"/>
                                          </p:val>
                                        </p:tav>
                                        <p:tav tm="100000">
                                          <p:val>
                                            <p:strVal val="#ppt_h"/>
                                          </p:val>
                                        </p:tav>
                                      </p:tavLst>
                                    </p:anim>
                                    <p:animEffect transition="in" filter="fade">
                                      <p:cBhvr>
                                        <p:cTn id="19" dur="500"/>
                                        <p:tgtEl>
                                          <p:spTgt spid="2052"/>
                                        </p:tgtEl>
                                      </p:cBhvr>
                                    </p:animEffect>
                                  </p:childTnLst>
                                </p:cTn>
                              </p:par>
                            </p:childTnLst>
                          </p:cTn>
                        </p:par>
                        <p:par>
                          <p:cTn id="20" fill="hold" nodeType="afterGroup">
                            <p:stCondLst>
                              <p:cond delay="1500"/>
                            </p:stCondLst>
                            <p:childTnLst>
                              <p:par>
                                <p:cTn id="21" presetID="53" presetClass="entr" presetSubtype="0" fill="hold" nodeType="afterEffect">
                                  <p:stCondLst>
                                    <p:cond delay="0"/>
                                  </p:stCondLst>
                                  <p:childTnLst>
                                    <p:set>
                                      <p:cBhvr>
                                        <p:cTn id="22" dur="1" fill="hold">
                                          <p:stCondLst>
                                            <p:cond delay="0"/>
                                          </p:stCondLst>
                                        </p:cTn>
                                        <p:tgtEl>
                                          <p:spTgt spid="2051"/>
                                        </p:tgtEl>
                                        <p:attrNameLst>
                                          <p:attrName>style.visibility</p:attrName>
                                        </p:attrNameLst>
                                      </p:cBhvr>
                                      <p:to>
                                        <p:strVal val="visible"/>
                                      </p:to>
                                    </p:set>
                                    <p:anim calcmode="lin" valueType="num">
                                      <p:cBhvr>
                                        <p:cTn id="23" dur="500" fill="hold"/>
                                        <p:tgtEl>
                                          <p:spTgt spid="2051"/>
                                        </p:tgtEl>
                                        <p:attrNameLst>
                                          <p:attrName>ppt_w</p:attrName>
                                        </p:attrNameLst>
                                      </p:cBhvr>
                                      <p:tavLst>
                                        <p:tav tm="0">
                                          <p:val>
                                            <p:fltVal val="0"/>
                                          </p:val>
                                        </p:tav>
                                        <p:tav tm="100000">
                                          <p:val>
                                            <p:strVal val="#ppt_w"/>
                                          </p:val>
                                        </p:tav>
                                      </p:tavLst>
                                    </p:anim>
                                    <p:anim calcmode="lin" valueType="num">
                                      <p:cBhvr>
                                        <p:cTn id="24" dur="500" fill="hold"/>
                                        <p:tgtEl>
                                          <p:spTgt spid="2051"/>
                                        </p:tgtEl>
                                        <p:attrNameLst>
                                          <p:attrName>ppt_h</p:attrName>
                                        </p:attrNameLst>
                                      </p:cBhvr>
                                      <p:tavLst>
                                        <p:tav tm="0">
                                          <p:val>
                                            <p:fltVal val="0"/>
                                          </p:val>
                                        </p:tav>
                                        <p:tav tm="100000">
                                          <p:val>
                                            <p:strVal val="#ppt_h"/>
                                          </p:val>
                                        </p:tav>
                                      </p:tavLst>
                                    </p:anim>
                                    <p:animEffect transition="in" filter="fade">
                                      <p:cBhvr>
                                        <p:cTn id="25" dur="500"/>
                                        <p:tgtEl>
                                          <p:spTgt spid="2051"/>
                                        </p:tgtEl>
                                      </p:cBhvr>
                                    </p:animEffect>
                                  </p:childTnLst>
                                </p:cTn>
                              </p:par>
                            </p:childTnLst>
                          </p:cTn>
                        </p:par>
                        <p:par>
                          <p:cTn id="26" fill="hold" nodeType="afterGroup">
                            <p:stCondLst>
                              <p:cond delay="2000"/>
                            </p:stCondLst>
                            <p:childTnLst>
                              <p:par>
                                <p:cTn id="27" presetID="53"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3" descr="F:\НА САЙТ\i (5).jpg сайт мероприятие 2.jpg">
            <a:extLst>
              <a:ext uri="{FF2B5EF4-FFF2-40B4-BE49-F238E27FC236}">
                <a16:creationId xmlns:a16="http://schemas.microsoft.com/office/drawing/2014/main" id="{F1446D51-3E36-44EA-A8BA-B47CB43BA77F}"/>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tretch>
            <a:fillRect/>
          </a:stretch>
        </p:blipFill>
        <p:spPr>
          <a:xfrm>
            <a:off x="1331913" y="239713"/>
            <a:ext cx="9215437" cy="5948362"/>
          </a:xfrm>
          <a:effectLst>
            <a:outerShdw blurRad="50800" dist="38100" dir="2700000" algn="tl" rotWithShape="0">
              <a:prstClr val="black">
                <a:alpha val="40000"/>
              </a:prstClr>
            </a:outerShdw>
          </a:effectLst>
        </p:spPr>
      </p:pic>
      <p:pic>
        <p:nvPicPr>
          <p:cNvPr id="8" name="Picture 1" descr="C:\Users\Evgendormaster\Pictures\совет ветеранов.png">
            <a:extLst>
              <a:ext uri="{FF2B5EF4-FFF2-40B4-BE49-F238E27FC236}">
                <a16:creationId xmlns:a16="http://schemas.microsoft.com/office/drawing/2014/main" id="{D5B37018-44C0-4943-A43C-8D5912EE61E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ECAD75BC-3DFC-4319-B1ED-CD05D6B3246E}"/>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49509" name="Рисунок 14">
            <a:extLst>
              <a:ext uri="{FF2B5EF4-FFF2-40B4-BE49-F238E27FC236}">
                <a16:creationId xmlns:a16="http://schemas.microsoft.com/office/drawing/2014/main" id="{CE5E0CA6-3F05-4F2D-84E5-A269A40489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Рисунок 15">
            <a:extLst>
              <a:ext uri="{FF2B5EF4-FFF2-40B4-BE49-F238E27FC236}">
                <a16:creationId xmlns:a16="http://schemas.microsoft.com/office/drawing/2014/main" id="{85ED20F1-8CC2-4183-8951-8CB0A1B0FCF7}"/>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8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F:\для ПРЕЗ. арбат на вес\DSCN0268.JPG сайт  ФОТО.JPG">
            <a:extLst>
              <a:ext uri="{FF2B5EF4-FFF2-40B4-BE49-F238E27FC236}">
                <a16:creationId xmlns:a16="http://schemas.microsoft.com/office/drawing/2014/main" id="{E049EC1E-6A20-40D6-AF87-754047E453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0475" y="382588"/>
            <a:ext cx="8715375" cy="578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 descr="C:\Users\Evgendormaster\Pictures\совет ветеранов.png">
            <a:extLst>
              <a:ext uri="{FF2B5EF4-FFF2-40B4-BE49-F238E27FC236}">
                <a16:creationId xmlns:a16="http://schemas.microsoft.com/office/drawing/2014/main" id="{1BA94DFB-EC31-4E07-BD95-26F5D738A20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9" name="Рисунок 18" descr="https://upload.wikimedia.org/wikipedia/commons/thumb/8/8b/Kemerovo_COA.svg/1200px-Kemerovo_COA.svg.png">
            <a:extLst>
              <a:ext uri="{FF2B5EF4-FFF2-40B4-BE49-F238E27FC236}">
                <a16:creationId xmlns:a16="http://schemas.microsoft.com/office/drawing/2014/main" id="{27AB17D9-5059-41C8-A23F-4D775C44C01C}"/>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50533" name="Рисунок 19">
            <a:extLst>
              <a:ext uri="{FF2B5EF4-FFF2-40B4-BE49-F238E27FC236}">
                <a16:creationId xmlns:a16="http://schemas.microsoft.com/office/drawing/2014/main" id="{26988D65-E529-4AB0-8096-7E8F00317D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Рисунок 20">
            <a:extLst>
              <a:ext uri="{FF2B5EF4-FFF2-40B4-BE49-F238E27FC236}">
                <a16:creationId xmlns:a16="http://schemas.microsoft.com/office/drawing/2014/main" id="{FE4CB1AE-CC10-4447-889E-168719C5FA89}"/>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8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A3D8EF28-F3B0-4629-9210-3C8B97907E7E}"/>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975475" y="2811463"/>
            <a:ext cx="4344988" cy="3192462"/>
          </a:xfrm>
          <a:prstGeom prst="rect">
            <a:avLst/>
          </a:prstGeom>
          <a:ln>
            <a:noFill/>
          </a:ln>
          <a:effectLst>
            <a:outerShdw blurRad="292100" dist="139700" dir="2700000" algn="tl" rotWithShape="0">
              <a:srgbClr val="333333">
                <a:alpha val="65000"/>
              </a:srgbClr>
            </a:outerShdw>
          </a:effectLst>
        </p:spPr>
      </p:pic>
      <p:pic>
        <p:nvPicPr>
          <p:cNvPr id="11266" name="Picture 2" descr="F:\ДЛЯ ПРЕЗ АРБАТ\P1010618.JPG">
            <a:extLst>
              <a:ext uri="{FF2B5EF4-FFF2-40B4-BE49-F238E27FC236}">
                <a16:creationId xmlns:a16="http://schemas.microsoft.com/office/drawing/2014/main" id="{3F5B9F72-9954-4B7F-B1BD-4980A15ABD55}"/>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6975475" y="239713"/>
            <a:ext cx="3143250" cy="2359025"/>
          </a:xfrm>
          <a:prstGeom prst="rect">
            <a:avLst/>
          </a:prstGeom>
          <a:ln>
            <a:noFill/>
          </a:ln>
          <a:effectLst>
            <a:outerShdw blurRad="292100" dist="139700" dir="2700000" algn="tl" rotWithShape="0">
              <a:srgbClr val="333333">
                <a:alpha val="65000"/>
              </a:srgbClr>
            </a:outerShdw>
          </a:effectLst>
        </p:spPr>
      </p:pic>
      <p:pic>
        <p:nvPicPr>
          <p:cNvPr id="17" name="Picture 1" descr="C:\Users\Evgendormaster\Pictures\совет ветеранов.png">
            <a:extLst>
              <a:ext uri="{FF2B5EF4-FFF2-40B4-BE49-F238E27FC236}">
                <a16:creationId xmlns:a16="http://schemas.microsoft.com/office/drawing/2014/main" id="{C1DEF983-690C-4A20-812D-34117B5084D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8" name="Рисунок 17" descr="https://upload.wikimedia.org/wikipedia/commons/thumb/8/8b/Kemerovo_COA.svg/1200px-Kemerovo_COA.svg.png">
            <a:extLst>
              <a:ext uri="{FF2B5EF4-FFF2-40B4-BE49-F238E27FC236}">
                <a16:creationId xmlns:a16="http://schemas.microsoft.com/office/drawing/2014/main" id="{65B4211A-3F9D-4F83-9233-571F7147FA06}"/>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51558" name="Рисунок 18">
            <a:extLst>
              <a:ext uri="{FF2B5EF4-FFF2-40B4-BE49-F238E27FC236}">
                <a16:creationId xmlns:a16="http://schemas.microsoft.com/office/drawing/2014/main" id="{691808DE-1495-4C6B-9296-217E95B9765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Рисунок 19">
            <a:extLst>
              <a:ext uri="{FF2B5EF4-FFF2-40B4-BE49-F238E27FC236}">
                <a16:creationId xmlns:a16="http://schemas.microsoft.com/office/drawing/2014/main" id="{1B522E79-C84C-4B58-B825-092115E105E0}"/>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pic>
        <p:nvPicPr>
          <p:cNvPr id="8" name="Содержимое 3" descr="C:\Users\User\Desktop\ДЛЯ БАЛАХОНОВА\презентация  коорд словет 27.11.2019\ФОТО\АРБАТ НА ВЕСЕННЕЙ КЛУБ\10.10. АРБАТ НА ВЕЕННЕЙ КЕДРОВКА\SAM_1251.JPG">
            <a:extLst>
              <a:ext uri="{FF2B5EF4-FFF2-40B4-BE49-F238E27FC236}">
                <a16:creationId xmlns:a16="http://schemas.microsoft.com/office/drawing/2014/main" id="{E15E2D1C-B7A1-4D69-965A-C7FB9A692B23}"/>
              </a:ext>
            </a:extLst>
          </p:cNvPr>
          <p:cNvPicPr>
            <a:picLocks noGrp="1"/>
          </p:cNvPicPr>
          <p:nvPr>
            <p:ph idx="1"/>
          </p:nvPr>
        </p:nvPicPr>
        <p:blipFill>
          <a:blip r:embed="rId8" cstate="email">
            <a:extLst>
              <a:ext uri="{28A0092B-C50C-407E-A947-70E740481C1C}">
                <a14:useLocalDpi xmlns:a14="http://schemas.microsoft.com/office/drawing/2010/main" val="0"/>
              </a:ext>
            </a:extLst>
          </a:blip>
          <a:srcRect/>
          <a:stretch>
            <a:fillRect/>
          </a:stretch>
        </p:blipFill>
        <p:spPr>
          <a:xfrm>
            <a:off x="331788" y="1239838"/>
            <a:ext cx="6215062" cy="4652962"/>
          </a:xfrm>
          <a:effectLst>
            <a:outerShdw blurRad="292100" dist="139700" dir="2700000" algn="tl" rotWithShape="0">
              <a:srgbClr val="333333">
                <a:alpha val="65000"/>
              </a:srgbClr>
            </a:outerShdw>
          </a:effectLst>
        </p:spPr>
      </p:pic>
    </p:spTree>
  </p:cSld>
  <p:clrMapOvr>
    <a:masterClrMapping/>
  </p:clrMapOvr>
  <p:transition advClick="0" advTm="8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42" presetClass="entr" presetSubtype="0" fill="hold" nodeType="withEffect">
                                  <p:stCondLst>
                                    <p:cond delay="0"/>
                                  </p:stCondLst>
                                  <p:childTnLst>
                                    <p:set>
                                      <p:cBhvr>
                                        <p:cTn id="9" dur="1" fill="hold">
                                          <p:stCondLst>
                                            <p:cond delay="0"/>
                                          </p:stCondLst>
                                        </p:cTn>
                                        <p:tgtEl>
                                          <p:spTgt spid="11266"/>
                                        </p:tgtEl>
                                        <p:attrNameLst>
                                          <p:attrName>style.visibility</p:attrName>
                                        </p:attrNameLst>
                                      </p:cBhvr>
                                      <p:to>
                                        <p:strVal val="visible"/>
                                      </p:to>
                                    </p:set>
                                    <p:animEffect transition="in" filter="fade">
                                      <p:cBhvr>
                                        <p:cTn id="10" dur="1000"/>
                                        <p:tgtEl>
                                          <p:spTgt spid="11266"/>
                                        </p:tgtEl>
                                      </p:cBhvr>
                                    </p:animEffect>
                                    <p:anim calcmode="lin" valueType="num">
                                      <p:cBhvr>
                                        <p:cTn id="11" dur="1000" fill="hold"/>
                                        <p:tgtEl>
                                          <p:spTgt spid="11266"/>
                                        </p:tgtEl>
                                        <p:attrNameLst>
                                          <p:attrName>ppt_x</p:attrName>
                                        </p:attrNameLst>
                                      </p:cBhvr>
                                      <p:tavLst>
                                        <p:tav tm="0">
                                          <p:val>
                                            <p:strVal val="#ppt_x"/>
                                          </p:val>
                                        </p:tav>
                                        <p:tav tm="100000">
                                          <p:val>
                                            <p:strVal val="#ppt_x"/>
                                          </p:val>
                                        </p:tav>
                                      </p:tavLst>
                                    </p:anim>
                                    <p:anim calcmode="lin" valueType="num">
                                      <p:cBhvr>
                                        <p:cTn id="12" dur="1000" fill="hold"/>
                                        <p:tgtEl>
                                          <p:spTgt spid="11266"/>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Содержимое 2">
            <a:extLst>
              <a:ext uri="{FF2B5EF4-FFF2-40B4-BE49-F238E27FC236}">
                <a16:creationId xmlns:a16="http://schemas.microsoft.com/office/drawing/2014/main" id="{650B694E-E2E0-4C0B-9201-BB689780BFA6}"/>
              </a:ext>
            </a:extLst>
          </p:cNvPr>
          <p:cNvSpPr>
            <a:spLocks noGrp="1" noChangeArrowheads="1"/>
          </p:cNvSpPr>
          <p:nvPr>
            <p:ph idx="1"/>
          </p:nvPr>
        </p:nvSpPr>
        <p:spPr/>
        <p:txBody>
          <a:bodyPr/>
          <a:lstStyle/>
          <a:p>
            <a:endParaRPr lang="ru-RU" altLang="ru-RU"/>
          </a:p>
          <a:p>
            <a:endParaRPr lang="ru-RU" altLang="ru-RU"/>
          </a:p>
        </p:txBody>
      </p:sp>
      <p:pic>
        <p:nvPicPr>
          <p:cNvPr id="5" name="Рисунок 4" descr="C:\Users\User\Desktop\ДЛЯ БАЛАХОНОВА\презентация  коорд словет 27.11.2019\ФОТО\АРБАТ НА ВЕСЕННЕЙ КЛУБ\АРБАТ НА ВЕСЕННЕЙ ЛЕНИНСКИЙм\арбат на весенней\DSC_0151.JPG">
            <a:extLst>
              <a:ext uri="{FF2B5EF4-FFF2-40B4-BE49-F238E27FC236}">
                <a16:creationId xmlns:a16="http://schemas.microsoft.com/office/drawing/2014/main" id="{F95FCBEB-44A3-4FF3-8D2F-332727071F45}"/>
              </a:ext>
            </a:extLst>
          </p:cNvPr>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332013" y="3954467"/>
            <a:ext cx="4230792" cy="2357454"/>
          </a:xfrm>
          <a:prstGeom prst="rect">
            <a:avLst/>
          </a:prstGeom>
          <a:ln>
            <a:noFill/>
          </a:ln>
          <a:effectLst>
            <a:softEdge rad="112500"/>
          </a:effectLst>
        </p:spPr>
      </p:pic>
      <p:pic>
        <p:nvPicPr>
          <p:cNvPr id="6" name="Рисунок 5" descr="C:\Users\User\Desktop\ДЛЯ БАЛАХОНОВА\презентация  коорд словет 27.11.2019\ФОТО\АРБАТ НА ВЕСЕННЕЙ КЛУБ\АРБАТ КИРОВСКИЙ\IMG_4913.JPG">
            <a:extLst>
              <a:ext uri="{FF2B5EF4-FFF2-40B4-BE49-F238E27FC236}">
                <a16:creationId xmlns:a16="http://schemas.microsoft.com/office/drawing/2014/main" id="{C8C37639-6E23-47ED-9B31-859258615597}"/>
              </a:ext>
            </a:extLst>
          </p:cNvPr>
          <p:cNvPicPr/>
          <p:nvPr/>
        </p:nvPicPr>
        <p:blipFill>
          <a:blip r:embed="rId3" cstate="email">
            <a:extLst>
              <a:ext uri="{28A0092B-C50C-407E-A947-70E740481C1C}">
                <a14:useLocalDpi xmlns:a14="http://schemas.microsoft.com/office/drawing/2010/main" val="0"/>
              </a:ext>
            </a:extLst>
          </a:blip>
          <a:stretch>
            <a:fillRect/>
          </a:stretch>
        </p:blipFill>
        <p:spPr bwMode="auto">
          <a:xfrm>
            <a:off x="260311" y="525443"/>
            <a:ext cx="5500726" cy="32147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descr="C:\Users\User\Desktop\ДЛЯ БАЛАХОНОВА\презентация  коорд словет 27.11.2019\ФОТО\АРБАТ НА ВЕСЕННЕЙ КЛУБ\10.10. АРБАТ НА ВЕЕННЕЙ КЕДРОВКА\SAM_1286.JPG">
            <a:extLst>
              <a:ext uri="{FF2B5EF4-FFF2-40B4-BE49-F238E27FC236}">
                <a16:creationId xmlns:a16="http://schemas.microsoft.com/office/drawing/2014/main" id="{18B9722A-A8D4-4216-BE43-80EA2CE9ED07}"/>
              </a:ext>
            </a:extLst>
          </p:cNvPr>
          <p:cNvPicPr/>
          <p:nvPr/>
        </p:nvPicPr>
        <p:blipFill>
          <a:blip r:embed="rId4" cstate="email">
            <a:extLst>
              <a:ext uri="{28A0092B-C50C-407E-A947-70E740481C1C}">
                <a14:useLocalDpi xmlns:a14="http://schemas.microsoft.com/office/drawing/2010/main" val="0"/>
              </a:ext>
            </a:extLst>
          </a:blip>
          <a:stretch>
            <a:fillRect/>
          </a:stretch>
        </p:blipFill>
        <p:spPr bwMode="auto">
          <a:xfrm>
            <a:off x="6475417" y="525443"/>
            <a:ext cx="4500594" cy="385765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0" name="Picture 1" descr="C:\Users\Evgendormaster\Pictures\совет ветеранов.png">
            <a:extLst>
              <a:ext uri="{FF2B5EF4-FFF2-40B4-BE49-F238E27FC236}">
                <a16:creationId xmlns:a16="http://schemas.microsoft.com/office/drawing/2014/main" id="{C88D0F80-50A3-4EE9-A758-D3374FCFE08F}"/>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21" name="Рисунок 20" descr="https://upload.wikimedia.org/wikipedia/commons/thumb/8/8b/Kemerovo_COA.svg/1200px-Kemerovo_COA.svg.png">
            <a:extLst>
              <a:ext uri="{FF2B5EF4-FFF2-40B4-BE49-F238E27FC236}">
                <a16:creationId xmlns:a16="http://schemas.microsoft.com/office/drawing/2014/main" id="{B3891D35-3A08-4B65-B038-E50F2C203C2C}"/>
              </a:ext>
            </a:extLst>
          </p:cNvPr>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52584" name="Рисунок 21">
            <a:extLst>
              <a:ext uri="{FF2B5EF4-FFF2-40B4-BE49-F238E27FC236}">
                <a16:creationId xmlns:a16="http://schemas.microsoft.com/office/drawing/2014/main" id="{49ACE2AF-7AAF-4FAE-A850-F8965752F16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Рисунок 22">
            <a:extLst>
              <a:ext uri="{FF2B5EF4-FFF2-40B4-BE49-F238E27FC236}">
                <a16:creationId xmlns:a16="http://schemas.microsoft.com/office/drawing/2014/main" id="{9DC25366-7A14-4E50-B17D-DD984CC708FC}"/>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a:extLst>
              <a:ext uri="{FF2B5EF4-FFF2-40B4-BE49-F238E27FC236}">
                <a16:creationId xmlns:a16="http://schemas.microsoft.com/office/drawing/2014/main" id="{5E286076-A770-400B-81AE-CBF50A19E903}"/>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a:xfrm>
            <a:off x="2546327" y="239691"/>
            <a:ext cx="5857916" cy="5829747"/>
          </a:xfrm>
          <a:effectLst>
            <a:softEdge rad="112500"/>
          </a:effectLst>
        </p:spPr>
      </p:pic>
      <p:pic>
        <p:nvPicPr>
          <p:cNvPr id="10" name="Picture 1" descr="C:\Users\Evgendormaster\Pictures\совет ветеранов.png">
            <a:extLst>
              <a:ext uri="{FF2B5EF4-FFF2-40B4-BE49-F238E27FC236}">
                <a16:creationId xmlns:a16="http://schemas.microsoft.com/office/drawing/2014/main" id="{2BA84436-FD5D-466F-AD5E-F78E7D787F1F}"/>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0266EBFB-F66B-4B7C-AF48-FBB732AFD9B0}"/>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53605" name="Рисунок 11">
            <a:extLst>
              <a:ext uri="{FF2B5EF4-FFF2-40B4-BE49-F238E27FC236}">
                <a16:creationId xmlns:a16="http://schemas.microsoft.com/office/drawing/2014/main" id="{C2E5AE03-A87D-4AA3-B194-1FE4125AD7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Рисунок 12">
            <a:extLst>
              <a:ext uri="{FF2B5EF4-FFF2-40B4-BE49-F238E27FC236}">
                <a16:creationId xmlns:a16="http://schemas.microsoft.com/office/drawing/2014/main" id="{CD492D3B-5C66-4A38-9B1C-949A96D383DC}"/>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3" presetClass="entr" presetSubtype="16" fill="hold" nodeType="with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plus(in)">
                                      <p:cBhvr>
                                        <p:cTn id="7" dur="2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7D623B7-7C51-48E1-94F3-E91A069B7AA2}"/>
              </a:ext>
            </a:extLst>
          </p:cNvPr>
          <p:cNvSpPr txBox="1"/>
          <p:nvPr/>
        </p:nvSpPr>
        <p:spPr>
          <a:xfrm>
            <a:off x="873125" y="1239838"/>
            <a:ext cx="9888538" cy="1938337"/>
          </a:xfrm>
          <a:prstGeom prst="rect">
            <a:avLst/>
          </a:prstGeom>
          <a:noFill/>
        </p:spPr>
        <p:txBody>
          <a:bodyPr>
            <a:spAutoFit/>
          </a:bodyPr>
          <a:lstStyle/>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4000" dirty="0">
              <a:solidFill>
                <a:srgbClr val="3B4555"/>
              </a:solidFill>
              <a:latin typeface="Futura PT Book" pitchFamily="34" charset="-52"/>
            </a:endParaRPr>
          </a:p>
        </p:txBody>
      </p:sp>
      <p:sp>
        <p:nvSpPr>
          <p:cNvPr id="154627" name="Прямоугольник 12">
            <a:extLst>
              <a:ext uri="{FF2B5EF4-FFF2-40B4-BE49-F238E27FC236}">
                <a16:creationId xmlns:a16="http://schemas.microsoft.com/office/drawing/2014/main" id="{DDA3DCE8-355B-4161-A901-6889498D8E5E}"/>
              </a:ext>
            </a:extLst>
          </p:cNvPr>
          <p:cNvSpPr>
            <a:spLocks noChangeArrowheads="1"/>
          </p:cNvSpPr>
          <p:nvPr/>
        </p:nvSpPr>
        <p:spPr bwMode="auto">
          <a:xfrm>
            <a:off x="188913" y="1239838"/>
            <a:ext cx="10501312"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3200" b="1">
                <a:solidFill>
                  <a:srgbClr val="0070C0"/>
                </a:solidFill>
                <a:latin typeface="Times New Roman" panose="02020603050405020304" pitchFamily="18" charset="0"/>
                <a:cs typeface="Times New Roman" panose="02020603050405020304" pitchFamily="18" charset="0"/>
              </a:rPr>
              <a:t>Пользуются популярностью у ветеранов проводимые городским и районными Советами экскурсии по городу и историческим местам города, области, </a:t>
            </a:r>
          </a:p>
          <a:p>
            <a:pPr algn="ctr" eaLnBrk="1" hangingPunct="1"/>
            <a:r>
              <a:rPr lang="ru-RU" altLang="ru-RU" sz="3200" b="1">
                <a:solidFill>
                  <a:srgbClr val="0070C0"/>
                </a:solidFill>
                <a:latin typeface="Times New Roman" panose="02020603050405020304" pitchFamily="18" charset="0"/>
                <a:cs typeface="Times New Roman" panose="02020603050405020304" pitchFamily="18" charset="0"/>
              </a:rPr>
              <a:t>межобластные: автобусные экскурсии в музей-заповедник «Томская писаница», </a:t>
            </a:r>
          </a:p>
          <a:p>
            <a:pPr algn="ctr" eaLnBrk="1" hangingPunct="1"/>
            <a:r>
              <a:rPr lang="ru-RU" altLang="ru-RU" sz="3200" b="1">
                <a:solidFill>
                  <a:srgbClr val="0070C0"/>
                </a:solidFill>
                <a:latin typeface="Times New Roman" panose="02020603050405020304" pitchFamily="18" charset="0"/>
                <a:cs typeface="Times New Roman" panose="02020603050405020304" pitchFamily="18" charset="0"/>
              </a:rPr>
              <a:t>по православным храмам в города Новосибирск и Томск, на родину поэта Василия Федорова в село Марьевка.</a:t>
            </a:r>
          </a:p>
          <a:p>
            <a:pPr algn="ctr" eaLnBrk="1" hangingPunct="1"/>
            <a:r>
              <a:rPr lang="ru-RU" altLang="ru-RU" sz="4400" b="1"/>
              <a:t> </a:t>
            </a:r>
            <a:endParaRPr lang="ru-RU" altLang="ru-RU" sz="4400"/>
          </a:p>
        </p:txBody>
      </p:sp>
      <p:sp>
        <p:nvSpPr>
          <p:cNvPr id="154628" name="Прямоугольник 15">
            <a:extLst>
              <a:ext uri="{FF2B5EF4-FFF2-40B4-BE49-F238E27FC236}">
                <a16:creationId xmlns:a16="http://schemas.microsoft.com/office/drawing/2014/main" id="{06BF6867-B6CF-461B-B6EF-14DE8A00E8B0}"/>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8" name="Picture 1" descr="C:\Users\Evgendormaster\Pictures\совет ветеранов.png">
            <a:extLst>
              <a:ext uri="{FF2B5EF4-FFF2-40B4-BE49-F238E27FC236}">
                <a16:creationId xmlns:a16="http://schemas.microsoft.com/office/drawing/2014/main" id="{D448B069-96DA-4A69-94FD-FCC5D0FB4414}"/>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9" name="Рисунок 18" descr="https://upload.wikimedia.org/wikipedia/commons/thumb/8/8b/Kemerovo_COA.svg/1200px-Kemerovo_COA.svg.png">
            <a:extLst>
              <a:ext uri="{FF2B5EF4-FFF2-40B4-BE49-F238E27FC236}">
                <a16:creationId xmlns:a16="http://schemas.microsoft.com/office/drawing/2014/main" id="{BF2F19C5-C37F-4831-906C-041732A75207}"/>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54631" name="Рисунок 19">
            <a:extLst>
              <a:ext uri="{FF2B5EF4-FFF2-40B4-BE49-F238E27FC236}">
                <a16:creationId xmlns:a16="http://schemas.microsoft.com/office/drawing/2014/main" id="{32942672-6F74-4E9C-B275-282FA7B7ED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Рисунок 20">
            <a:extLst>
              <a:ext uri="{FF2B5EF4-FFF2-40B4-BE49-F238E27FC236}">
                <a16:creationId xmlns:a16="http://schemas.microsoft.com/office/drawing/2014/main" id="{737AF4C1-B94F-46CE-B536-5A73369A3CA3}"/>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BC883A7-16E5-4EE3-8D02-8BC1E1E07966}"/>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BD5A433F-3959-471E-9061-A737022505D1}"/>
              </a:ext>
            </a:extLst>
          </p:cNvPr>
          <p:cNvSpPr>
            <a:spLocks noChangeArrowheads="1"/>
          </p:cNvSpPr>
          <p:nvPr/>
        </p:nvSpPr>
        <p:spPr bwMode="auto">
          <a:xfrm>
            <a:off x="688975" y="382588"/>
            <a:ext cx="9929813"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4400" b="1">
                <a:solidFill>
                  <a:srgbClr val="0070C0"/>
                </a:solidFill>
                <a:latin typeface="Times New Roman" panose="02020603050405020304" pitchFamily="18" charset="0"/>
                <a:cs typeface="Times New Roman" panose="02020603050405020304" pitchFamily="18" charset="0"/>
              </a:rPr>
              <a:t>                    ЭКСКУРСИИ</a:t>
            </a:r>
            <a:endParaRPr lang="ru-RU" altLang="ru-RU" sz="1400" b="1">
              <a:solidFill>
                <a:srgbClr val="0070C0"/>
              </a:solidFill>
              <a:latin typeface="Times New Roman" panose="02020603050405020304" pitchFamily="18" charset="0"/>
              <a:cs typeface="Times New Roman" panose="02020603050405020304" pitchFamily="18" charset="0"/>
            </a:endParaRPr>
          </a:p>
        </p:txBody>
      </p:sp>
      <p:sp>
        <p:nvSpPr>
          <p:cNvPr id="155652" name="Прямоугольник 15">
            <a:extLst>
              <a:ext uri="{FF2B5EF4-FFF2-40B4-BE49-F238E27FC236}">
                <a16:creationId xmlns:a16="http://schemas.microsoft.com/office/drawing/2014/main" id="{5A5FBA16-EB43-4658-BAB0-775990F7B8E2}"/>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Рисунок 9">
            <a:extLst>
              <a:ext uri="{FF2B5EF4-FFF2-40B4-BE49-F238E27FC236}">
                <a16:creationId xmlns:a16="http://schemas.microsoft.com/office/drawing/2014/main" id="{789D27DD-8FAA-4DD4-B467-13FB31521F5C}"/>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a:xfrm>
            <a:off x="331788" y="3883025"/>
            <a:ext cx="4899025" cy="2122488"/>
          </a:xfrm>
          <a:prstGeom prst="rect">
            <a:avLst/>
          </a:prstGeom>
          <a:ln>
            <a:noFill/>
          </a:ln>
          <a:effectLst>
            <a:outerShdw blurRad="292100" dist="139700" dir="2700000" algn="tl" rotWithShape="0">
              <a:srgbClr val="333333">
                <a:alpha val="65000"/>
              </a:srgbClr>
            </a:outerShdw>
          </a:effectLst>
        </p:spPr>
      </p:pic>
      <p:pic>
        <p:nvPicPr>
          <p:cNvPr id="12" name="Рисунок 11">
            <a:extLst>
              <a:ext uri="{FF2B5EF4-FFF2-40B4-BE49-F238E27FC236}">
                <a16:creationId xmlns:a16="http://schemas.microsoft.com/office/drawing/2014/main" id="{01C7579C-83F3-4ED2-ABD5-A88592A925C3}"/>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6546850" y="4097338"/>
            <a:ext cx="3433763" cy="2111375"/>
          </a:xfrm>
          <a:prstGeom prst="rect">
            <a:avLst/>
          </a:prstGeom>
          <a:ln>
            <a:noFill/>
          </a:ln>
          <a:effectLst>
            <a:outerShdw blurRad="292100" dist="139700" dir="2700000" algn="tl" rotWithShape="0">
              <a:srgbClr val="333333">
                <a:alpha val="65000"/>
              </a:srgbClr>
            </a:outerShdw>
          </a:effectLst>
        </p:spPr>
      </p:pic>
      <p:pic>
        <p:nvPicPr>
          <p:cNvPr id="17" name="Picture 3" descr="H:\Пленум 23.11.2016\К Пленуму по досугу\фото-на29102015\DSCN5078.JPG">
            <a:extLst>
              <a:ext uri="{FF2B5EF4-FFF2-40B4-BE49-F238E27FC236}">
                <a16:creationId xmlns:a16="http://schemas.microsoft.com/office/drawing/2014/main" id="{87FC77F6-375C-4A2F-BB77-7B016C9EF15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761288" y="1382713"/>
            <a:ext cx="3608387" cy="2420937"/>
          </a:xfrm>
          <a:prstGeom prst="rect">
            <a:avLst/>
          </a:prstGeom>
          <a:ln>
            <a:noFill/>
          </a:ln>
          <a:effectLst>
            <a:outerShdw blurRad="292100" dist="139700" dir="2700000" algn="tl" rotWithShape="0">
              <a:srgbClr val="333333">
                <a:alpha val="65000"/>
              </a:srgbClr>
            </a:outerShdw>
          </a:effectLst>
        </p:spPr>
      </p:pic>
      <p:pic>
        <p:nvPicPr>
          <p:cNvPr id="18" name="Picture 6" descr="C:\Users\Tucr42\Desktop\сортировка\Турслет+Томская писаница\SDC12002.JPG">
            <a:extLst>
              <a:ext uri="{FF2B5EF4-FFF2-40B4-BE49-F238E27FC236}">
                <a16:creationId xmlns:a16="http://schemas.microsoft.com/office/drawing/2014/main" id="{63EC16DE-F162-44E5-A33C-F2507683EA86}"/>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74663" y="1454150"/>
            <a:ext cx="2603500" cy="1952625"/>
          </a:xfrm>
          <a:prstGeom prst="rect">
            <a:avLst/>
          </a:prstGeom>
          <a:ln>
            <a:noFill/>
          </a:ln>
          <a:effectLst>
            <a:outerShdw blurRad="292100" dist="139700" dir="2700000" algn="tl" rotWithShape="0">
              <a:srgbClr val="333333">
                <a:alpha val="65000"/>
              </a:srgbClr>
            </a:outerShdw>
          </a:effectLst>
        </p:spPr>
      </p:pic>
      <p:pic>
        <p:nvPicPr>
          <p:cNvPr id="20" name="Picture 2" descr="C:\Users\Пользователь\Desktop\Новая папка (2)\CCI06092016_00009.bmp">
            <a:extLst>
              <a:ext uri="{FF2B5EF4-FFF2-40B4-BE49-F238E27FC236}">
                <a16:creationId xmlns:a16="http://schemas.microsoft.com/office/drawing/2014/main" id="{991CA3ED-0EF0-471D-A1B7-CA2ADDCD8B7C}"/>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689350" y="1382713"/>
            <a:ext cx="3357563" cy="21272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5" name="Picture 1" descr="C:\Users\Evgendormaster\Pictures\совет ветеранов.png">
            <a:extLst>
              <a:ext uri="{FF2B5EF4-FFF2-40B4-BE49-F238E27FC236}">
                <a16:creationId xmlns:a16="http://schemas.microsoft.com/office/drawing/2014/main" id="{5FFAF18D-0DB4-435B-8E30-ADD5587F6A83}"/>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26" name="Рисунок 25" descr="https://upload.wikimedia.org/wikipedia/commons/thumb/8/8b/Kemerovo_COA.svg/1200px-Kemerovo_COA.svg.png">
            <a:extLst>
              <a:ext uri="{FF2B5EF4-FFF2-40B4-BE49-F238E27FC236}">
                <a16:creationId xmlns:a16="http://schemas.microsoft.com/office/drawing/2014/main" id="{676586E2-ABD0-4A36-A58B-EC06441FD05B}"/>
              </a:ext>
            </a:extLst>
          </p:cNvPr>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55660" name="Рисунок 26">
            <a:extLst>
              <a:ext uri="{FF2B5EF4-FFF2-40B4-BE49-F238E27FC236}">
                <a16:creationId xmlns:a16="http://schemas.microsoft.com/office/drawing/2014/main" id="{3F3E6FB5-5B8D-4BAD-A911-58B44057C81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Рисунок 27">
            <a:extLst>
              <a:ext uri="{FF2B5EF4-FFF2-40B4-BE49-F238E27FC236}">
                <a16:creationId xmlns:a16="http://schemas.microsoft.com/office/drawing/2014/main" id="{BDD4E702-520A-4700-BCFF-DC07D42212A2}"/>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ppt_x</p:attrName>
                                        </p:attrNameLst>
                                      </p:cBhvr>
                                      <p:tavLst>
                                        <p:tav tm="0">
                                          <p:val>
                                            <p:strVal val="#ppt_x-.2"/>
                                          </p:val>
                                        </p:tav>
                                        <p:tav tm="100000">
                                          <p:val>
                                            <p:strVal val="#ppt_x"/>
                                          </p:val>
                                        </p:tav>
                                      </p:tavLst>
                                    </p:anim>
                                    <p:anim calcmode="lin" valueType="num">
                                      <p:cBhvr>
                                        <p:cTn id="8"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3"/>
                                        </p:tgtEl>
                                      </p:cBhvr>
                                    </p:animEffect>
                                  </p:childTnLst>
                                </p:cTn>
                              </p:par>
                            </p:childTnLst>
                          </p:cTn>
                        </p:par>
                        <p:par>
                          <p:cTn id="10" fill="hold" nodeType="afterGroup">
                            <p:stCondLst>
                              <p:cond delay="1000"/>
                            </p:stCondLst>
                            <p:childTnLst>
                              <p:par>
                                <p:cTn id="11" presetID="12" presetClass="entr" presetSubtype="4"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slide(fromBottom)">
                                      <p:cBhvr>
                                        <p:cTn id="13" dur="500"/>
                                        <p:tgtEl>
                                          <p:spTgt spid="18"/>
                                        </p:tgtEl>
                                      </p:cBhvr>
                                    </p:animEffect>
                                  </p:childTnLst>
                                </p:cTn>
                              </p:par>
                            </p:childTnLst>
                          </p:cTn>
                        </p:par>
                        <p:par>
                          <p:cTn id="14" fill="hold" nodeType="afterGroup">
                            <p:stCondLst>
                              <p:cond delay="1500"/>
                            </p:stCondLst>
                            <p:childTnLst>
                              <p:par>
                                <p:cTn id="15" presetID="1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lide(fromBottom)">
                                      <p:cBhvr>
                                        <p:cTn id="17" dur="500"/>
                                        <p:tgtEl>
                                          <p:spTgt spid="10"/>
                                        </p:tgtEl>
                                      </p:cBhvr>
                                    </p:animEffect>
                                  </p:childTnLst>
                                </p:cTn>
                              </p:par>
                            </p:childTnLst>
                          </p:cTn>
                        </p:par>
                        <p:par>
                          <p:cTn id="18" fill="hold" nodeType="afterGroup">
                            <p:stCondLst>
                              <p:cond delay="2000"/>
                            </p:stCondLst>
                            <p:childTnLst>
                              <p:par>
                                <p:cTn id="19" presetID="12" presetClass="entr" presetSubtype="4"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slide(fromBottom)">
                                      <p:cBhvr>
                                        <p:cTn id="21" dur="500"/>
                                        <p:tgtEl>
                                          <p:spTgt spid="12"/>
                                        </p:tgtEl>
                                      </p:cBhvr>
                                    </p:animEffect>
                                  </p:childTnLst>
                                </p:cTn>
                              </p:par>
                            </p:childTnLst>
                          </p:cTn>
                        </p:par>
                        <p:par>
                          <p:cTn id="22" fill="hold" nodeType="afterGroup">
                            <p:stCondLst>
                              <p:cond delay="2500"/>
                            </p:stCondLst>
                            <p:childTnLst>
                              <p:par>
                                <p:cTn id="23" presetID="12" presetClass="entr" presetSubtype="4"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slide(fromBottom)">
                                      <p:cBhvr>
                                        <p:cTn id="25" dur="500"/>
                                        <p:tgtEl>
                                          <p:spTgt spid="17"/>
                                        </p:tgtEl>
                                      </p:cBhvr>
                                    </p:animEffect>
                                  </p:childTnLst>
                                </p:cTn>
                              </p:par>
                            </p:childTnLst>
                          </p:cTn>
                        </p:par>
                        <p:par>
                          <p:cTn id="26" fill="hold" nodeType="afterGroup">
                            <p:stCondLst>
                              <p:cond delay="3000"/>
                            </p:stCondLst>
                            <p:childTnLst>
                              <p:par>
                                <p:cTn id="27" presetID="12" presetClass="entr" presetSubtype="4"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slide(fromBottom)">
                                      <p:cBhvr>
                                        <p:cTn id="2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387C8F1-0778-461A-ACB2-E2ED47FD53EE}"/>
              </a:ext>
            </a:extLst>
          </p:cNvPr>
          <p:cNvSpPr txBox="1"/>
          <p:nvPr/>
        </p:nvSpPr>
        <p:spPr>
          <a:xfrm>
            <a:off x="873125" y="1239838"/>
            <a:ext cx="9888538" cy="1938337"/>
          </a:xfrm>
          <a:prstGeom prst="rect">
            <a:avLst/>
          </a:prstGeom>
          <a:noFill/>
        </p:spPr>
        <p:txBody>
          <a:bodyPr>
            <a:spAutoFit/>
          </a:bodyPr>
          <a:lstStyle/>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4000" dirty="0">
              <a:solidFill>
                <a:srgbClr val="3B4555"/>
              </a:solidFill>
              <a:latin typeface="Futura PT Book" pitchFamily="34" charset="-52"/>
            </a:endParaRPr>
          </a:p>
        </p:txBody>
      </p:sp>
      <p:sp>
        <p:nvSpPr>
          <p:cNvPr id="156675" name="Прямоугольник 12">
            <a:extLst>
              <a:ext uri="{FF2B5EF4-FFF2-40B4-BE49-F238E27FC236}">
                <a16:creationId xmlns:a16="http://schemas.microsoft.com/office/drawing/2014/main" id="{C6F64FE2-46FA-401A-842C-053BC59DAD1D}"/>
              </a:ext>
            </a:extLst>
          </p:cNvPr>
          <p:cNvSpPr>
            <a:spLocks noChangeArrowheads="1"/>
          </p:cNvSpPr>
          <p:nvPr/>
        </p:nvSpPr>
        <p:spPr bwMode="auto">
          <a:xfrm>
            <a:off x="188913" y="1239838"/>
            <a:ext cx="10501312"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000" b="1">
                <a:solidFill>
                  <a:srgbClr val="0070C0"/>
                </a:solidFill>
                <a:latin typeface="Times New Roman" panose="02020603050405020304" pitchFamily="18" charset="0"/>
                <a:cs typeface="Times New Roman" panose="02020603050405020304" pitchFamily="18" charset="0"/>
              </a:rPr>
              <a:t>Продолжает развиваться и расширяться спортивно-массовая работа. </a:t>
            </a:r>
          </a:p>
          <a:p>
            <a:pPr algn="ctr" eaLnBrk="1" hangingPunct="1"/>
            <a:r>
              <a:rPr lang="ru-RU" altLang="ru-RU" sz="4000" b="1">
                <a:solidFill>
                  <a:srgbClr val="0070C0"/>
                </a:solidFill>
                <a:latin typeface="Times New Roman" panose="02020603050405020304" pitchFamily="18" charset="0"/>
                <a:cs typeface="Times New Roman" panose="02020603050405020304" pitchFamily="18" charset="0"/>
              </a:rPr>
              <a:t>Наши ветераны задействованы на соревнованиях разных уровней: Российские Спартакиады, областные, городские и районные соревнования, а также – товарищеские встречи.</a:t>
            </a:r>
          </a:p>
        </p:txBody>
      </p:sp>
      <p:sp>
        <p:nvSpPr>
          <p:cNvPr id="156676" name="Прямоугольник 15">
            <a:extLst>
              <a:ext uri="{FF2B5EF4-FFF2-40B4-BE49-F238E27FC236}">
                <a16:creationId xmlns:a16="http://schemas.microsoft.com/office/drawing/2014/main" id="{B5CAE8A0-40E1-4DDB-B108-72B096EBF271}"/>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8" name="Picture 1" descr="C:\Users\Evgendormaster\Pictures\совет ветеранов.png">
            <a:extLst>
              <a:ext uri="{FF2B5EF4-FFF2-40B4-BE49-F238E27FC236}">
                <a16:creationId xmlns:a16="http://schemas.microsoft.com/office/drawing/2014/main" id="{19B8297F-D881-4311-8035-A29CD55BC430}"/>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9" name="Рисунок 18" descr="https://upload.wikimedia.org/wikipedia/commons/thumb/8/8b/Kemerovo_COA.svg/1200px-Kemerovo_COA.svg.png">
            <a:extLst>
              <a:ext uri="{FF2B5EF4-FFF2-40B4-BE49-F238E27FC236}">
                <a16:creationId xmlns:a16="http://schemas.microsoft.com/office/drawing/2014/main" id="{FC926F98-F2EB-4073-9036-77F65A0119E7}"/>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56679" name="Рисунок 19">
            <a:extLst>
              <a:ext uri="{FF2B5EF4-FFF2-40B4-BE49-F238E27FC236}">
                <a16:creationId xmlns:a16="http://schemas.microsoft.com/office/drawing/2014/main" id="{D46096E2-B8AD-4336-9989-3966FA3C64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Рисунок 20">
            <a:extLst>
              <a:ext uri="{FF2B5EF4-FFF2-40B4-BE49-F238E27FC236}">
                <a16:creationId xmlns:a16="http://schemas.microsoft.com/office/drawing/2014/main" id="{28909CDE-C07A-4498-838B-601AAC399F45}"/>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567A068-498D-4EA3-89BC-944BEFBC03F7}"/>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F55327DD-B4B6-4FA6-8B25-1C1EC9F59583}"/>
              </a:ext>
            </a:extLst>
          </p:cNvPr>
          <p:cNvSpPr/>
          <p:nvPr/>
        </p:nvSpPr>
        <p:spPr>
          <a:xfrm>
            <a:off x="1689100" y="382588"/>
            <a:ext cx="7858125" cy="584200"/>
          </a:xfrm>
          <a:prstGeom prst="rect">
            <a:avLst/>
          </a:prstGeom>
          <a:effectLst>
            <a:outerShdw blurRad="50800" dist="38100" dir="2700000" algn="tl" rotWithShape="0">
              <a:prstClr val="black">
                <a:alpha val="40000"/>
              </a:prstClr>
            </a:outerShdw>
          </a:effectLst>
        </p:spPr>
        <p:txBody>
          <a:bodyPr>
            <a:spAutoFit/>
          </a:bodyPr>
          <a:lstStyle/>
          <a:p>
            <a:pPr algn="ctr" defTabSz="1022482" eaLnBrk="1" fontAlgn="auto" hangingPunct="1">
              <a:spcBef>
                <a:spcPts val="0"/>
              </a:spcBef>
              <a:spcAft>
                <a:spcPts val="0"/>
              </a:spcAft>
              <a:defRPr/>
            </a:pPr>
            <a:r>
              <a:rPr lang="ru-RU" sz="3200" b="1" dirty="0">
                <a:solidFill>
                  <a:srgbClr val="0070C0"/>
                </a:solidFill>
                <a:latin typeface="Times New Roman" pitchFamily="18" charset="0"/>
                <a:cs typeface="Times New Roman" pitchFamily="18" charset="0"/>
              </a:rPr>
              <a:t>СПАРТАКИАДЫ  ВЕТЕРАНОВ </a:t>
            </a:r>
          </a:p>
        </p:txBody>
      </p:sp>
      <p:sp>
        <p:nvSpPr>
          <p:cNvPr id="157700" name="Прямоугольник 15">
            <a:extLst>
              <a:ext uri="{FF2B5EF4-FFF2-40B4-BE49-F238E27FC236}">
                <a16:creationId xmlns:a16="http://schemas.microsoft.com/office/drawing/2014/main" id="{C62D240D-2EEF-40BE-BFBC-3C42FA0C02BC}"/>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2" descr="F:\спорт\P1040162.JPG">
            <a:extLst>
              <a:ext uri="{FF2B5EF4-FFF2-40B4-BE49-F238E27FC236}">
                <a16:creationId xmlns:a16="http://schemas.microsoft.com/office/drawing/2014/main" id="{8CB0E60D-E24A-498F-9BB7-6420ACA5EEA4}"/>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532313" y="1168400"/>
            <a:ext cx="3443287" cy="2786063"/>
          </a:xfrm>
          <a:prstGeom prst="rect">
            <a:avLst/>
          </a:prstGeom>
          <a:ln>
            <a:noFill/>
          </a:ln>
          <a:effectLst>
            <a:outerShdw blurRad="292100" dist="139700" dir="2700000" algn="tl" rotWithShape="0">
              <a:srgbClr val="333333">
                <a:alpha val="65000"/>
              </a:srgbClr>
            </a:outerShdw>
          </a:effectLst>
        </p:spPr>
      </p:pic>
      <p:pic>
        <p:nvPicPr>
          <p:cNvPr id="11" name="Рисунок 10">
            <a:extLst>
              <a:ext uri="{FF2B5EF4-FFF2-40B4-BE49-F238E27FC236}">
                <a16:creationId xmlns:a16="http://schemas.microsoft.com/office/drawing/2014/main" id="{45100427-FE0A-45AB-94B7-AA4C88A0D319}"/>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31749" y="1168385"/>
            <a:ext cx="3751875" cy="2132163"/>
          </a:xfrm>
          <a:prstGeom prst="rect">
            <a:avLst/>
          </a:prstGeom>
          <a:ln>
            <a:noFill/>
          </a:ln>
          <a:effectLst>
            <a:softEdge rad="112500"/>
          </a:effectLst>
        </p:spPr>
      </p:pic>
      <p:pic>
        <p:nvPicPr>
          <p:cNvPr id="12" name="Рисунок 11">
            <a:extLst>
              <a:ext uri="{FF2B5EF4-FFF2-40B4-BE49-F238E27FC236}">
                <a16:creationId xmlns:a16="http://schemas.microsoft.com/office/drawing/2014/main" id="{A4FC392F-FE0F-4649-B749-5FCA706083E1}"/>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4832342" y="4047585"/>
            <a:ext cx="3000397" cy="2070797"/>
          </a:xfrm>
          <a:prstGeom prst="rect">
            <a:avLst/>
          </a:prstGeom>
          <a:ln>
            <a:noFill/>
          </a:ln>
          <a:effectLst>
            <a:softEdge rad="112500"/>
          </a:effectLst>
        </p:spPr>
      </p:pic>
      <p:pic>
        <p:nvPicPr>
          <p:cNvPr id="18" name="Рисунок 17" descr="D:\РАБОЧИЙ СТОЛ ВСЕ МАТЕРИАЛЫ\ДОКЛАД 18 ноября 2020 Балахнов ФОТО\СПОРТ\DSC_3764.JPG">
            <a:extLst>
              <a:ext uri="{FF2B5EF4-FFF2-40B4-BE49-F238E27FC236}">
                <a16:creationId xmlns:a16="http://schemas.microsoft.com/office/drawing/2014/main" id="{A2A1CE4E-D423-4142-BF52-3FE2C6122DEB}"/>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475681" y="1239823"/>
            <a:ext cx="2500330" cy="2643206"/>
          </a:xfrm>
          <a:prstGeom prst="rect">
            <a:avLst/>
          </a:prstGeom>
          <a:ln>
            <a:noFill/>
          </a:ln>
          <a:effectLst>
            <a:softEdge rad="112500"/>
          </a:effectLst>
        </p:spPr>
      </p:pic>
      <p:pic>
        <p:nvPicPr>
          <p:cNvPr id="19" name="Рисунок 18" descr="D:\РАБОЧИЙ СТОЛ ВСЕ МАТЕРИАЛЫ\ДОКЛАД 18 ноября 2020 Балахнов ФОТО\СПОРТ\DSC_5704.JPG">
            <a:extLst>
              <a:ext uri="{FF2B5EF4-FFF2-40B4-BE49-F238E27FC236}">
                <a16:creationId xmlns:a16="http://schemas.microsoft.com/office/drawing/2014/main" id="{99450196-2747-44E8-B1E0-153D527EECDE}"/>
              </a:ext>
            </a:extLst>
          </p:cNvPr>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8261350" y="4097338"/>
            <a:ext cx="2898775" cy="2074862"/>
          </a:xfrm>
          <a:prstGeom prst="rect">
            <a:avLst/>
          </a:prstGeom>
          <a:ln>
            <a:noFill/>
          </a:ln>
          <a:effectLst>
            <a:outerShdw blurRad="292100" dist="139700" dir="2700000" algn="tl" rotWithShape="0">
              <a:srgbClr val="333333">
                <a:alpha val="65000"/>
              </a:srgbClr>
            </a:outerShdw>
          </a:effectLst>
        </p:spPr>
      </p:pic>
      <p:pic>
        <p:nvPicPr>
          <p:cNvPr id="20" name="Picture 6" descr="H:\Пленум 23.11.2016\К Пленуму по досугу\Фото на пленум231116\теннис.jpg">
            <a:extLst>
              <a:ext uri="{FF2B5EF4-FFF2-40B4-BE49-F238E27FC236}">
                <a16:creationId xmlns:a16="http://schemas.microsoft.com/office/drawing/2014/main" id="{6C5C0E58-7348-4227-B437-8773425920A5}"/>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331788" y="3530600"/>
            <a:ext cx="3571875" cy="2566988"/>
          </a:xfrm>
          <a:prstGeom prst="rect">
            <a:avLst/>
          </a:prstGeom>
          <a:ln>
            <a:noFill/>
          </a:ln>
          <a:effectLst>
            <a:outerShdw blurRad="292100" dist="139700" dir="2700000" algn="tl" rotWithShape="0">
              <a:srgbClr val="333333">
                <a:alpha val="65000"/>
              </a:srgbClr>
            </a:outerShdw>
          </a:effectLst>
        </p:spPr>
      </p:pic>
      <p:pic>
        <p:nvPicPr>
          <p:cNvPr id="25" name="Picture 1" descr="C:\Users\Evgendormaster\Pictures\совет ветеранов.png">
            <a:extLst>
              <a:ext uri="{FF2B5EF4-FFF2-40B4-BE49-F238E27FC236}">
                <a16:creationId xmlns:a16="http://schemas.microsoft.com/office/drawing/2014/main" id="{27696C43-5341-4927-8D55-C985FA534550}"/>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26" name="Рисунок 25" descr="https://upload.wikimedia.org/wikipedia/commons/thumb/8/8b/Kemerovo_COA.svg/1200px-Kemerovo_COA.svg.png">
            <a:extLst>
              <a:ext uri="{FF2B5EF4-FFF2-40B4-BE49-F238E27FC236}">
                <a16:creationId xmlns:a16="http://schemas.microsoft.com/office/drawing/2014/main" id="{B78682F6-6CB7-4F4B-9714-F37DF02CC5A6}"/>
              </a:ext>
            </a:extLst>
          </p:cNvPr>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57709" name="Рисунок 26">
            <a:extLst>
              <a:ext uri="{FF2B5EF4-FFF2-40B4-BE49-F238E27FC236}">
                <a16:creationId xmlns:a16="http://schemas.microsoft.com/office/drawing/2014/main" id="{792A17CC-3472-4137-93A6-304512EE7D6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Рисунок 27">
            <a:extLst>
              <a:ext uri="{FF2B5EF4-FFF2-40B4-BE49-F238E27FC236}">
                <a16:creationId xmlns:a16="http://schemas.microsoft.com/office/drawing/2014/main" id="{10D410B3-3FC4-4426-92CF-E8FBE8C6C4D4}"/>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13"/>
                                        </p:tgtEl>
                                        <p:attrNameLst>
                                          <p:attrName>style.visibility</p:attrName>
                                        </p:attrNameLst>
                                      </p:cBhvr>
                                      <p:to>
                                        <p:strVal val="visible"/>
                                      </p:to>
                                    </p:set>
                                    <p:anim calcmode="discrete" valueType="clr">
                                      <p:cBhvr override="childStyle">
                                        <p:cTn id="7"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
                                        </p:tgtEl>
                                        <p:attrNameLst>
                                          <p:attrName>fillcolor</p:attrName>
                                        </p:attrNameLst>
                                      </p:cBhvr>
                                      <p:tavLst>
                                        <p:tav tm="0">
                                          <p:val>
                                            <p:clrVal>
                                              <a:schemeClr val="accent2"/>
                                            </p:clrVal>
                                          </p:val>
                                        </p:tav>
                                        <p:tav tm="50000">
                                          <p:val>
                                            <p:clrVal>
                                              <a:schemeClr val="hlink"/>
                                            </p:clrVal>
                                          </p:val>
                                        </p:tav>
                                      </p:tavLst>
                                    </p:anim>
                                    <p:set>
                                      <p:cBhvr>
                                        <p:cTn id="9" dur="80"/>
                                        <p:tgtEl>
                                          <p:spTgt spid="13"/>
                                        </p:tgtEl>
                                        <p:attrNameLst>
                                          <p:attrName>fill.type</p:attrName>
                                        </p:attrNameLst>
                                      </p:cBhvr>
                                      <p:to>
                                        <p:strVal val="solid"/>
                                      </p:to>
                                    </p:set>
                                  </p:childTnLst>
                                </p:cTn>
                              </p:par>
                              <p:par>
                                <p:cTn id="10" presetID="53"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nodeType="afterGroup">
                            <p:stCondLst>
                              <p:cond delay="840"/>
                            </p:stCondLst>
                            <p:childTnLst>
                              <p:par>
                                <p:cTn id="16" presetID="53"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childTnLst>
                          </p:cTn>
                        </p:par>
                        <p:par>
                          <p:cTn id="21" fill="hold" nodeType="afterGroup">
                            <p:stCondLst>
                              <p:cond delay="1340"/>
                            </p:stCondLst>
                            <p:childTnLst>
                              <p:par>
                                <p:cTn id="22" presetID="53" presetClass="entr" presetSubtype="0"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childTnLst>
                          </p:cTn>
                        </p:par>
                        <p:par>
                          <p:cTn id="27" fill="hold" nodeType="afterGroup">
                            <p:stCondLst>
                              <p:cond delay="1840"/>
                            </p:stCondLst>
                            <p:childTnLst>
                              <p:par>
                                <p:cTn id="28" presetID="53" presetClass="entr" presetSubtype="0"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Effect transition="in" filter="fade">
                                      <p:cBhvr>
                                        <p:cTn id="32" dur="500"/>
                                        <p:tgtEl>
                                          <p:spTgt spid="20"/>
                                        </p:tgtEl>
                                      </p:cBhvr>
                                    </p:animEffect>
                                  </p:childTnLst>
                                </p:cTn>
                              </p:par>
                            </p:childTnLst>
                          </p:cTn>
                        </p:par>
                        <p:par>
                          <p:cTn id="33" fill="hold" nodeType="afterGroup">
                            <p:stCondLst>
                              <p:cond delay="2340"/>
                            </p:stCondLst>
                            <p:childTnLst>
                              <p:par>
                                <p:cTn id="34" presetID="53" presetClass="entr" presetSubtype="0"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childTnLst>
                          </p:cTn>
                        </p:par>
                        <p:par>
                          <p:cTn id="39" fill="hold" nodeType="afterGroup">
                            <p:stCondLst>
                              <p:cond delay="2840"/>
                            </p:stCondLst>
                            <p:childTnLst>
                              <p:par>
                                <p:cTn id="40" presetID="53" presetClass="entr" presetSubtype="0"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Рисунок 15">
            <a:extLst>
              <a:ext uri="{FF2B5EF4-FFF2-40B4-BE49-F238E27FC236}">
                <a16:creationId xmlns:a16="http://schemas.microsoft.com/office/drawing/2014/main" id="{294768FF-D92B-4457-9E8A-167050BD99A6}"/>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403975" y="3240088"/>
            <a:ext cx="4941888" cy="2786062"/>
          </a:xfrm>
          <a:prstGeom prst="rect">
            <a:avLst/>
          </a:prstGeom>
          <a:ln>
            <a:noFill/>
          </a:ln>
          <a:effectLst>
            <a:outerShdw blurRad="292100" dist="139700" dir="2700000" algn="tl" rotWithShape="0">
              <a:srgbClr val="333333">
                <a:alpha val="65000"/>
              </a:srgbClr>
            </a:outerShdw>
          </a:effectLst>
        </p:spPr>
      </p:pic>
      <p:pic>
        <p:nvPicPr>
          <p:cNvPr id="8" name="Picture 2" descr="F:\спорт\P1040136.JPG">
            <a:extLst>
              <a:ext uri="{FF2B5EF4-FFF2-40B4-BE49-F238E27FC236}">
                <a16:creationId xmlns:a16="http://schemas.microsoft.com/office/drawing/2014/main" id="{F89EBFD3-854F-4750-880B-29945CFD738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60475" y="3454400"/>
            <a:ext cx="4456113" cy="2786063"/>
          </a:xfrm>
          <a:prstGeom prst="rect">
            <a:avLst/>
          </a:prstGeom>
          <a:ln>
            <a:noFill/>
          </a:ln>
          <a:effectLst>
            <a:outerShdw blurRad="292100" dist="139700" dir="2700000" algn="tl" rotWithShape="0">
              <a:srgbClr val="333333">
                <a:alpha val="65000"/>
              </a:srgbClr>
            </a:outerShdw>
          </a:effectLst>
        </p:spPr>
      </p:pic>
      <p:pic>
        <p:nvPicPr>
          <p:cNvPr id="9" name="Рисунок 8">
            <a:extLst>
              <a:ext uri="{FF2B5EF4-FFF2-40B4-BE49-F238E27FC236}">
                <a16:creationId xmlns:a16="http://schemas.microsoft.com/office/drawing/2014/main" id="{86585993-6A87-4699-B5DA-FF4086CC0B7A}"/>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474663" y="668338"/>
            <a:ext cx="4338637" cy="2500312"/>
          </a:xfrm>
          <a:prstGeom prst="rect">
            <a:avLst/>
          </a:prstGeom>
          <a:ln>
            <a:noFill/>
          </a:ln>
          <a:effectLst>
            <a:outerShdw blurRad="292100" dist="139700" dir="2700000" algn="tl" rotWithShape="0">
              <a:srgbClr val="333333">
                <a:alpha val="65000"/>
              </a:srgbClr>
            </a:outerShdw>
          </a:effectLst>
        </p:spPr>
      </p:pic>
      <p:pic>
        <p:nvPicPr>
          <p:cNvPr id="11" name="Рисунок 10" descr="D:\РАБОЧИЙ СТОЛ ВСЕ МАТЕРИАЛЫ\ДОКЛАД 18 ноября 2020 Балахнов ФОТО\СПОРТ\DSC_0928.JPG">
            <a:extLst>
              <a:ext uri="{FF2B5EF4-FFF2-40B4-BE49-F238E27FC236}">
                <a16:creationId xmlns:a16="http://schemas.microsoft.com/office/drawing/2014/main" id="{7B0938F5-4341-4324-BF79-39D83378C763}"/>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332413" y="311150"/>
            <a:ext cx="5000625" cy="2643188"/>
          </a:xfrm>
          <a:prstGeom prst="rect">
            <a:avLst/>
          </a:prstGeom>
          <a:ln>
            <a:noFill/>
          </a:ln>
          <a:effectLst>
            <a:outerShdw blurRad="292100" dist="139700" dir="2700000" algn="tl" rotWithShape="0">
              <a:srgbClr val="333333">
                <a:alpha val="65000"/>
              </a:srgbClr>
            </a:outerShdw>
          </a:effectLst>
        </p:spPr>
      </p:pic>
      <p:pic>
        <p:nvPicPr>
          <p:cNvPr id="158726" name="Рисунок 9">
            <a:extLst>
              <a:ext uri="{FF2B5EF4-FFF2-40B4-BE49-F238E27FC236}">
                <a16:creationId xmlns:a16="http://schemas.microsoft.com/office/drawing/2014/main" id="{945C3E56-5731-431B-9269-F1232B6F22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 descr="C:\Users\Evgendormaster\Pictures\совет ветеранов.png">
            <a:extLst>
              <a:ext uri="{FF2B5EF4-FFF2-40B4-BE49-F238E27FC236}">
                <a16:creationId xmlns:a16="http://schemas.microsoft.com/office/drawing/2014/main" id="{0CDCE29E-F649-4907-A1D4-CC8C1B48C05C}"/>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4" name="Рисунок 13" descr="https://upload.wikimedia.org/wikipedia/commons/thumb/8/8b/Kemerovo_COA.svg/1200px-Kemerovo_COA.svg.png">
            <a:extLst>
              <a:ext uri="{FF2B5EF4-FFF2-40B4-BE49-F238E27FC236}">
                <a16:creationId xmlns:a16="http://schemas.microsoft.com/office/drawing/2014/main" id="{8FA633BF-B6A2-4BB3-9668-D82C2D809A2A}"/>
              </a:ext>
            </a:extLst>
          </p:cNvPr>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58729" name="Рисунок 14">
            <a:extLst>
              <a:ext uri="{FF2B5EF4-FFF2-40B4-BE49-F238E27FC236}">
                <a16:creationId xmlns:a16="http://schemas.microsoft.com/office/drawing/2014/main" id="{C59A4E06-33D8-4206-8C67-28DEB46793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Рисунок 16">
            <a:extLst>
              <a:ext uri="{FF2B5EF4-FFF2-40B4-BE49-F238E27FC236}">
                <a16:creationId xmlns:a16="http://schemas.microsoft.com/office/drawing/2014/main" id="{52CA34A2-C388-4C88-9007-590A79DA811E}"/>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childTnLst>
                          </p:cTn>
                        </p:par>
                        <p:par>
                          <p:cTn id="8" fill="hold" nodeType="afterGroup">
                            <p:stCondLst>
                              <p:cond delay="500"/>
                            </p:stCondLst>
                            <p:childTnLst>
                              <p:par>
                                <p:cTn id="9" presetID="12" presetClass="entr" presetSubtype="4"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slide(fromBottom)">
                                      <p:cBhvr>
                                        <p:cTn id="11" dur="500"/>
                                        <p:tgtEl>
                                          <p:spTgt spid="16"/>
                                        </p:tgtEl>
                                      </p:cBhvr>
                                    </p:animEffect>
                                  </p:childTnLst>
                                </p:cTn>
                              </p:par>
                            </p:childTnLst>
                          </p:cTn>
                        </p:par>
                        <p:par>
                          <p:cTn id="12" fill="hold" nodeType="afterGroup">
                            <p:stCondLst>
                              <p:cond delay="1000"/>
                            </p:stCondLst>
                            <p:childTnLst>
                              <p:par>
                                <p:cTn id="13" presetID="12" presetClass="entr" presetSubtype="4"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slide(fromBottom)">
                                      <p:cBhvr>
                                        <p:cTn id="15" dur="500"/>
                                        <p:tgtEl>
                                          <p:spTgt spid="8"/>
                                        </p:tgtEl>
                                      </p:cBhvr>
                                    </p:animEffect>
                                  </p:childTnLst>
                                </p:cTn>
                              </p:par>
                            </p:childTnLst>
                          </p:cTn>
                        </p:par>
                        <p:par>
                          <p:cTn id="16" fill="hold" nodeType="afterGroup">
                            <p:stCondLst>
                              <p:cond delay="1500"/>
                            </p:stCondLst>
                            <p:childTnLst>
                              <p:par>
                                <p:cTn id="17" presetID="12" presetClass="entr" presetSubtype="4"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slide(fromBottom)">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D:\РАБОЧИЙ СТОЛ ВСЕ МАТЕРИАЛЫ\ДОКЛАД 18 ноября 2020 Балахнов ФОТО\СПОРТ\DSC_9037.JPG">
            <a:extLst>
              <a:ext uri="{FF2B5EF4-FFF2-40B4-BE49-F238E27FC236}">
                <a16:creationId xmlns:a16="http://schemas.microsoft.com/office/drawing/2014/main" id="{0EDE0257-2F40-4BF4-8367-5C0483DCDF39}"/>
              </a:ext>
            </a:extLst>
          </p:cNvPr>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546723" y="168253"/>
            <a:ext cx="4857784" cy="3168649"/>
          </a:xfrm>
          <a:prstGeom prst="rect">
            <a:avLst/>
          </a:prstGeom>
          <a:ln>
            <a:noFill/>
          </a:ln>
          <a:effectLst>
            <a:softEdge rad="112500"/>
          </a:effectLst>
        </p:spPr>
      </p:pic>
      <p:pic>
        <p:nvPicPr>
          <p:cNvPr id="4" name="Рисунок 3" descr="D:\РАБОЧИЙ СТОЛ ВСЕ МАТЕРИАЛЫ\ДОКЛАД 18 ноября 2020 Балахнов ФОТО\СПОРТ\DSC_0054.JPG">
            <a:extLst>
              <a:ext uri="{FF2B5EF4-FFF2-40B4-BE49-F238E27FC236}">
                <a16:creationId xmlns:a16="http://schemas.microsoft.com/office/drawing/2014/main" id="{8CBAF0AF-BD5D-4EF0-9BDD-B9AB04EE59E0}"/>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88939" y="811195"/>
            <a:ext cx="3929090" cy="2643206"/>
          </a:xfrm>
          <a:prstGeom prst="rect">
            <a:avLst/>
          </a:prstGeom>
          <a:ln>
            <a:noFill/>
          </a:ln>
          <a:effectLst>
            <a:softEdge rad="112500"/>
          </a:effectLst>
        </p:spPr>
      </p:pic>
      <p:pic>
        <p:nvPicPr>
          <p:cNvPr id="6" name="Рисунок 5" descr="D:\РАБОЧИЙ СТОЛ ВСЕ МАТЕРИАЛЫ\ДОКЛАД 18 ноября 2020 Балахнов ФОТО\СПОРТ\DSC_0022.JPG">
            <a:extLst>
              <a:ext uri="{FF2B5EF4-FFF2-40B4-BE49-F238E27FC236}">
                <a16:creationId xmlns:a16="http://schemas.microsoft.com/office/drawing/2014/main" id="{564F6EC5-C806-4CCB-BC4C-3E7CC43351E3}"/>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332538" y="3525838"/>
            <a:ext cx="4714875" cy="2786062"/>
          </a:xfrm>
          <a:prstGeom prst="rect">
            <a:avLst/>
          </a:prstGeom>
          <a:ln>
            <a:noFill/>
          </a:ln>
          <a:effectLst>
            <a:outerShdw blurRad="292100" dist="139700" dir="2700000" algn="tl" rotWithShape="0">
              <a:srgbClr val="333333">
                <a:alpha val="65000"/>
              </a:srgbClr>
            </a:outerShdw>
          </a:effectLst>
        </p:spPr>
      </p:pic>
      <p:pic>
        <p:nvPicPr>
          <p:cNvPr id="7" name="Рисунок 6" descr="D:\РАБОЧИЙ СТОЛ ВСЕ МАТЕРИАЛЫ\ДОКЛАД 18 ноября 2020 Балахнов ФОТО\СПОРТ\DSC_0107.JPG">
            <a:extLst>
              <a:ext uri="{FF2B5EF4-FFF2-40B4-BE49-F238E27FC236}">
                <a16:creationId xmlns:a16="http://schemas.microsoft.com/office/drawing/2014/main" id="{65D62761-4DDA-49A4-93F8-CD3DB287E3DA}"/>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117725" y="3740150"/>
            <a:ext cx="3286125" cy="2616200"/>
          </a:xfrm>
          <a:prstGeom prst="rect">
            <a:avLst/>
          </a:prstGeom>
          <a:ln>
            <a:noFill/>
          </a:ln>
          <a:effectLst>
            <a:outerShdw blurRad="292100" dist="139700" dir="2700000" algn="tl" rotWithShape="0">
              <a:srgbClr val="333333">
                <a:alpha val="65000"/>
              </a:srgbClr>
            </a:outerShdw>
          </a:effectLst>
        </p:spPr>
      </p:pic>
      <p:pic>
        <p:nvPicPr>
          <p:cNvPr id="16" name="Picture 1" descr="C:\Users\Evgendormaster\Pictures\совет ветеранов.png">
            <a:extLst>
              <a:ext uri="{FF2B5EF4-FFF2-40B4-BE49-F238E27FC236}">
                <a16:creationId xmlns:a16="http://schemas.microsoft.com/office/drawing/2014/main" id="{8CE6B5BC-4B48-452F-BD18-02CCB4B71892}"/>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7" name="Рисунок 16" descr="https://upload.wikimedia.org/wikipedia/commons/thumb/8/8b/Kemerovo_COA.svg/1200px-Kemerovo_COA.svg.png">
            <a:extLst>
              <a:ext uri="{FF2B5EF4-FFF2-40B4-BE49-F238E27FC236}">
                <a16:creationId xmlns:a16="http://schemas.microsoft.com/office/drawing/2014/main" id="{412AFEE8-02A5-486B-B6A9-CD53CA3B3F82}"/>
              </a:ext>
            </a:extLst>
          </p:cNvPr>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59752" name="Рисунок 17">
            <a:extLst>
              <a:ext uri="{FF2B5EF4-FFF2-40B4-BE49-F238E27FC236}">
                <a16:creationId xmlns:a16="http://schemas.microsoft.com/office/drawing/2014/main" id="{B901B049-2C64-4959-AE8F-BE770CF5FD5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Рисунок 18">
            <a:extLst>
              <a:ext uri="{FF2B5EF4-FFF2-40B4-BE49-F238E27FC236}">
                <a16:creationId xmlns:a16="http://schemas.microsoft.com/office/drawing/2014/main" id="{A7328FD5-D541-4B16-8C69-19252CED0D62}"/>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par>
                          <p:cTn id="12" fill="hold" nodeType="afterGroup">
                            <p:stCondLst>
                              <p:cond delay="4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childTnLst>
                                </p:cTn>
                              </p:par>
                            </p:childTnLst>
                          </p:cTn>
                        </p:par>
                        <p:par>
                          <p:cTn id="16" fill="hold" nodeType="afterGroup">
                            <p:stCondLst>
                              <p:cond delay="60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a16="http://schemas.microsoft.com/office/drawing/2014/main" id="{780129BD-262D-4EE0-93C6-0434D8D093C4}"/>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474788" y="3811588"/>
            <a:ext cx="4000500" cy="2384425"/>
          </a:xfrm>
          <a:prstGeom prst="rect">
            <a:avLst/>
          </a:prstGeom>
          <a:ln>
            <a:noFill/>
          </a:ln>
          <a:effectLst>
            <a:outerShdw blurRad="292100" dist="139700" dir="2700000" algn="tl" rotWithShape="0">
              <a:srgbClr val="333333">
                <a:alpha val="65000"/>
              </a:srgbClr>
            </a:outerShdw>
          </a:effectLst>
        </p:spPr>
      </p:pic>
      <p:pic>
        <p:nvPicPr>
          <p:cNvPr id="4" name="Рисунок 3">
            <a:extLst>
              <a:ext uri="{FF2B5EF4-FFF2-40B4-BE49-F238E27FC236}">
                <a16:creationId xmlns:a16="http://schemas.microsoft.com/office/drawing/2014/main" id="{46FCB6DA-3889-41D0-A88C-8808EE5881E9}"/>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5618163" y="954088"/>
            <a:ext cx="4067175" cy="2428875"/>
          </a:xfrm>
          <a:prstGeom prst="rect">
            <a:avLst/>
          </a:prstGeom>
          <a:ln>
            <a:noFill/>
          </a:ln>
          <a:effectLst>
            <a:outerShdw blurRad="292100" dist="139700" dir="2700000" algn="tl" rotWithShape="0">
              <a:srgbClr val="333333">
                <a:alpha val="65000"/>
              </a:srgbClr>
            </a:outerShdw>
          </a:effectLst>
        </p:spPr>
      </p:pic>
      <p:pic>
        <p:nvPicPr>
          <p:cNvPr id="3" name="Рисунок 2">
            <a:extLst>
              <a:ext uri="{FF2B5EF4-FFF2-40B4-BE49-F238E27FC236}">
                <a16:creationId xmlns:a16="http://schemas.microsoft.com/office/drawing/2014/main" id="{0445AACA-E48E-4145-9DC9-C2BEF01B7765}"/>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831815" y="1025509"/>
            <a:ext cx="3571900" cy="2698769"/>
          </a:xfrm>
          <a:prstGeom prst="rect">
            <a:avLst/>
          </a:prstGeom>
          <a:ln>
            <a:noFill/>
          </a:ln>
          <a:effectLst>
            <a:softEdge rad="112500"/>
          </a:effectLst>
        </p:spPr>
      </p:pic>
      <p:pic>
        <p:nvPicPr>
          <p:cNvPr id="13" name="Рисунок 12">
            <a:extLst>
              <a:ext uri="{FF2B5EF4-FFF2-40B4-BE49-F238E27FC236}">
                <a16:creationId xmlns:a16="http://schemas.microsoft.com/office/drawing/2014/main" id="{70CA9E07-8868-4ED6-859C-E97ADDC46735}"/>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6904038" y="3525838"/>
            <a:ext cx="4221162" cy="2786062"/>
          </a:xfrm>
          <a:prstGeom prst="rect">
            <a:avLst/>
          </a:prstGeom>
          <a:ln>
            <a:noFill/>
          </a:ln>
          <a:effectLst>
            <a:outerShdw blurRad="292100" dist="139700" dir="2700000" algn="tl" rotWithShape="0">
              <a:srgbClr val="333333">
                <a:alpha val="65000"/>
              </a:srgbClr>
            </a:outerShdw>
          </a:effectLst>
        </p:spPr>
      </p:pic>
      <p:sp>
        <p:nvSpPr>
          <p:cNvPr id="160774" name="Заголовок 6">
            <a:extLst>
              <a:ext uri="{FF2B5EF4-FFF2-40B4-BE49-F238E27FC236}">
                <a16:creationId xmlns:a16="http://schemas.microsoft.com/office/drawing/2014/main" id="{5091302E-CEB2-4100-8FBC-CD5911C5CC03}"/>
              </a:ext>
            </a:extLst>
          </p:cNvPr>
          <p:cNvSpPr>
            <a:spLocks noGrp="1" noChangeArrowheads="1"/>
          </p:cNvSpPr>
          <p:nvPr>
            <p:ph type="ctrTitle"/>
          </p:nvPr>
        </p:nvSpPr>
        <p:spPr>
          <a:xfrm>
            <a:off x="331788" y="239713"/>
            <a:ext cx="10429875" cy="785812"/>
          </a:xfrm>
        </p:spPr>
        <p:txBody>
          <a:bodyPr/>
          <a:lstStyle/>
          <a:p>
            <a:r>
              <a:rPr lang="ru-RU" altLang="ru-RU" sz="3200" b="1">
                <a:solidFill>
                  <a:srgbClr val="0070C0"/>
                </a:solidFill>
                <a:latin typeface="Times New Roman" panose="02020603050405020304" pitchFamily="18" charset="0"/>
                <a:cs typeface="Times New Roman" panose="02020603050405020304" pitchFamily="18" charset="0"/>
              </a:rPr>
              <a:t>СТАРТУЕМ ДЛЯ ЗДОРОВЬЯ!</a:t>
            </a:r>
          </a:p>
        </p:txBody>
      </p:sp>
      <p:pic>
        <p:nvPicPr>
          <p:cNvPr id="19" name="Picture 1" descr="C:\Users\Evgendormaster\Pictures\совет ветеранов.png">
            <a:extLst>
              <a:ext uri="{FF2B5EF4-FFF2-40B4-BE49-F238E27FC236}">
                <a16:creationId xmlns:a16="http://schemas.microsoft.com/office/drawing/2014/main" id="{AE0F91E8-0327-4B71-B123-DAEC443439CD}"/>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20" name="Рисунок 19" descr="https://upload.wikimedia.org/wikipedia/commons/thumb/8/8b/Kemerovo_COA.svg/1200px-Kemerovo_COA.svg.png">
            <a:extLst>
              <a:ext uri="{FF2B5EF4-FFF2-40B4-BE49-F238E27FC236}">
                <a16:creationId xmlns:a16="http://schemas.microsoft.com/office/drawing/2014/main" id="{2EEDA6D2-684E-497B-A235-63148383BAE1}"/>
              </a:ext>
            </a:extLst>
          </p:cNvPr>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60777" name="Рисунок 20">
            <a:extLst>
              <a:ext uri="{FF2B5EF4-FFF2-40B4-BE49-F238E27FC236}">
                <a16:creationId xmlns:a16="http://schemas.microsoft.com/office/drawing/2014/main" id="{45293B77-2F39-4537-BA51-4C808952693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Рисунок 21">
            <a:extLst>
              <a:ext uri="{FF2B5EF4-FFF2-40B4-BE49-F238E27FC236}">
                <a16:creationId xmlns:a16="http://schemas.microsoft.com/office/drawing/2014/main" id="{7011BCB9-F27C-4F4D-9C66-433E19858E33}"/>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a:extLst>
              <a:ext uri="{FF2B5EF4-FFF2-40B4-BE49-F238E27FC236}">
                <a16:creationId xmlns:a16="http://schemas.microsoft.com/office/drawing/2014/main" id="{652FE80E-7DE0-4570-86A5-BDD968CD9F4B}"/>
              </a:ext>
            </a:extLst>
          </p:cNvPr>
          <p:cNvPicPr>
            <a:picLocks noGrp="1"/>
          </p:cNvPicPr>
          <p:nvPr>
            <p:ph idx="1"/>
          </p:nvPr>
        </p:nvPicPr>
        <p:blipFill>
          <a:blip r:embed="rId2" cstate="email">
            <a:extLst>
              <a:ext uri="{28A0092B-C50C-407E-A947-70E740481C1C}">
                <a14:useLocalDpi xmlns:a14="http://schemas.microsoft.com/office/drawing/2010/main" val="0"/>
              </a:ext>
            </a:extLst>
          </a:blip>
          <a:stretch>
            <a:fillRect/>
          </a:stretch>
        </p:blipFill>
        <p:spPr>
          <a:xfrm>
            <a:off x="6046788" y="3240088"/>
            <a:ext cx="4500562" cy="2998787"/>
          </a:xfrm>
          <a:effectLst>
            <a:outerShdw blurRad="292100" dist="139700" dir="2700000" algn="tl" rotWithShape="0">
              <a:srgbClr val="333333">
                <a:alpha val="65000"/>
              </a:srgbClr>
            </a:outerShdw>
          </a:effectLst>
        </p:spPr>
      </p:pic>
      <p:pic>
        <p:nvPicPr>
          <p:cNvPr id="5" name="Содержимое 3" descr="C:\Users\Tuzr6\AppData\Local\Microsoft\Windows\INetCache\Content.Word\014e533477f177203250d10a59aa4d3a.jpg">
            <a:extLst>
              <a:ext uri="{FF2B5EF4-FFF2-40B4-BE49-F238E27FC236}">
                <a16:creationId xmlns:a16="http://schemas.microsoft.com/office/drawing/2014/main" id="{1017DB15-C0BC-4263-92EF-9E8C580BB501}"/>
              </a:ext>
            </a:extLst>
          </p:cNvPr>
          <p:cNvPicPr>
            <a:picLocks/>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7501" y="454005"/>
            <a:ext cx="4429156" cy="3071834"/>
          </a:xfrm>
          <a:prstGeom prst="rect">
            <a:avLst/>
          </a:prstGeom>
          <a:ln>
            <a:noFill/>
          </a:ln>
          <a:effectLst>
            <a:softEdge rad="112500"/>
          </a:effectLst>
        </p:spPr>
      </p:pic>
      <p:pic>
        <p:nvPicPr>
          <p:cNvPr id="6" name="Picture 4" descr="H:\Пленум 23.11.2016\К Пленуму по досугу\фото на семинар 130916\Сибиряк - забег.jpg">
            <a:extLst>
              <a:ext uri="{FF2B5EF4-FFF2-40B4-BE49-F238E27FC236}">
                <a16:creationId xmlns:a16="http://schemas.microsoft.com/office/drawing/2014/main" id="{4F82F990-F15D-49BE-962F-5C4EA04DB7F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189663" y="239713"/>
            <a:ext cx="4679950" cy="2681287"/>
          </a:xfrm>
          <a:prstGeom prst="rect">
            <a:avLst/>
          </a:prstGeom>
          <a:ln>
            <a:noFill/>
          </a:ln>
          <a:effectLst>
            <a:outerShdw blurRad="292100" dist="139700" dir="2700000" algn="tl" rotWithShape="0">
              <a:srgbClr val="333333">
                <a:alpha val="65000"/>
              </a:srgbClr>
            </a:outerShdw>
          </a:effectLst>
        </p:spPr>
      </p:pic>
      <p:pic>
        <p:nvPicPr>
          <p:cNvPr id="10" name="Picture 6" descr="H:\Пленум 23.11.2016\К Пленуму по досугу\Фото на пленум231116\теннис.jpg">
            <a:extLst>
              <a:ext uri="{FF2B5EF4-FFF2-40B4-BE49-F238E27FC236}">
                <a16:creationId xmlns:a16="http://schemas.microsoft.com/office/drawing/2014/main" id="{8EEF2AB2-CCDC-492A-8B8C-4C39A05A72F0}"/>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189038" y="3668713"/>
            <a:ext cx="3357562" cy="2524125"/>
          </a:xfrm>
          <a:prstGeom prst="rect">
            <a:avLst/>
          </a:prstGeom>
          <a:ln>
            <a:noFill/>
          </a:ln>
          <a:effectLst>
            <a:outerShdw blurRad="292100" dist="139700" dir="2700000" algn="tl" rotWithShape="0">
              <a:srgbClr val="333333">
                <a:alpha val="65000"/>
              </a:srgbClr>
            </a:outerShdw>
          </a:effectLst>
        </p:spPr>
      </p:pic>
      <p:pic>
        <p:nvPicPr>
          <p:cNvPr id="12" name="Picture 1" descr="C:\Users\Evgendormaster\Pictures\совет ветеранов.png">
            <a:extLst>
              <a:ext uri="{FF2B5EF4-FFF2-40B4-BE49-F238E27FC236}">
                <a16:creationId xmlns:a16="http://schemas.microsoft.com/office/drawing/2014/main" id="{99339738-3B4C-4D7F-B960-632BE8884B1E}"/>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3" name="Рисунок 12" descr="https://upload.wikimedia.org/wikipedia/commons/thumb/8/8b/Kemerovo_COA.svg/1200px-Kemerovo_COA.svg.png">
            <a:extLst>
              <a:ext uri="{FF2B5EF4-FFF2-40B4-BE49-F238E27FC236}">
                <a16:creationId xmlns:a16="http://schemas.microsoft.com/office/drawing/2014/main" id="{0DDDC689-8BC6-4278-8428-31305AFFC4A0}"/>
              </a:ext>
            </a:extLst>
          </p:cNvPr>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61800" name="Рисунок 13">
            <a:extLst>
              <a:ext uri="{FF2B5EF4-FFF2-40B4-BE49-F238E27FC236}">
                <a16:creationId xmlns:a16="http://schemas.microsoft.com/office/drawing/2014/main" id="{7E1BBC1D-E1F7-4B6B-A3EF-0A04AB75DD5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a:extLst>
              <a:ext uri="{FF2B5EF4-FFF2-40B4-BE49-F238E27FC236}">
                <a16:creationId xmlns:a16="http://schemas.microsoft.com/office/drawing/2014/main" id="{B1D4680C-76DB-45B3-B102-4E15D13CCC3D}"/>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nodeType="afterGroup">
                            <p:stCondLst>
                              <p:cond delay="2000"/>
                            </p:stCondLst>
                            <p:childTnLst>
                              <p:par>
                                <p:cTn id="9" presetID="29"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ppt_x</p:attrName>
                                        </p:attrNameLst>
                                      </p:cBhvr>
                                      <p:tavLst>
                                        <p:tav tm="0">
                                          <p:val>
                                            <p:strVal val="#ppt_x-.2"/>
                                          </p:val>
                                        </p:tav>
                                        <p:tav tm="100000">
                                          <p:val>
                                            <p:strVal val="#ppt_x"/>
                                          </p:val>
                                        </p:tav>
                                      </p:tavLst>
                                    </p:anim>
                                    <p:anim calcmode="lin" valueType="num">
                                      <p:cBhvr>
                                        <p:cTn id="1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3" dur="1000"/>
                                        <p:tgtEl>
                                          <p:spTgt spid="6"/>
                                        </p:tgtEl>
                                      </p:cBhvr>
                                    </p:animEffect>
                                  </p:childTnLst>
                                </p:cTn>
                              </p:par>
                            </p:childTnLst>
                          </p:cTn>
                        </p:par>
                        <p:par>
                          <p:cTn id="14" fill="hold" nodeType="afterGroup">
                            <p:stCondLst>
                              <p:cond delay="3000"/>
                            </p:stCondLst>
                            <p:childTnLst>
                              <p:par>
                                <p:cTn id="15" presetID="29"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ppt_x</p:attrName>
                                        </p:attrNameLst>
                                      </p:cBhvr>
                                      <p:tavLst>
                                        <p:tav tm="0">
                                          <p:val>
                                            <p:strVal val="#ppt_x-.2"/>
                                          </p:val>
                                        </p:tav>
                                        <p:tav tm="100000">
                                          <p:val>
                                            <p:strVal val="#ppt_x"/>
                                          </p:val>
                                        </p:tav>
                                      </p:tavLst>
                                    </p:anim>
                                    <p:anim calcmode="lin" valueType="num">
                                      <p:cBhvr>
                                        <p:cTn id="1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9" dur="1000"/>
                                        <p:tgtEl>
                                          <p:spTgt spid="4"/>
                                        </p:tgtEl>
                                      </p:cBhvr>
                                    </p:animEffect>
                                  </p:childTnLst>
                                </p:cTn>
                              </p:par>
                              <p:par>
                                <p:cTn id="20" presetID="3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800" decel="100000"/>
                                        <p:tgtEl>
                                          <p:spTgt spid="10"/>
                                        </p:tgtEl>
                                      </p:cBhvr>
                                    </p:animEffect>
                                    <p:anim calcmode="lin" valueType="num">
                                      <p:cBhvr>
                                        <p:cTn id="23" dur="800" decel="100000" fill="hold"/>
                                        <p:tgtEl>
                                          <p:spTgt spid="10"/>
                                        </p:tgtEl>
                                        <p:attrNameLst>
                                          <p:attrName>style.rotation</p:attrName>
                                        </p:attrNameLst>
                                      </p:cBhvr>
                                      <p:tavLst>
                                        <p:tav tm="0">
                                          <p:val>
                                            <p:fltVal val="-90"/>
                                          </p:val>
                                        </p:tav>
                                        <p:tav tm="100000">
                                          <p:val>
                                            <p:fltVal val="0"/>
                                          </p:val>
                                        </p:tav>
                                      </p:tavLst>
                                    </p:anim>
                                    <p:anim calcmode="lin" valueType="num">
                                      <p:cBhvr>
                                        <p:cTn id="24" dur="800" decel="100000" fill="hold"/>
                                        <p:tgtEl>
                                          <p:spTgt spid="10"/>
                                        </p:tgtEl>
                                        <p:attrNameLst>
                                          <p:attrName>ppt_x</p:attrName>
                                        </p:attrNameLst>
                                      </p:cBhvr>
                                      <p:tavLst>
                                        <p:tav tm="0">
                                          <p:val>
                                            <p:strVal val="#ppt_x+0.4"/>
                                          </p:val>
                                        </p:tav>
                                        <p:tav tm="100000">
                                          <p:val>
                                            <p:strVal val="#ppt_x-0.05"/>
                                          </p:val>
                                        </p:tav>
                                      </p:tavLst>
                                    </p:anim>
                                    <p:anim calcmode="lin" valueType="num">
                                      <p:cBhvr>
                                        <p:cTn id="25" dur="800" decel="100000" fill="hold"/>
                                        <p:tgtEl>
                                          <p:spTgt spid="10"/>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AE9B4C9-6DB7-4329-9E53-F7DBCC0049E2}"/>
              </a:ext>
            </a:extLst>
          </p:cNvPr>
          <p:cNvSpPr txBox="1"/>
          <p:nvPr/>
        </p:nvSpPr>
        <p:spPr>
          <a:xfrm>
            <a:off x="873125" y="1239838"/>
            <a:ext cx="9888538" cy="1938337"/>
          </a:xfrm>
          <a:prstGeom prst="rect">
            <a:avLst/>
          </a:prstGeom>
          <a:noFill/>
        </p:spPr>
        <p:txBody>
          <a:bodyPr>
            <a:spAutoFit/>
          </a:bodyPr>
          <a:lstStyle/>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4000" dirty="0">
              <a:solidFill>
                <a:srgbClr val="3B4555"/>
              </a:solidFill>
              <a:latin typeface="Futura PT Book" pitchFamily="34" charset="-52"/>
            </a:endParaRPr>
          </a:p>
        </p:txBody>
      </p:sp>
      <p:sp>
        <p:nvSpPr>
          <p:cNvPr id="162819" name="Прямоугольник 12">
            <a:extLst>
              <a:ext uri="{FF2B5EF4-FFF2-40B4-BE49-F238E27FC236}">
                <a16:creationId xmlns:a16="http://schemas.microsoft.com/office/drawing/2014/main" id="{60CEFD8E-B081-4E71-9D80-E3BD35BDD90B}"/>
              </a:ext>
            </a:extLst>
          </p:cNvPr>
          <p:cNvSpPr>
            <a:spLocks noChangeArrowheads="1"/>
          </p:cNvSpPr>
          <p:nvPr/>
        </p:nvSpPr>
        <p:spPr bwMode="auto">
          <a:xfrm>
            <a:off x="260350" y="954088"/>
            <a:ext cx="10501313"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3600">
                <a:solidFill>
                  <a:srgbClr val="0070C0"/>
                </a:solidFill>
                <a:latin typeface="Times New Roman" panose="02020603050405020304" pitchFamily="18" charset="0"/>
                <a:cs typeface="Times New Roman" panose="02020603050405020304" pitchFamily="18" charset="0"/>
              </a:rPr>
              <a:t>Для ветеранов действуют льготы в пунктах проката спортивного инвентаря, проводятся бесплатные оздоровительные занятия. </a:t>
            </a:r>
          </a:p>
          <a:p>
            <a:pPr algn="ctr" eaLnBrk="1" hangingPunct="1"/>
            <a:r>
              <a:rPr lang="ru-RU" altLang="ru-RU" sz="3600">
                <a:solidFill>
                  <a:srgbClr val="0070C0"/>
                </a:solidFill>
                <a:latin typeface="Times New Roman" panose="02020603050405020304" pitchFamily="18" charset="0"/>
                <a:cs typeface="Times New Roman" panose="02020603050405020304" pitchFamily="18" charset="0"/>
              </a:rPr>
              <a:t>     В городе для пожилых людей работают группы здоровья в учреждениях спорта </a:t>
            </a:r>
          </a:p>
          <a:p>
            <a:pPr algn="ctr" eaLnBrk="1" hangingPunct="1"/>
            <a:r>
              <a:rPr lang="ru-RU" altLang="ru-RU" sz="3600" b="1">
                <a:solidFill>
                  <a:srgbClr val="0070C0"/>
                </a:solidFill>
                <a:latin typeface="Times New Roman" panose="02020603050405020304" pitchFamily="18" charset="0"/>
                <a:cs typeface="Times New Roman" panose="02020603050405020304" pitchFamily="18" charset="0"/>
              </a:rPr>
              <a:t>(360 </a:t>
            </a:r>
            <a:r>
              <a:rPr lang="ru-RU" altLang="ru-RU" sz="3600">
                <a:solidFill>
                  <a:srgbClr val="0070C0"/>
                </a:solidFill>
                <a:latin typeface="Times New Roman" panose="02020603050405020304" pitchFamily="18" charset="0"/>
                <a:cs typeface="Times New Roman" panose="02020603050405020304" pitchFamily="18" charset="0"/>
              </a:rPr>
              <a:t>чел.</a:t>
            </a:r>
            <a:r>
              <a:rPr lang="ru-RU" altLang="ru-RU" sz="3600" b="1">
                <a:solidFill>
                  <a:srgbClr val="0070C0"/>
                </a:solidFill>
                <a:latin typeface="Times New Roman" panose="02020603050405020304" pitchFamily="18" charset="0"/>
                <a:cs typeface="Times New Roman" panose="02020603050405020304" pitchFamily="18" charset="0"/>
              </a:rPr>
              <a:t>)</a:t>
            </a:r>
            <a:r>
              <a:rPr lang="ru-RU" altLang="ru-RU" sz="3600">
                <a:solidFill>
                  <a:srgbClr val="0070C0"/>
                </a:solidFill>
                <a:latin typeface="Times New Roman" panose="02020603050405020304" pitchFamily="18" charset="0"/>
                <a:cs typeface="Times New Roman" panose="02020603050405020304" pitchFamily="18" charset="0"/>
              </a:rPr>
              <a:t>, организованы занятия с пожилыми людьми в </a:t>
            </a:r>
            <a:r>
              <a:rPr lang="ru-RU" altLang="ru-RU" sz="3600" b="1">
                <a:solidFill>
                  <a:srgbClr val="0070C0"/>
                </a:solidFill>
                <a:latin typeface="Times New Roman" panose="02020603050405020304" pitchFamily="18" charset="0"/>
                <a:cs typeface="Times New Roman" panose="02020603050405020304" pitchFamily="18" charset="0"/>
              </a:rPr>
              <a:t>15 </a:t>
            </a:r>
            <a:r>
              <a:rPr lang="ru-RU" altLang="ru-RU" sz="3600">
                <a:solidFill>
                  <a:srgbClr val="0070C0"/>
                </a:solidFill>
                <a:latin typeface="Times New Roman" panose="02020603050405020304" pitchFamily="18" charset="0"/>
                <a:cs typeface="Times New Roman" panose="02020603050405020304" pitchFamily="18" charset="0"/>
              </a:rPr>
              <a:t>клубах по месту жительства </a:t>
            </a:r>
            <a:r>
              <a:rPr lang="ru-RU" altLang="ru-RU" sz="3600" b="1">
                <a:solidFill>
                  <a:srgbClr val="0070C0"/>
                </a:solidFill>
                <a:latin typeface="Times New Roman" panose="02020603050405020304" pitchFamily="18" charset="0"/>
                <a:cs typeface="Times New Roman" panose="02020603050405020304" pitchFamily="18" charset="0"/>
              </a:rPr>
              <a:t>(293 </a:t>
            </a:r>
            <a:r>
              <a:rPr lang="ru-RU" altLang="ru-RU" sz="3600">
                <a:solidFill>
                  <a:srgbClr val="0070C0"/>
                </a:solidFill>
                <a:latin typeface="Times New Roman" panose="02020603050405020304" pitchFamily="18" charset="0"/>
                <a:cs typeface="Times New Roman" panose="02020603050405020304" pitchFamily="18" charset="0"/>
              </a:rPr>
              <a:t>чел.</a:t>
            </a:r>
            <a:r>
              <a:rPr lang="ru-RU" altLang="ru-RU" sz="3600" b="1">
                <a:solidFill>
                  <a:srgbClr val="0070C0"/>
                </a:solidFill>
                <a:latin typeface="Times New Roman" panose="02020603050405020304" pitchFamily="18" charset="0"/>
                <a:cs typeface="Times New Roman" panose="02020603050405020304" pitchFamily="18" charset="0"/>
              </a:rPr>
              <a:t>)</a:t>
            </a:r>
            <a:r>
              <a:rPr lang="ru-RU" altLang="ru-RU" sz="3600">
                <a:solidFill>
                  <a:srgbClr val="0070C0"/>
                </a:solidFill>
                <a:latin typeface="Times New Roman" panose="02020603050405020304" pitchFamily="18" charset="0"/>
                <a:cs typeface="Times New Roman" panose="02020603050405020304" pitchFamily="18" charset="0"/>
              </a:rPr>
              <a:t>. </a:t>
            </a:r>
            <a:r>
              <a:rPr lang="ru-RU" altLang="ru-RU" sz="3600" b="1">
                <a:solidFill>
                  <a:srgbClr val="0070C0"/>
                </a:solidFill>
                <a:latin typeface="Times New Roman" panose="02020603050405020304" pitchFamily="18" charset="0"/>
                <a:cs typeface="Times New Roman" panose="02020603050405020304" pitchFamily="18" charset="0"/>
              </a:rPr>
              <a:t>940 </a:t>
            </a:r>
            <a:r>
              <a:rPr lang="ru-RU" altLang="ru-RU" sz="3600">
                <a:solidFill>
                  <a:srgbClr val="0070C0"/>
                </a:solidFill>
                <a:latin typeface="Times New Roman" panose="02020603050405020304" pitchFamily="18" charset="0"/>
                <a:cs typeface="Times New Roman" panose="02020603050405020304" pitchFamily="18" charset="0"/>
              </a:rPr>
              <a:t>кемеровчан старшего поколения посещают занятия по скандинавской ходьбе. </a:t>
            </a:r>
          </a:p>
          <a:p>
            <a:pPr eaLnBrk="1" hangingPunct="1"/>
            <a:endParaRPr lang="ru-RU" altLang="ru-RU" sz="4000" b="1">
              <a:solidFill>
                <a:srgbClr val="0070C0"/>
              </a:solidFill>
              <a:latin typeface="Times New Roman" panose="02020603050405020304" pitchFamily="18" charset="0"/>
              <a:cs typeface="Times New Roman" panose="02020603050405020304" pitchFamily="18" charset="0"/>
            </a:endParaRPr>
          </a:p>
        </p:txBody>
      </p:sp>
      <p:sp>
        <p:nvSpPr>
          <p:cNvPr id="162820" name="Прямоугольник 15">
            <a:extLst>
              <a:ext uri="{FF2B5EF4-FFF2-40B4-BE49-F238E27FC236}">
                <a16:creationId xmlns:a16="http://schemas.microsoft.com/office/drawing/2014/main" id="{54933DBD-942B-456B-AAE0-723B3D6067C3}"/>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1FB70C7D-93B4-471E-890D-171794DCA621}"/>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DCE9FA69-65E1-497D-A9DD-717C7119B746}"/>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62823" name="Рисунок 11">
            <a:extLst>
              <a:ext uri="{FF2B5EF4-FFF2-40B4-BE49-F238E27FC236}">
                <a16:creationId xmlns:a16="http://schemas.microsoft.com/office/drawing/2014/main" id="{FB6F3460-6766-48C0-8BB8-3E741FE5E3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Рисунок 16">
            <a:extLst>
              <a:ext uri="{FF2B5EF4-FFF2-40B4-BE49-F238E27FC236}">
                <a16:creationId xmlns:a16="http://schemas.microsoft.com/office/drawing/2014/main" id="{07086FE5-D8B5-4E4D-AD8F-418559E51BD0}"/>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212FFAB-ABF8-41BF-A6CA-EDFB27D109AD}"/>
              </a:ext>
            </a:extLst>
          </p:cNvPr>
          <p:cNvSpPr txBox="1"/>
          <p:nvPr/>
        </p:nvSpPr>
        <p:spPr>
          <a:xfrm>
            <a:off x="873125" y="1239838"/>
            <a:ext cx="9888538" cy="1938337"/>
          </a:xfrm>
          <a:prstGeom prst="rect">
            <a:avLst/>
          </a:prstGeom>
          <a:noFill/>
        </p:spPr>
        <p:txBody>
          <a:bodyPr>
            <a:spAutoFit/>
          </a:bodyPr>
          <a:lstStyle/>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4000" dirty="0">
              <a:solidFill>
                <a:srgbClr val="3B4555"/>
              </a:solidFill>
              <a:latin typeface="Futura PT Book" pitchFamily="34" charset="-52"/>
            </a:endParaRPr>
          </a:p>
        </p:txBody>
      </p:sp>
      <p:sp>
        <p:nvSpPr>
          <p:cNvPr id="163843" name="Прямоугольник 15">
            <a:extLst>
              <a:ext uri="{FF2B5EF4-FFF2-40B4-BE49-F238E27FC236}">
                <a16:creationId xmlns:a16="http://schemas.microsoft.com/office/drawing/2014/main" id="{A920ABFB-223A-4E9F-9FA2-81426F760108}"/>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63844" name="Picture 2">
            <a:extLst>
              <a:ext uri="{FF2B5EF4-FFF2-40B4-BE49-F238E27FC236}">
                <a16:creationId xmlns:a16="http://schemas.microsoft.com/office/drawing/2014/main" id="{92F68F57-08CC-4C6D-86D0-F678B8EEF5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225" y="3811588"/>
            <a:ext cx="3638550"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45" name="Рисунок 10">
            <a:extLst>
              <a:ext uri="{FF2B5EF4-FFF2-40B4-BE49-F238E27FC236}">
                <a16:creationId xmlns:a16="http://schemas.microsoft.com/office/drawing/2014/main" id="{90C1147D-AF7B-4E89-9691-6736556AC2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5813" y="3740150"/>
            <a:ext cx="3325812" cy="250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46" name="Рисунок 11">
            <a:extLst>
              <a:ext uri="{FF2B5EF4-FFF2-40B4-BE49-F238E27FC236}">
                <a16:creationId xmlns:a16="http://schemas.microsoft.com/office/drawing/2014/main" id="{9415CD53-59B0-4AAC-8C5D-52A4648B3E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8475" y="3740150"/>
            <a:ext cx="3079750" cy="207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47" name="Рисунок 16">
            <a:extLst>
              <a:ext uri="{FF2B5EF4-FFF2-40B4-BE49-F238E27FC236}">
                <a16:creationId xmlns:a16="http://schemas.microsoft.com/office/drawing/2014/main" id="{BC22DF2D-DA06-4DD3-82AF-B1BF9971E2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3288" y="739775"/>
            <a:ext cx="4872037" cy="278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48" name="Рисунок 17">
            <a:extLst>
              <a:ext uri="{FF2B5EF4-FFF2-40B4-BE49-F238E27FC236}">
                <a16:creationId xmlns:a16="http://schemas.microsoft.com/office/drawing/2014/main" id="{29348453-E545-4158-A96B-AE91F43C05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46850" y="168275"/>
            <a:ext cx="4313238"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 descr="C:\Users\Evgendormaster\Pictures\совет ветеранов.png">
            <a:extLst>
              <a:ext uri="{FF2B5EF4-FFF2-40B4-BE49-F238E27FC236}">
                <a16:creationId xmlns:a16="http://schemas.microsoft.com/office/drawing/2014/main" id="{011333A7-F8FA-41D3-ADC7-E5DC6DA25603}"/>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20" name="Рисунок 19" descr="https://upload.wikimedia.org/wikipedia/commons/thumb/8/8b/Kemerovo_COA.svg/1200px-Kemerovo_COA.svg.png">
            <a:extLst>
              <a:ext uri="{FF2B5EF4-FFF2-40B4-BE49-F238E27FC236}">
                <a16:creationId xmlns:a16="http://schemas.microsoft.com/office/drawing/2014/main" id="{338AB90C-7386-4F50-9571-98CCCA58ECCA}"/>
              </a:ext>
            </a:extLst>
          </p:cNvPr>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63851" name="Рисунок 20">
            <a:extLst>
              <a:ext uri="{FF2B5EF4-FFF2-40B4-BE49-F238E27FC236}">
                <a16:creationId xmlns:a16="http://schemas.microsoft.com/office/drawing/2014/main" id="{A8E08E4F-EA3F-4F51-9456-82D7E4CAAF7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Рисунок 21">
            <a:extLst>
              <a:ext uri="{FF2B5EF4-FFF2-40B4-BE49-F238E27FC236}">
                <a16:creationId xmlns:a16="http://schemas.microsoft.com/office/drawing/2014/main" id="{814CDFF9-460C-4E7F-A70B-E189FC12E244}"/>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dissolve/>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a:extLst>
              <a:ext uri="{FF2B5EF4-FFF2-40B4-BE49-F238E27FC236}">
                <a16:creationId xmlns:a16="http://schemas.microsoft.com/office/drawing/2014/main" id="{7A7BC54E-0225-4DE1-809C-9A1F97A7269E}"/>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a:xfrm>
            <a:off x="4475153" y="2097079"/>
            <a:ext cx="3143272" cy="4029836"/>
          </a:xfrm>
          <a:prstGeom prst="rect">
            <a:avLst/>
          </a:prstGeom>
          <a:ln>
            <a:noFill/>
          </a:ln>
          <a:effectLst>
            <a:softEdge rad="112500"/>
          </a:effectLst>
        </p:spPr>
      </p:pic>
      <p:pic>
        <p:nvPicPr>
          <p:cNvPr id="24581" name="Picture 5">
            <a:extLst>
              <a:ext uri="{FF2B5EF4-FFF2-40B4-BE49-F238E27FC236}">
                <a16:creationId xmlns:a16="http://schemas.microsoft.com/office/drawing/2014/main" id="{CF1A4DDE-3CFE-4C77-B6A5-4779FED97D1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832725" y="239713"/>
            <a:ext cx="3408363" cy="28575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0" name="Picture 4">
            <a:extLst>
              <a:ext uri="{FF2B5EF4-FFF2-40B4-BE49-F238E27FC236}">
                <a16:creationId xmlns:a16="http://schemas.microsoft.com/office/drawing/2014/main" id="{E054184B-0E99-4A6F-B9C9-4B5DB46A48F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46987" y="3025773"/>
            <a:ext cx="3429024" cy="277721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Заголовок 4">
            <a:extLst>
              <a:ext uri="{FF2B5EF4-FFF2-40B4-BE49-F238E27FC236}">
                <a16:creationId xmlns:a16="http://schemas.microsoft.com/office/drawing/2014/main" id="{753EE72A-DBF7-421E-9524-B27ACDB3E707}"/>
              </a:ext>
            </a:extLst>
          </p:cNvPr>
          <p:cNvSpPr>
            <a:spLocks noGrp="1"/>
          </p:cNvSpPr>
          <p:nvPr>
            <p:ph type="title"/>
          </p:nvPr>
        </p:nvSpPr>
        <p:spPr>
          <a:xfrm>
            <a:off x="1546225" y="1096963"/>
            <a:ext cx="6215063" cy="857250"/>
          </a:xfrm>
        </p:spPr>
        <p:txBody>
          <a:bodyPr rtlCol="0">
            <a:noAutofit/>
          </a:bodyPr>
          <a:lstStyle/>
          <a:p>
            <a:pPr fontAlgn="auto">
              <a:spcAft>
                <a:spcPts val="0"/>
              </a:spcAft>
              <a:defRPr/>
            </a:pPr>
            <a:r>
              <a:rPr lang="ru-RU" sz="2800" b="1" kern="0" dirty="0">
                <a:solidFill>
                  <a:srgbClr val="0070C0"/>
                </a:solidFill>
                <a:latin typeface="Times New Roman" pitchFamily="18" charset="0"/>
                <a:cs typeface="Times New Roman" pitchFamily="18" charset="0"/>
              </a:rPr>
              <a:t>МБУ «Клубы по месту жительства» </a:t>
            </a:r>
            <a:br>
              <a:rPr lang="ru-RU" sz="2800" b="1" kern="0" dirty="0">
                <a:solidFill>
                  <a:srgbClr val="0070C0"/>
                </a:solidFill>
                <a:latin typeface="Times New Roman" pitchFamily="18" charset="0"/>
                <a:cs typeface="Times New Roman" pitchFamily="18" charset="0"/>
              </a:rPr>
            </a:br>
            <a:r>
              <a:rPr lang="ru-RU" sz="2800" b="1" kern="0" dirty="0">
                <a:solidFill>
                  <a:srgbClr val="0070C0"/>
                </a:solidFill>
                <a:latin typeface="Times New Roman" pitchFamily="18" charset="0"/>
                <a:cs typeface="Times New Roman" pitchFamily="18" charset="0"/>
              </a:rPr>
              <a:t>ТОНУС, Чибис .</a:t>
            </a:r>
          </a:p>
        </p:txBody>
      </p:sp>
      <p:pic>
        <p:nvPicPr>
          <p:cNvPr id="2" name="Рисунок 1">
            <a:extLst>
              <a:ext uri="{FF2B5EF4-FFF2-40B4-BE49-F238E27FC236}">
                <a16:creationId xmlns:a16="http://schemas.microsoft.com/office/drawing/2014/main" id="{03BBF8F8-225E-42CB-8024-E1D8FA34E808}"/>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a:xfrm>
            <a:off x="188913" y="2311400"/>
            <a:ext cx="3651250" cy="3286125"/>
          </a:xfrm>
          <a:prstGeom prst="rect">
            <a:avLst/>
          </a:prstGeom>
          <a:ln>
            <a:noFill/>
          </a:ln>
          <a:effectLst>
            <a:outerShdw blurRad="292100" dist="139700" dir="2700000" algn="tl" rotWithShape="0">
              <a:srgbClr val="333333">
                <a:alpha val="65000"/>
              </a:srgbClr>
            </a:outerShdw>
          </a:effectLst>
        </p:spPr>
      </p:pic>
      <p:pic>
        <p:nvPicPr>
          <p:cNvPr id="10" name="Picture 1" descr="C:\Users\Evgendormaster\Pictures\совет ветеранов.png">
            <a:extLst>
              <a:ext uri="{FF2B5EF4-FFF2-40B4-BE49-F238E27FC236}">
                <a16:creationId xmlns:a16="http://schemas.microsoft.com/office/drawing/2014/main" id="{E5E822B8-F238-4624-AB86-1A295E3600A7}"/>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8C058D54-A510-44EA-9BB3-EFA3787E3A2F}"/>
              </a:ext>
            </a:extLst>
          </p:cNvPr>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64873" name="Рисунок 11">
            <a:extLst>
              <a:ext uri="{FF2B5EF4-FFF2-40B4-BE49-F238E27FC236}">
                <a16:creationId xmlns:a16="http://schemas.microsoft.com/office/drawing/2014/main" id="{34534DA3-965B-429A-9509-74617DC9F3A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Рисунок 13">
            <a:extLst>
              <a:ext uri="{FF2B5EF4-FFF2-40B4-BE49-F238E27FC236}">
                <a16:creationId xmlns:a16="http://schemas.microsoft.com/office/drawing/2014/main" id="{35C0D4F2-1BC0-434F-8629-D190B55AFF5C}"/>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childTnLst>
                                </p:cTn>
                              </p:par>
                            </p:childTnLst>
                          </p:cTn>
                        </p:par>
                        <p:par>
                          <p:cTn id="12" fill="hold" nodeType="afterGroup">
                            <p:stCondLst>
                              <p:cond delay="4000"/>
                            </p:stCondLst>
                            <p:childTnLst>
                              <p:par>
                                <p:cTn id="13" presetID="10" presetClass="entr" presetSubtype="0" fill="hold" nodeType="afterEffect">
                                  <p:stCondLst>
                                    <p:cond delay="0"/>
                                  </p:stCondLst>
                                  <p:childTnLst>
                                    <p:set>
                                      <p:cBhvr>
                                        <p:cTn id="14" dur="1" fill="hold">
                                          <p:stCondLst>
                                            <p:cond delay="0"/>
                                          </p:stCondLst>
                                        </p:cTn>
                                        <p:tgtEl>
                                          <p:spTgt spid="24581"/>
                                        </p:tgtEl>
                                        <p:attrNameLst>
                                          <p:attrName>style.visibility</p:attrName>
                                        </p:attrNameLst>
                                      </p:cBhvr>
                                      <p:to>
                                        <p:strVal val="visible"/>
                                      </p:to>
                                    </p:set>
                                    <p:animEffect transition="in" filter="fade">
                                      <p:cBhvr>
                                        <p:cTn id="15" dur="2000"/>
                                        <p:tgtEl>
                                          <p:spTgt spid="24581"/>
                                        </p:tgtEl>
                                      </p:cBhvr>
                                    </p:animEffect>
                                  </p:childTnLst>
                                </p:cTn>
                              </p:par>
                            </p:childTnLst>
                          </p:cTn>
                        </p:par>
                        <p:par>
                          <p:cTn id="16" fill="hold" nodeType="afterGroup">
                            <p:stCondLst>
                              <p:cond delay="6000"/>
                            </p:stCondLst>
                            <p:childTnLst>
                              <p:par>
                                <p:cTn id="17" presetID="49" presetClass="entr" presetSubtype="0" decel="100000" fill="hold" nodeType="afterEffect">
                                  <p:stCondLst>
                                    <p:cond delay="0"/>
                                  </p:stCondLst>
                                  <p:childTnLst>
                                    <p:set>
                                      <p:cBhvr>
                                        <p:cTn id="18" dur="1" fill="hold">
                                          <p:stCondLst>
                                            <p:cond delay="0"/>
                                          </p:stCondLst>
                                        </p:cTn>
                                        <p:tgtEl>
                                          <p:spTgt spid="24580"/>
                                        </p:tgtEl>
                                        <p:attrNameLst>
                                          <p:attrName>style.visibility</p:attrName>
                                        </p:attrNameLst>
                                      </p:cBhvr>
                                      <p:to>
                                        <p:strVal val="visible"/>
                                      </p:to>
                                    </p:set>
                                    <p:anim calcmode="lin" valueType="num">
                                      <p:cBhvr>
                                        <p:cTn id="19" dur="500" fill="hold"/>
                                        <p:tgtEl>
                                          <p:spTgt spid="24580"/>
                                        </p:tgtEl>
                                        <p:attrNameLst>
                                          <p:attrName>ppt_w</p:attrName>
                                        </p:attrNameLst>
                                      </p:cBhvr>
                                      <p:tavLst>
                                        <p:tav tm="0">
                                          <p:val>
                                            <p:fltVal val="0"/>
                                          </p:val>
                                        </p:tav>
                                        <p:tav tm="100000">
                                          <p:val>
                                            <p:strVal val="#ppt_w"/>
                                          </p:val>
                                        </p:tav>
                                      </p:tavLst>
                                    </p:anim>
                                    <p:anim calcmode="lin" valueType="num">
                                      <p:cBhvr>
                                        <p:cTn id="20" dur="500" fill="hold"/>
                                        <p:tgtEl>
                                          <p:spTgt spid="24580"/>
                                        </p:tgtEl>
                                        <p:attrNameLst>
                                          <p:attrName>ppt_h</p:attrName>
                                        </p:attrNameLst>
                                      </p:cBhvr>
                                      <p:tavLst>
                                        <p:tav tm="0">
                                          <p:val>
                                            <p:fltVal val="0"/>
                                          </p:val>
                                        </p:tav>
                                        <p:tav tm="100000">
                                          <p:val>
                                            <p:strVal val="#ppt_h"/>
                                          </p:val>
                                        </p:tav>
                                      </p:tavLst>
                                    </p:anim>
                                    <p:anim calcmode="lin" valueType="num">
                                      <p:cBhvr>
                                        <p:cTn id="21" dur="500" fill="hold"/>
                                        <p:tgtEl>
                                          <p:spTgt spid="24580"/>
                                        </p:tgtEl>
                                        <p:attrNameLst>
                                          <p:attrName>style.rotation</p:attrName>
                                        </p:attrNameLst>
                                      </p:cBhvr>
                                      <p:tavLst>
                                        <p:tav tm="0">
                                          <p:val>
                                            <p:fltVal val="360"/>
                                          </p:val>
                                        </p:tav>
                                        <p:tav tm="100000">
                                          <p:val>
                                            <p:fltVal val="0"/>
                                          </p:val>
                                        </p:tav>
                                      </p:tavLst>
                                    </p:anim>
                                    <p:animEffect transition="in" filter="fade">
                                      <p:cBhvr>
                                        <p:cTn id="22" dur="500"/>
                                        <p:tgtEl>
                                          <p:spTgt spid="245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01B7828-E760-4ACA-BC9C-4A12F6279304}"/>
              </a:ext>
            </a:extLst>
          </p:cNvPr>
          <p:cNvSpPr>
            <a:spLocks noGrp="1"/>
          </p:cNvSpPr>
          <p:nvPr>
            <p:ph type="title"/>
          </p:nvPr>
        </p:nvSpPr>
        <p:spPr>
          <a:xfrm>
            <a:off x="2546350" y="239713"/>
            <a:ext cx="8215313" cy="857250"/>
          </a:xfrm>
        </p:spPr>
        <p:txBody>
          <a:bodyPr rtlCol="0">
            <a:normAutofit fontScale="90000"/>
          </a:bodyPr>
          <a:lstStyle/>
          <a:p>
            <a:pPr fontAlgn="auto">
              <a:spcAft>
                <a:spcPts val="0"/>
              </a:spcAft>
              <a:defRPr/>
            </a:pPr>
            <a:r>
              <a:rPr lang="ru-RU" sz="3600" b="1" dirty="0">
                <a:solidFill>
                  <a:srgbClr val="0070C0"/>
                </a:solidFill>
                <a:latin typeface="Times New Roman" pitchFamily="18" charset="0"/>
                <a:cs typeface="Times New Roman" pitchFamily="18" charset="0"/>
              </a:rPr>
              <a:t>МБУ «Клубы по месту жительства Союз</a:t>
            </a:r>
            <a:r>
              <a:rPr lang="ru-RU" b="1" dirty="0">
                <a:solidFill>
                  <a:srgbClr val="0070C0"/>
                </a:solidFill>
                <a:latin typeface="Times New Roman" pitchFamily="18" charset="0"/>
                <a:cs typeface="Times New Roman" pitchFamily="18" charset="0"/>
              </a:rPr>
              <a:t>»</a:t>
            </a:r>
          </a:p>
        </p:txBody>
      </p:sp>
      <p:pic>
        <p:nvPicPr>
          <p:cNvPr id="25602" name="Picture 2">
            <a:extLst>
              <a:ext uri="{FF2B5EF4-FFF2-40B4-BE49-F238E27FC236}">
                <a16:creationId xmlns:a16="http://schemas.microsoft.com/office/drawing/2014/main" id="{58274B9F-309B-4EB7-A055-054DC5C27983}"/>
              </a:ext>
            </a:extLst>
          </p:cNvPr>
          <p:cNvPicPr>
            <a:picLocks noGrp="1" noChangeAspect="1" noChangeArrowheads="1"/>
          </p:cNvPicPr>
          <p:nvPr>
            <p:ph sz="half" idx="1"/>
          </p:nvPr>
        </p:nvPicPr>
        <p:blipFill>
          <a:blip r:embed="rId2" cstate="email">
            <a:extLst>
              <a:ext uri="{28A0092B-C50C-407E-A947-70E740481C1C}">
                <a14:useLocalDpi xmlns:a14="http://schemas.microsoft.com/office/drawing/2010/main" val="0"/>
              </a:ext>
            </a:extLst>
          </a:blip>
          <a:srcRect/>
          <a:stretch>
            <a:fillRect/>
          </a:stretch>
        </p:blipFill>
        <p:spPr>
          <a:xfrm>
            <a:off x="260350" y="3954463"/>
            <a:ext cx="3571875" cy="2286000"/>
          </a:xfrm>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3" name="Picture 3">
            <a:extLst>
              <a:ext uri="{FF2B5EF4-FFF2-40B4-BE49-F238E27FC236}">
                <a16:creationId xmlns:a16="http://schemas.microsoft.com/office/drawing/2014/main" id="{E308B8A7-FC50-4506-9B0F-78567286F629}"/>
              </a:ext>
            </a:extLst>
          </p:cNvPr>
          <p:cNvPicPr>
            <a:picLocks noGrp="1" noChangeAspect="1" noChangeArrowheads="1"/>
          </p:cNvPicPr>
          <p:nvPr>
            <p:ph sz="half" idx="2"/>
          </p:nvPr>
        </p:nvPicPr>
        <p:blipFill>
          <a:blip r:embed="rId3" cstate="email">
            <a:extLst>
              <a:ext uri="{28A0092B-C50C-407E-A947-70E740481C1C}">
                <a14:useLocalDpi xmlns:a14="http://schemas.microsoft.com/office/drawing/2010/main" val="0"/>
              </a:ext>
            </a:extLst>
          </a:blip>
          <a:srcRect/>
          <a:stretch>
            <a:fillRect/>
          </a:stretch>
        </p:blipFill>
        <p:spPr>
          <a:xfrm>
            <a:off x="403187" y="1311261"/>
            <a:ext cx="3000396" cy="2075563"/>
          </a:xfrm>
          <a:prstGeom prst="roundRect">
            <a:avLst>
              <a:gd name="adj" fmla="val 8594"/>
            </a:avLst>
          </a:prstGeom>
          <a:solidFill>
            <a:srgbClr val="FFFFFF">
              <a:shade val="85000"/>
            </a:srgbClr>
          </a:solidFill>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5893" name="Picture 4">
            <a:extLst>
              <a:ext uri="{FF2B5EF4-FFF2-40B4-BE49-F238E27FC236}">
                <a16:creationId xmlns:a16="http://schemas.microsoft.com/office/drawing/2014/main" id="{D556283C-1013-44D3-BC7E-C52298261D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7975" y="1954213"/>
            <a:ext cx="6605588" cy="400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descr="H:\Пленум 23.11.2016\К Пленуму по досугу\фото на семинар 130916\клуб сибиряк - вывеска.jpg">
            <a:extLst>
              <a:ext uri="{FF2B5EF4-FFF2-40B4-BE49-F238E27FC236}">
                <a16:creationId xmlns:a16="http://schemas.microsoft.com/office/drawing/2014/main" id="{9125D021-8C1C-41D4-9266-F0BB30C38635}"/>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9047185" y="1096947"/>
            <a:ext cx="2079840" cy="151017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Picture 1" descr="C:\Users\Evgendormaster\Pictures\совет ветеранов.png">
            <a:extLst>
              <a:ext uri="{FF2B5EF4-FFF2-40B4-BE49-F238E27FC236}">
                <a16:creationId xmlns:a16="http://schemas.microsoft.com/office/drawing/2014/main" id="{7C0431FE-5B8C-4648-9A58-18214B94E26C}"/>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BE22F008-875B-4840-92F4-4D61D48D818F}"/>
              </a:ext>
            </a:extLst>
          </p:cNvPr>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0F39169B-0C46-4F3D-A2A5-95390FCCC000}"/>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196E355-0939-467A-8866-3B63551D2E07}"/>
              </a:ext>
            </a:extLst>
          </p:cNvPr>
          <p:cNvSpPr txBox="1"/>
          <p:nvPr/>
        </p:nvSpPr>
        <p:spPr>
          <a:xfrm>
            <a:off x="873125" y="1239838"/>
            <a:ext cx="9888538" cy="1938337"/>
          </a:xfrm>
          <a:prstGeom prst="rect">
            <a:avLst/>
          </a:prstGeom>
          <a:noFill/>
        </p:spPr>
        <p:txBody>
          <a:bodyPr>
            <a:spAutoFit/>
          </a:bodyPr>
          <a:lstStyle/>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40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CD5BF174-89F2-49C5-8837-DA657A4646ED}"/>
              </a:ext>
            </a:extLst>
          </p:cNvPr>
          <p:cNvSpPr>
            <a:spLocks noChangeArrowheads="1"/>
          </p:cNvSpPr>
          <p:nvPr/>
        </p:nvSpPr>
        <p:spPr bwMode="auto">
          <a:xfrm>
            <a:off x="117475" y="1025525"/>
            <a:ext cx="10501313"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400" b="1">
                <a:solidFill>
                  <a:srgbClr val="0070C0"/>
                </a:solidFill>
                <a:latin typeface="Times New Roman" panose="02020603050405020304" pitchFamily="18" charset="0"/>
                <a:cs typeface="Times New Roman" panose="02020603050405020304" pitchFamily="18" charset="0"/>
              </a:rPr>
              <a:t>Специально для пожилых людей, желающих вести активный образ жизни и продлить свое спортивное долголетие, на базе  КМЖ созданы группы, где занимаются  ветераны – приверженцы определенного вида спорта.</a:t>
            </a:r>
          </a:p>
        </p:txBody>
      </p:sp>
      <p:pic>
        <p:nvPicPr>
          <p:cNvPr id="10" name="Picture 1" descr="C:\Users\Evgendormaster\Pictures\совет ветеранов.png">
            <a:extLst>
              <a:ext uri="{FF2B5EF4-FFF2-40B4-BE49-F238E27FC236}">
                <a16:creationId xmlns:a16="http://schemas.microsoft.com/office/drawing/2014/main" id="{95261A7C-7862-44B7-9950-6735F690498A}"/>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F61EE5CB-234D-455A-8CD5-F5A74B4F5F08}"/>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6E75ABE7-1784-4483-896B-8BE2C31A1F58}"/>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2000">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13"/>
                                        </p:tgtEl>
                                        <p:attrNameLst>
                                          <p:attrName>style.visibility</p:attrName>
                                        </p:attrNameLst>
                                      </p:cBhvr>
                                      <p:to>
                                        <p:strVal val="visible"/>
                                      </p:to>
                                    </p:set>
                                    <p:anim calcmode="discrete" valueType="clr">
                                      <p:cBhvr override="childStyle">
                                        <p:cTn id="7"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
                                        </p:tgtEl>
                                        <p:attrNameLst>
                                          <p:attrName>fillcolor</p:attrName>
                                        </p:attrNameLst>
                                      </p:cBhvr>
                                      <p:tavLst>
                                        <p:tav tm="0">
                                          <p:val>
                                            <p:clrVal>
                                              <a:schemeClr val="accent2"/>
                                            </p:clrVal>
                                          </p:val>
                                        </p:tav>
                                        <p:tav tm="50000">
                                          <p:val>
                                            <p:clrVal>
                                              <a:schemeClr val="hlink"/>
                                            </p:clrVal>
                                          </p:val>
                                        </p:tav>
                                      </p:tavLst>
                                    </p:anim>
                                    <p:set>
                                      <p:cBhvr>
                                        <p:cTn id="9" dur="80"/>
                                        <p:tgtEl>
                                          <p:spTgt spid="1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5536095-2565-4633-8D9E-70FD1EA22682}"/>
              </a:ext>
            </a:extLst>
          </p:cNvPr>
          <p:cNvSpPr txBox="1"/>
          <p:nvPr/>
        </p:nvSpPr>
        <p:spPr>
          <a:xfrm>
            <a:off x="873125" y="1239838"/>
            <a:ext cx="9888538" cy="1938337"/>
          </a:xfrm>
          <a:prstGeom prst="rect">
            <a:avLst/>
          </a:prstGeom>
          <a:noFill/>
        </p:spPr>
        <p:txBody>
          <a:bodyPr>
            <a:spAutoFit/>
          </a:bodyPr>
          <a:lstStyle/>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40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9E80F23F-B56A-4B05-BA83-0AEF0C78CECF}"/>
              </a:ext>
            </a:extLst>
          </p:cNvPr>
          <p:cNvSpPr/>
          <p:nvPr/>
        </p:nvSpPr>
        <p:spPr>
          <a:xfrm>
            <a:off x="546100" y="1382713"/>
            <a:ext cx="10501313" cy="4832350"/>
          </a:xfrm>
          <a:prstGeom prst="rect">
            <a:avLst/>
          </a:prstGeom>
          <a:effectLst>
            <a:outerShdw blurRad="50800" dist="38100" dir="2700000" algn="tl" rotWithShape="0">
              <a:prstClr val="black">
                <a:alpha val="40000"/>
              </a:prstClr>
            </a:outerShdw>
          </a:effectLst>
        </p:spPr>
        <p:txBody>
          <a:bodyPr>
            <a:spAutoFit/>
          </a:bodyPr>
          <a:lstStyle/>
          <a:p>
            <a:pPr algn="ctr" defTabSz="1022482" eaLnBrk="1" fontAlgn="auto" hangingPunct="1">
              <a:spcBef>
                <a:spcPts val="0"/>
              </a:spcBef>
              <a:spcAft>
                <a:spcPts val="0"/>
              </a:spcAft>
              <a:defRPr/>
            </a:pPr>
            <a:r>
              <a:rPr lang="ru-RU" sz="4400" b="1" dirty="0">
                <a:solidFill>
                  <a:srgbClr val="0070C0"/>
                </a:solidFill>
                <a:latin typeface="Times New Roman" pitchFamily="18" charset="0"/>
                <a:cs typeface="Times New Roman" pitchFamily="18" charset="0"/>
              </a:rPr>
              <a:t>Команда ветеранов нашего города стала победителем Спартакиады Кузбасса среди ветеранов под девизом «Здоровье! Активность! Долголетие!» в 2016, 2017, 2018, 2019 и 2020 гг.</a:t>
            </a:r>
          </a:p>
          <a:p>
            <a:pPr algn="ctr" defTabSz="1022482" eaLnBrk="1" fontAlgn="auto" hangingPunct="1">
              <a:spcBef>
                <a:spcPts val="0"/>
              </a:spcBef>
              <a:spcAft>
                <a:spcPts val="0"/>
              </a:spcAft>
              <a:defRPr/>
            </a:pPr>
            <a:r>
              <a:rPr lang="ru-RU" sz="4400" dirty="0">
                <a:solidFill>
                  <a:srgbClr val="0070C0"/>
                </a:solidFill>
                <a:latin typeface="Times New Roman" pitchFamily="18" charset="0"/>
                <a:cs typeface="Times New Roman" pitchFamily="18" charset="0"/>
              </a:rPr>
              <a:t> </a:t>
            </a:r>
          </a:p>
          <a:p>
            <a:pPr algn="ctr" defTabSz="1022482" eaLnBrk="1" fontAlgn="auto" hangingPunct="1">
              <a:spcBef>
                <a:spcPts val="0"/>
              </a:spcBef>
              <a:spcAft>
                <a:spcPts val="0"/>
              </a:spcAft>
              <a:defRPr/>
            </a:pPr>
            <a:endParaRPr lang="ru-RU" sz="4400" b="1" dirty="0">
              <a:solidFill>
                <a:srgbClr val="0070C0"/>
              </a:solidFill>
              <a:latin typeface="Times New Roman" pitchFamily="18" charset="0"/>
              <a:cs typeface="Times New Roman" pitchFamily="18" charset="0"/>
            </a:endParaRPr>
          </a:p>
        </p:txBody>
      </p:sp>
      <p:sp>
        <p:nvSpPr>
          <p:cNvPr id="167940" name="Прямоугольник 15">
            <a:extLst>
              <a:ext uri="{FF2B5EF4-FFF2-40B4-BE49-F238E27FC236}">
                <a16:creationId xmlns:a16="http://schemas.microsoft.com/office/drawing/2014/main" id="{926C1633-D97A-4D8C-A89B-794028A9489E}"/>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5900F5FE-32F1-4E25-8F27-13F7F117DCA9}"/>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CDC9C5E8-E14C-4EDC-B67C-79E9D450935F}"/>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5A967643-5F1B-4E92-9404-3EC7F772052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edge/>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2" descr="C:\Users\Evgendormaster\Desktop\ФОТО СПАРТАКИАДА\WhatsApp Image 2020-03-17 at 17.18.43.jpeg">
            <a:extLst>
              <a:ext uri="{FF2B5EF4-FFF2-40B4-BE49-F238E27FC236}">
                <a16:creationId xmlns:a16="http://schemas.microsoft.com/office/drawing/2014/main" id="{379120E1-F913-4DF9-B0E2-F794983F3BFB}"/>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74725" y="454025"/>
            <a:ext cx="4286250" cy="5708650"/>
          </a:xfrm>
          <a:prstGeom prst="rect">
            <a:avLst/>
          </a:prstGeom>
          <a:noFill/>
          <a:effectLst>
            <a:outerShdw blurRad="50800" dist="38100" dir="2700000" algn="tl" rotWithShape="0">
              <a:prstClr val="black">
                <a:alpha val="40000"/>
              </a:prstClr>
            </a:outerShdw>
          </a:effectLst>
        </p:spPr>
      </p:pic>
      <p:pic>
        <p:nvPicPr>
          <p:cNvPr id="187395" name="Picture 3" descr="C:\Users\Evgendormaster\Desktop\ФОТО СПАРТАКИАДА\WhatsApp Image 2020-03-17 at 17.18.45.jpeg">
            <a:extLst>
              <a:ext uri="{FF2B5EF4-FFF2-40B4-BE49-F238E27FC236}">
                <a16:creationId xmlns:a16="http://schemas.microsoft.com/office/drawing/2014/main" id="{91E5BC2E-9313-42CB-B6E5-2E8BC6C802D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332538" y="531813"/>
            <a:ext cx="4286250" cy="5708650"/>
          </a:xfrm>
          <a:prstGeom prst="rect">
            <a:avLst/>
          </a:prstGeom>
          <a:noFill/>
          <a:effectLst>
            <a:outerShdw blurRad="50800" dist="38100" dir="2700000" algn="tl" rotWithShape="0">
              <a:prstClr val="black">
                <a:alpha val="40000"/>
              </a:prstClr>
            </a:outerShdw>
          </a:effectLst>
        </p:spPr>
      </p:pic>
      <p:pic>
        <p:nvPicPr>
          <p:cNvPr id="6" name="Picture 1" descr="C:\Users\Evgendormaster\Pictures\совет ветеранов.png">
            <a:extLst>
              <a:ext uri="{FF2B5EF4-FFF2-40B4-BE49-F238E27FC236}">
                <a16:creationId xmlns:a16="http://schemas.microsoft.com/office/drawing/2014/main" id="{7E964599-C9CB-4B82-9DF3-6D523578761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7" name="Рисунок 6" descr="https://upload.wikimedia.org/wikipedia/commons/thumb/8/8b/Kemerovo_COA.svg/1200px-Kemerovo_COA.svg.png">
            <a:extLst>
              <a:ext uri="{FF2B5EF4-FFF2-40B4-BE49-F238E27FC236}">
                <a16:creationId xmlns:a16="http://schemas.microsoft.com/office/drawing/2014/main" id="{E4BF117B-80A2-43A3-BFA3-5DE4E031F4AB}"/>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68966" name="Рисунок 7">
            <a:extLst>
              <a:ext uri="{FF2B5EF4-FFF2-40B4-BE49-F238E27FC236}">
                <a16:creationId xmlns:a16="http://schemas.microsoft.com/office/drawing/2014/main" id="{BCBD8BAD-6C2B-47A1-9EFD-1FD1ECEB65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Рисунок 8">
            <a:extLst>
              <a:ext uri="{FF2B5EF4-FFF2-40B4-BE49-F238E27FC236}">
                <a16:creationId xmlns:a16="http://schemas.microsoft.com/office/drawing/2014/main" id="{9769F280-840F-4DC3-9C7B-CF2038C59ADD}"/>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6000">
    <p:push dir="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2" name="Picture 4" descr="C:\Users\Evgendormaster\Desktop\ФОТО СПАРТАКИАДА\WhatsApp Image 2020-03-17 at 17.18.42.jpeg">
            <a:extLst>
              <a:ext uri="{FF2B5EF4-FFF2-40B4-BE49-F238E27FC236}">
                <a16:creationId xmlns:a16="http://schemas.microsoft.com/office/drawing/2014/main" id="{784288CC-440D-4BB0-84EE-94E540169A0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189663" y="555625"/>
            <a:ext cx="4214812" cy="5613400"/>
          </a:xfrm>
          <a:prstGeom prst="rect">
            <a:avLst/>
          </a:prstGeom>
          <a:noFill/>
          <a:effectLst>
            <a:outerShdw blurRad="50800" dist="38100" dir="2700000" algn="tl" rotWithShape="0">
              <a:prstClr val="black">
                <a:alpha val="40000"/>
              </a:prstClr>
            </a:outerShdw>
          </a:effectLst>
        </p:spPr>
      </p:pic>
      <p:pic>
        <p:nvPicPr>
          <p:cNvPr id="186373" name="Picture 5" descr="C:\Users\Evgendormaster\Desktop\ФОТО СПАРТАКИАДА\WhatsApp Image 2020-03-17 at 17.18.41.jpeg">
            <a:extLst>
              <a:ext uri="{FF2B5EF4-FFF2-40B4-BE49-F238E27FC236}">
                <a16:creationId xmlns:a16="http://schemas.microsoft.com/office/drawing/2014/main" id="{18EC3A8E-453D-4B98-B8DC-34A6A834FFF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74725" y="484188"/>
            <a:ext cx="4214813" cy="5613400"/>
          </a:xfrm>
          <a:prstGeom prst="rect">
            <a:avLst/>
          </a:prstGeom>
          <a:noFill/>
          <a:effectLst>
            <a:outerShdw blurRad="50800" dist="38100" dir="2700000" algn="tl" rotWithShape="0">
              <a:prstClr val="black">
                <a:alpha val="40000"/>
              </a:prstClr>
            </a:outerShdw>
          </a:effectLst>
        </p:spPr>
      </p:pic>
      <p:pic>
        <p:nvPicPr>
          <p:cNvPr id="8" name="Picture 1" descr="C:\Users\Evgendormaster\Pictures\совет ветеранов.png">
            <a:extLst>
              <a:ext uri="{FF2B5EF4-FFF2-40B4-BE49-F238E27FC236}">
                <a16:creationId xmlns:a16="http://schemas.microsoft.com/office/drawing/2014/main" id="{5D2D4417-8DF0-4541-8DB1-28241121518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9" name="Рисунок 8" descr="https://upload.wikimedia.org/wikipedia/commons/thumb/8/8b/Kemerovo_COA.svg/1200px-Kemerovo_COA.svg.png">
            <a:extLst>
              <a:ext uri="{FF2B5EF4-FFF2-40B4-BE49-F238E27FC236}">
                <a16:creationId xmlns:a16="http://schemas.microsoft.com/office/drawing/2014/main" id="{0B5FCADF-D990-4963-AA89-DDF70ECAA41A}"/>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69990" name="Рисунок 9">
            <a:extLst>
              <a:ext uri="{FF2B5EF4-FFF2-40B4-BE49-F238E27FC236}">
                <a16:creationId xmlns:a16="http://schemas.microsoft.com/office/drawing/2014/main" id="{139800FC-D33C-4F63-B087-DD9F43F68A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Рисунок 10">
            <a:extLst>
              <a:ext uri="{FF2B5EF4-FFF2-40B4-BE49-F238E27FC236}">
                <a16:creationId xmlns:a16="http://schemas.microsoft.com/office/drawing/2014/main" id="{BE67889A-CD24-4A56-8C3E-2087BF226A22}"/>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6000">
    <p:pull dir="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2" descr="C:\Users\Evgendormaster\Desktop\ФОТО СПАРТАКИАДА\WhatsApp Image 2020-04-02 at 18.19.57.jpeg">
            <a:extLst>
              <a:ext uri="{FF2B5EF4-FFF2-40B4-BE49-F238E27FC236}">
                <a16:creationId xmlns:a16="http://schemas.microsoft.com/office/drawing/2014/main" id="{055B88CA-37F3-463E-A657-598676D813C0}"/>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546225" y="311150"/>
            <a:ext cx="7929563" cy="5946775"/>
          </a:xfrm>
          <a:prstGeom prst="rect">
            <a:avLst/>
          </a:prstGeom>
          <a:noFill/>
          <a:effectLst>
            <a:outerShdw blurRad="50800" dist="38100" dir="2700000" algn="tl" rotWithShape="0">
              <a:prstClr val="black">
                <a:alpha val="40000"/>
              </a:prstClr>
            </a:outerShdw>
          </a:effectLst>
        </p:spPr>
      </p:pic>
      <p:pic>
        <p:nvPicPr>
          <p:cNvPr id="5" name="Picture 1" descr="C:\Users\Evgendormaster\Pictures\совет ветеранов.png">
            <a:extLst>
              <a:ext uri="{FF2B5EF4-FFF2-40B4-BE49-F238E27FC236}">
                <a16:creationId xmlns:a16="http://schemas.microsoft.com/office/drawing/2014/main" id="{F6EE6ACB-E7AF-4A10-BBA2-6CABA4FBD9E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6" name="Рисунок 5" descr="https://upload.wikimedia.org/wikipedia/commons/thumb/8/8b/Kemerovo_COA.svg/1200px-Kemerovo_COA.svg.png">
            <a:extLst>
              <a:ext uri="{FF2B5EF4-FFF2-40B4-BE49-F238E27FC236}">
                <a16:creationId xmlns:a16="http://schemas.microsoft.com/office/drawing/2014/main" id="{A90E4D7B-F362-43E3-A4B8-728C25D482E7}"/>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71013" name="Рисунок 6">
            <a:extLst>
              <a:ext uri="{FF2B5EF4-FFF2-40B4-BE49-F238E27FC236}">
                <a16:creationId xmlns:a16="http://schemas.microsoft.com/office/drawing/2014/main" id="{A092A262-7133-4273-AF10-0C215F2810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18725" y="5383213"/>
            <a:ext cx="1309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7">
            <a:extLst>
              <a:ext uri="{FF2B5EF4-FFF2-40B4-BE49-F238E27FC236}">
                <a16:creationId xmlns:a16="http://schemas.microsoft.com/office/drawing/2014/main" id="{8AFD2976-1FF5-4C92-B398-DFC8E2F65FD1}"/>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edge/>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a:extLst>
              <a:ext uri="{FF2B5EF4-FFF2-40B4-BE49-F238E27FC236}">
                <a16:creationId xmlns:a16="http://schemas.microsoft.com/office/drawing/2014/main" id="{CF38C2F0-1C0C-4D71-8975-9F9AD21E6846}"/>
              </a:ext>
            </a:extLst>
          </p:cNvPr>
          <p:cNvSpPr>
            <a:spLocks noChangeArrowheads="1"/>
          </p:cNvSpPr>
          <p:nvPr/>
        </p:nvSpPr>
        <p:spPr bwMode="auto">
          <a:xfrm>
            <a:off x="546100" y="501650"/>
            <a:ext cx="10501313"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3200">
                <a:solidFill>
                  <a:srgbClr val="0070C0"/>
                </a:solidFill>
                <a:latin typeface="Times New Roman" panose="02020603050405020304" pitchFamily="18" charset="0"/>
                <a:cs typeface="Times New Roman" panose="02020603050405020304" pitchFamily="18" charset="0"/>
              </a:rPr>
              <a:t>Ежегодное проведение спартакиад </a:t>
            </a:r>
          </a:p>
          <a:p>
            <a:pPr algn="ctr" eaLnBrk="1" hangingPunct="1"/>
            <a:r>
              <a:rPr lang="ru-RU" altLang="ru-RU" sz="3200">
                <a:solidFill>
                  <a:srgbClr val="0070C0"/>
                </a:solidFill>
                <a:latin typeface="Times New Roman" panose="02020603050405020304" pitchFamily="18" charset="0"/>
                <a:cs typeface="Times New Roman" panose="02020603050405020304" pitchFamily="18" charset="0"/>
              </a:rPr>
              <a:t>« </a:t>
            </a:r>
            <a:r>
              <a:rPr lang="ru-RU" altLang="ru-RU" sz="3200" b="1">
                <a:solidFill>
                  <a:srgbClr val="0070C0"/>
                </a:solidFill>
                <a:latin typeface="Times New Roman" panose="02020603050405020304" pitchFamily="18" charset="0"/>
                <a:cs typeface="Times New Roman" panose="02020603050405020304" pitchFamily="18" charset="0"/>
              </a:rPr>
              <a:t>Будь здоров, ветеран!</a:t>
            </a:r>
            <a:r>
              <a:rPr lang="ru-RU" altLang="ru-RU" sz="3200">
                <a:solidFill>
                  <a:srgbClr val="0070C0"/>
                </a:solidFill>
                <a:latin typeface="Times New Roman" panose="02020603050405020304" pitchFamily="18" charset="0"/>
                <a:cs typeface="Times New Roman" panose="02020603050405020304" pitchFamily="18" charset="0"/>
              </a:rPr>
              <a:t> », городских шахматных фестивалей, Дней здоровья, туристических слётов способствуют сплачиванию ветеранских рядов.</a:t>
            </a:r>
          </a:p>
          <a:p>
            <a:pPr algn="ctr" eaLnBrk="1" hangingPunct="1"/>
            <a:r>
              <a:rPr lang="ru-RU" altLang="ru-RU" sz="3200">
                <a:solidFill>
                  <a:srgbClr val="0070C0"/>
                </a:solidFill>
                <a:latin typeface="Times New Roman" panose="02020603050405020304" pitchFamily="18" charset="0"/>
                <a:cs typeface="Times New Roman" panose="02020603050405020304" pitchFamily="18" charset="0"/>
              </a:rPr>
              <a:t>С целью оздоровления людей старшего поколения и приобщения к здоровому образу жизни совместно с управлением культуры, спорта и молодежной политики ведётся работа по более широкому вовлечению ветеранов в спортивно-массовые мероприятия.</a:t>
            </a:r>
          </a:p>
        </p:txBody>
      </p:sp>
      <p:sp>
        <p:nvSpPr>
          <p:cNvPr id="172035" name="Прямоугольник 15">
            <a:extLst>
              <a:ext uri="{FF2B5EF4-FFF2-40B4-BE49-F238E27FC236}">
                <a16:creationId xmlns:a16="http://schemas.microsoft.com/office/drawing/2014/main" id="{F6FE4D2C-0220-4414-9183-EA669124C2C8}"/>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438A64C8-86E0-41C3-9C85-244F7731A252}"/>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80A0DA65-0586-46EA-80D6-93B1A9E0A2FE}"/>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6AC10742-694A-41DC-B3F4-3B3FF49F947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
        <p:nvSpPr>
          <p:cNvPr id="9" name="Прямоугольник 8">
            <a:extLst>
              <a:ext uri="{FF2B5EF4-FFF2-40B4-BE49-F238E27FC236}">
                <a16:creationId xmlns:a16="http://schemas.microsoft.com/office/drawing/2014/main" id="{191A8D1B-B48B-44BE-A213-C4961BD7A867}"/>
              </a:ext>
            </a:extLst>
          </p:cNvPr>
          <p:cNvSpPr>
            <a:spLocks noChangeArrowheads="1"/>
          </p:cNvSpPr>
          <p:nvPr/>
        </p:nvSpPr>
        <p:spPr bwMode="auto">
          <a:xfrm>
            <a:off x="260350" y="4876800"/>
            <a:ext cx="10215563"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3200">
                <a:solidFill>
                  <a:srgbClr val="0070C0"/>
                </a:solidFill>
                <a:latin typeface="Times New Roman" panose="02020603050405020304" pitchFamily="18" charset="0"/>
                <a:cs typeface="Times New Roman" panose="02020603050405020304" pitchFamily="18" charset="0"/>
              </a:rPr>
              <a:t>Ветераны участвуют в городских акциях</a:t>
            </a:r>
          </a:p>
          <a:p>
            <a:pPr algn="ctr" eaLnBrk="1" hangingPunct="1"/>
            <a:r>
              <a:rPr lang="ru-RU" altLang="ru-RU" sz="3200">
                <a:solidFill>
                  <a:srgbClr val="0070C0"/>
                </a:solidFill>
                <a:latin typeface="Times New Roman" panose="02020603050405020304" pitchFamily="18" charset="0"/>
                <a:cs typeface="Times New Roman" panose="02020603050405020304" pitchFamily="18" charset="0"/>
              </a:rPr>
              <a:t> </a:t>
            </a:r>
            <a:r>
              <a:rPr lang="ru-RU" altLang="ru-RU" sz="3200" b="1">
                <a:solidFill>
                  <a:srgbClr val="0070C0"/>
                </a:solidFill>
                <a:latin typeface="Times New Roman" panose="02020603050405020304" pitchFamily="18" charset="0"/>
                <a:cs typeface="Times New Roman" panose="02020603050405020304" pitchFamily="18" charset="0"/>
              </a:rPr>
              <a:t>«Все на лыжи», «Все на каток», «Городская зима»</a:t>
            </a:r>
            <a:r>
              <a:rPr lang="ru-RU" altLang="ru-RU" sz="3200">
                <a:solidFill>
                  <a:srgbClr val="0070C0"/>
                </a:solidFill>
                <a:latin typeface="Times New Roman" panose="02020603050405020304" pitchFamily="18" charset="0"/>
                <a:cs typeface="Times New Roman" panose="02020603050405020304" pitchFamily="18" charset="0"/>
              </a:rPr>
              <a:t>.</a:t>
            </a:r>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13"/>
                                        </p:tgtEl>
                                        <p:attrNameLst>
                                          <p:attrName>style.visibility</p:attrName>
                                        </p:attrNameLst>
                                      </p:cBhvr>
                                      <p:to>
                                        <p:strVal val="visible"/>
                                      </p:to>
                                    </p:set>
                                    <p:anim calcmode="discrete" valueType="clr">
                                      <p:cBhvr override="childStyle">
                                        <p:cTn id="7"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
                                        </p:tgtEl>
                                        <p:attrNameLst>
                                          <p:attrName>fillcolor</p:attrName>
                                        </p:attrNameLst>
                                      </p:cBhvr>
                                      <p:tavLst>
                                        <p:tav tm="0">
                                          <p:val>
                                            <p:clrVal>
                                              <a:schemeClr val="accent2"/>
                                            </p:clrVal>
                                          </p:val>
                                        </p:tav>
                                        <p:tav tm="50000">
                                          <p:val>
                                            <p:clrVal>
                                              <a:schemeClr val="hlink"/>
                                            </p:clrVal>
                                          </p:val>
                                        </p:tav>
                                      </p:tavLst>
                                    </p:anim>
                                    <p:set>
                                      <p:cBhvr>
                                        <p:cTn id="9" dur="80"/>
                                        <p:tgtEl>
                                          <p:spTgt spid="13"/>
                                        </p:tgtEl>
                                        <p:attrNameLst>
                                          <p:attrName>fill.type</p:attrName>
                                        </p:attrNameLst>
                                      </p:cBhvr>
                                      <p:to>
                                        <p:strVal val="solid"/>
                                      </p:to>
                                    </p:set>
                                  </p:childTnLst>
                                </p:cTn>
                              </p:par>
                            </p:childTnLst>
                          </p:cTn>
                        </p:par>
                        <p:par>
                          <p:cTn id="10" fill="hold" nodeType="afterGroup">
                            <p:stCondLst>
                              <p:cond delay="1432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9"/>
                                        </p:tgtEl>
                                        <p:attrNameLst>
                                          <p:attrName>style.visibility</p:attrName>
                                        </p:attrNameLst>
                                      </p:cBhvr>
                                      <p:to>
                                        <p:strVal val="visible"/>
                                      </p:to>
                                    </p:set>
                                    <p:anim calcmode="discrete" valueType="clr">
                                      <p:cBhvr override="childStyle">
                                        <p:cTn id="13"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9"/>
                                        </p:tgtEl>
                                        <p:attrNameLst>
                                          <p:attrName>fillcolor</p:attrName>
                                        </p:attrNameLst>
                                      </p:cBhvr>
                                      <p:tavLst>
                                        <p:tav tm="0">
                                          <p:val>
                                            <p:clrVal>
                                              <a:schemeClr val="accent2"/>
                                            </p:clrVal>
                                          </p:val>
                                        </p:tav>
                                        <p:tav tm="50000">
                                          <p:val>
                                            <p:clrVal>
                                              <a:schemeClr val="hlink"/>
                                            </p:clrVal>
                                          </p:val>
                                        </p:tav>
                                      </p:tavLst>
                                    </p:anim>
                                    <p:set>
                                      <p:cBhvr>
                                        <p:cTn id="15" dur="80"/>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9"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CCD75F2-631C-4E9C-9E53-861B1FBB2A02}"/>
              </a:ext>
            </a:extLst>
          </p:cNvPr>
          <p:cNvSpPr txBox="1"/>
          <p:nvPr/>
        </p:nvSpPr>
        <p:spPr>
          <a:xfrm>
            <a:off x="873125" y="1239838"/>
            <a:ext cx="9888538" cy="1938337"/>
          </a:xfrm>
          <a:prstGeom prst="rect">
            <a:avLst/>
          </a:prstGeom>
          <a:noFill/>
        </p:spPr>
        <p:txBody>
          <a:bodyPr>
            <a:spAutoFit/>
          </a:bodyPr>
          <a:lstStyle/>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40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DC504F3F-ADBF-44E6-BE02-635B698569E0}"/>
              </a:ext>
            </a:extLst>
          </p:cNvPr>
          <p:cNvSpPr/>
          <p:nvPr/>
        </p:nvSpPr>
        <p:spPr>
          <a:xfrm>
            <a:off x="188913" y="1311275"/>
            <a:ext cx="10501312" cy="3292475"/>
          </a:xfrm>
          <a:prstGeom prst="rect">
            <a:avLst/>
          </a:prstGeom>
          <a:effectLst>
            <a:outerShdw blurRad="50800" dist="38100" dir="2700000" algn="tl" rotWithShape="0">
              <a:prstClr val="black">
                <a:alpha val="40000"/>
              </a:prstClr>
            </a:outerShdw>
          </a:effectLst>
        </p:spPr>
        <p:txBody>
          <a:bodyPr>
            <a:spAutoFit/>
          </a:bodyPr>
          <a:lstStyle/>
          <a:p>
            <a:pPr algn="ctr" defTabSz="1022482" eaLnBrk="1" fontAlgn="auto" hangingPunct="1">
              <a:spcBef>
                <a:spcPts val="0"/>
              </a:spcBef>
              <a:spcAft>
                <a:spcPts val="0"/>
              </a:spcAft>
              <a:defRPr/>
            </a:pPr>
            <a:endParaRPr lang="ru-RU" sz="3200" b="1" dirty="0">
              <a:solidFill>
                <a:srgbClr val="0070C0"/>
              </a:solidFill>
              <a:latin typeface="Times New Roman" pitchFamily="18" charset="0"/>
              <a:cs typeface="Times New Roman" pitchFamily="18" charset="0"/>
            </a:endParaRPr>
          </a:p>
          <a:p>
            <a:pPr algn="ctr" defTabSz="1022482" eaLnBrk="1" fontAlgn="auto" hangingPunct="1">
              <a:spcBef>
                <a:spcPts val="0"/>
              </a:spcBef>
              <a:spcAft>
                <a:spcPts val="0"/>
              </a:spcAft>
              <a:buFont typeface="Arial" pitchFamily="34" charset="0"/>
              <a:buChar char="•"/>
              <a:defRPr/>
            </a:pPr>
            <a:r>
              <a:rPr lang="ru-RU" sz="4400" b="1" dirty="0">
                <a:solidFill>
                  <a:srgbClr val="0070C0"/>
                </a:solidFill>
                <a:latin typeface="Times New Roman" pitchFamily="18" charset="0"/>
                <a:cs typeface="Times New Roman" pitchFamily="18" charset="0"/>
              </a:rPr>
              <a:t>Проблемой остаётся  предоставление возможности  занятий ветеранов в спортивных залах, плавательном бассейне.</a:t>
            </a:r>
          </a:p>
        </p:txBody>
      </p:sp>
      <p:sp>
        <p:nvSpPr>
          <p:cNvPr id="173060" name="Прямоугольник 15">
            <a:extLst>
              <a:ext uri="{FF2B5EF4-FFF2-40B4-BE49-F238E27FC236}">
                <a16:creationId xmlns:a16="http://schemas.microsoft.com/office/drawing/2014/main" id="{53E80D25-80DC-4D5A-B089-C3C5B557E3C0}"/>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8A4E9CDF-AFF4-4774-A533-46F508CA9717}"/>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8EA3F59D-8ED2-48AB-BCFB-20AF807A4B78}"/>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10C5EE1A-7738-4A4B-A147-FE91A8DDD6B9}"/>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mph" presetSubtype="2" fill="hold" grpId="0" nodeType="withEffect">
                                  <p:stCondLst>
                                    <p:cond delay="0"/>
                                  </p:stCondLst>
                                  <p:iterate type="lt">
                                    <p:tmPct val="0"/>
                                  </p:iterate>
                                  <p:childTnLst>
                                    <p:animClr clrSpc="rgb" dir="cw">
                                      <p:cBhvr override="childStyle">
                                        <p:cTn id="6" dur="5000" fill="hold"/>
                                        <p:tgtEl>
                                          <p:spTgt spid="13">
                                            <p:txEl>
                                              <p:pRg st="1" end="1"/>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allAtOnce"/>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C497C02-F079-47E0-BCF7-62F560022150}"/>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74083" name="Прямоугольник 12">
            <a:extLst>
              <a:ext uri="{FF2B5EF4-FFF2-40B4-BE49-F238E27FC236}">
                <a16:creationId xmlns:a16="http://schemas.microsoft.com/office/drawing/2014/main" id="{770BF10C-3DF0-4299-88B0-D55882990FA7}"/>
              </a:ext>
            </a:extLst>
          </p:cNvPr>
          <p:cNvSpPr>
            <a:spLocks noChangeArrowheads="1"/>
          </p:cNvSpPr>
          <p:nvPr/>
        </p:nvSpPr>
        <p:spPr bwMode="auto">
          <a:xfrm>
            <a:off x="188913" y="1096963"/>
            <a:ext cx="11072812"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3000">
                <a:solidFill>
                  <a:srgbClr val="0070C0"/>
                </a:solidFill>
                <a:latin typeface="Times New Roman" panose="02020603050405020304" pitchFamily="18" charset="0"/>
                <a:cs typeface="Times New Roman" panose="02020603050405020304" pitchFamily="18" charset="0"/>
              </a:rPr>
              <a:t>В целях правдивого информирования населения и прежде всего молодежи о нашем историческом прошлом, Великой Отечественной войне, ветеранская организация города реализует широкую программу  по изданию мемуаров, документальных, художественных материалов ветеранов. Все ветеранские  организации приняли активное участи в сборе материалов для книги «Дважды победитель».</a:t>
            </a:r>
            <a:r>
              <a:rPr lang="ru-RU" altLang="ru-RU" sz="3000">
                <a:latin typeface="Times New Roman" panose="02020603050405020304" pitchFamily="18" charset="0"/>
                <a:cs typeface="Times New Roman" panose="02020603050405020304" pitchFamily="18" charset="0"/>
              </a:rPr>
              <a:t> </a:t>
            </a:r>
            <a:r>
              <a:rPr lang="ru-RU" altLang="ru-RU" sz="3000">
                <a:solidFill>
                  <a:srgbClr val="0070C0"/>
                </a:solidFill>
                <a:latin typeface="Times New Roman" panose="02020603050405020304" pitchFamily="18" charset="0"/>
                <a:cs typeface="Times New Roman" panose="02020603050405020304" pitchFamily="18" charset="0"/>
              </a:rPr>
              <a:t>Информационную деятельность ветеранской организации города обеспечивает </a:t>
            </a:r>
            <a:r>
              <a:rPr lang="ru-RU" altLang="ru-RU" sz="3000" b="1">
                <a:solidFill>
                  <a:srgbClr val="0070C0"/>
                </a:solidFill>
                <a:latin typeface="Times New Roman" panose="02020603050405020304" pitchFamily="18" charset="0"/>
                <a:cs typeface="Times New Roman" panose="02020603050405020304" pitchFamily="18" charset="0"/>
              </a:rPr>
              <a:t>пресс-центр </a:t>
            </a:r>
            <a:r>
              <a:rPr lang="ru-RU" altLang="ru-RU" sz="3000">
                <a:solidFill>
                  <a:srgbClr val="0070C0"/>
                </a:solidFill>
                <a:latin typeface="Times New Roman" panose="02020603050405020304" pitchFamily="18" charset="0"/>
                <a:cs typeface="Times New Roman" panose="02020603050405020304" pitchFamily="18" charset="0"/>
              </a:rPr>
              <a:t>городского Совета (</a:t>
            </a:r>
            <a:r>
              <a:rPr lang="ru-RU" altLang="ru-RU" sz="3000" b="1">
                <a:solidFill>
                  <a:srgbClr val="0070C0"/>
                </a:solidFill>
                <a:latin typeface="Times New Roman" panose="02020603050405020304" pitchFamily="18" charset="0"/>
                <a:cs typeface="Times New Roman" panose="02020603050405020304" pitchFamily="18" charset="0"/>
              </a:rPr>
              <a:t>Т.А.Шатская</a:t>
            </a:r>
            <a:r>
              <a:rPr lang="ru-RU" altLang="ru-RU" sz="3000">
                <a:solidFill>
                  <a:srgbClr val="0070C0"/>
                </a:solidFill>
                <a:latin typeface="Times New Roman" panose="02020603050405020304" pitchFamily="18" charset="0"/>
                <a:cs typeface="Times New Roman" panose="02020603050405020304" pitchFamily="18" charset="0"/>
              </a:rPr>
              <a:t>) и </a:t>
            </a:r>
            <a:r>
              <a:rPr lang="ru-RU" altLang="ru-RU" sz="3000" b="1">
                <a:solidFill>
                  <a:srgbClr val="0070C0"/>
                </a:solidFill>
                <a:latin typeface="Times New Roman" panose="02020603050405020304" pitchFamily="18" charset="0"/>
                <a:cs typeface="Times New Roman" panose="02020603050405020304" pitchFamily="18" charset="0"/>
              </a:rPr>
              <a:t>пресс службы </a:t>
            </a:r>
            <a:r>
              <a:rPr lang="ru-RU" altLang="ru-RU" sz="3000">
                <a:solidFill>
                  <a:srgbClr val="0070C0"/>
                </a:solidFill>
                <a:latin typeface="Times New Roman" panose="02020603050405020304" pitchFamily="18" charset="0"/>
                <a:cs typeface="Times New Roman" panose="02020603050405020304" pitchFamily="18" charset="0"/>
              </a:rPr>
              <a:t>всех</a:t>
            </a:r>
            <a:r>
              <a:rPr lang="ru-RU" altLang="ru-RU" sz="3000" b="1">
                <a:solidFill>
                  <a:srgbClr val="0070C0"/>
                </a:solidFill>
                <a:latin typeface="Times New Roman" panose="02020603050405020304" pitchFamily="18" charset="0"/>
                <a:cs typeface="Times New Roman" panose="02020603050405020304" pitchFamily="18" charset="0"/>
              </a:rPr>
              <a:t> 7 </a:t>
            </a:r>
            <a:r>
              <a:rPr lang="ru-RU" altLang="ru-RU" sz="3000">
                <a:solidFill>
                  <a:srgbClr val="0070C0"/>
                </a:solidFill>
                <a:latin typeface="Times New Roman" panose="02020603050405020304" pitchFamily="18" charset="0"/>
                <a:cs typeface="Times New Roman" panose="02020603050405020304" pitchFamily="18" charset="0"/>
              </a:rPr>
              <a:t>районных советов ветеранов.</a:t>
            </a:r>
          </a:p>
        </p:txBody>
      </p:sp>
      <p:sp>
        <p:nvSpPr>
          <p:cNvPr id="174084" name="Прямоугольник 15">
            <a:extLst>
              <a:ext uri="{FF2B5EF4-FFF2-40B4-BE49-F238E27FC236}">
                <a16:creationId xmlns:a16="http://schemas.microsoft.com/office/drawing/2014/main" id="{0EE7AFE0-F009-4808-95C6-6C2913960B64}"/>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50C91A21-E520-40D8-85B0-6B6893EA001F}"/>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E6AE1DB1-1655-4975-A932-EA7AD6AF8DEF}"/>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F4F78EE3-0CA5-4BB3-A896-5BB514B8941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83B401F-3715-4491-9514-E58B6DF307B8}"/>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5943BD10-F99B-4682-AADC-315AEAB8C22A}"/>
              </a:ext>
            </a:extLst>
          </p:cNvPr>
          <p:cNvSpPr>
            <a:spLocks noChangeArrowheads="1"/>
          </p:cNvSpPr>
          <p:nvPr/>
        </p:nvSpPr>
        <p:spPr bwMode="auto">
          <a:xfrm>
            <a:off x="331788" y="1025525"/>
            <a:ext cx="10929937" cy="458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endParaRPr lang="ru-RU" altLang="ru-RU" sz="4400" b="1">
              <a:solidFill>
                <a:srgbClr val="0070C0"/>
              </a:solidFill>
              <a:latin typeface="Times New Roman" panose="02020603050405020304" pitchFamily="18" charset="0"/>
              <a:cs typeface="Times New Roman" panose="02020603050405020304" pitchFamily="18" charset="0"/>
            </a:endParaRPr>
          </a:p>
          <a:p>
            <a:pPr eaLnBrk="1" hangingPunct="1"/>
            <a:r>
              <a:rPr lang="ru-RU" altLang="ru-RU" sz="4400" b="1">
                <a:solidFill>
                  <a:srgbClr val="0070C0"/>
                </a:solidFill>
                <a:latin typeface="Times New Roman" panose="02020603050405020304" pitchFamily="18" charset="0"/>
                <a:cs typeface="Times New Roman" panose="02020603050405020304" pitchFamily="18" charset="0"/>
              </a:rPr>
              <a:t> ПРЕСС –ЦЕНТР</a:t>
            </a:r>
          </a:p>
          <a:p>
            <a:pPr eaLnBrk="1" hangingPunct="1"/>
            <a:r>
              <a:rPr lang="ru-RU" altLang="ru-RU" sz="4400" b="1">
                <a:solidFill>
                  <a:srgbClr val="0070C0"/>
                </a:solidFill>
                <a:latin typeface="Times New Roman" panose="02020603050405020304" pitchFamily="18" charset="0"/>
                <a:cs typeface="Times New Roman" panose="02020603050405020304" pitchFamily="18" charset="0"/>
              </a:rPr>
              <a:t> </a:t>
            </a:r>
            <a:r>
              <a:rPr lang="ru-RU" altLang="ru-RU" sz="4400">
                <a:solidFill>
                  <a:srgbClr val="0070C0"/>
                </a:solidFill>
                <a:latin typeface="Times New Roman" panose="02020603050405020304" pitchFamily="18" charset="0"/>
                <a:cs typeface="Times New Roman" panose="02020603050405020304" pitchFamily="18" charset="0"/>
              </a:rPr>
              <a:t>ГОРОДСКОГО СОВЕТА</a:t>
            </a:r>
          </a:p>
          <a:p>
            <a:pPr eaLnBrk="1" hangingPunct="1"/>
            <a:r>
              <a:rPr lang="ru-RU" altLang="ru-RU" sz="4400">
                <a:solidFill>
                  <a:srgbClr val="0070C0"/>
                </a:solidFill>
                <a:latin typeface="Times New Roman" panose="02020603050405020304" pitchFamily="18" charset="0"/>
                <a:cs typeface="Times New Roman" panose="02020603050405020304" pitchFamily="18" charset="0"/>
              </a:rPr>
              <a:t> ВЕТЕРАНОВ</a:t>
            </a:r>
          </a:p>
          <a:p>
            <a:pPr eaLnBrk="1" hangingPunct="1"/>
            <a:r>
              <a:rPr lang="ru-RU" altLang="ru-RU" sz="4400">
                <a:solidFill>
                  <a:srgbClr val="0070C0"/>
                </a:solidFill>
                <a:latin typeface="Times New Roman" panose="02020603050405020304" pitchFamily="18" charset="0"/>
                <a:cs typeface="Times New Roman" panose="02020603050405020304" pitchFamily="18" charset="0"/>
              </a:rPr>
              <a:t>(</a:t>
            </a:r>
            <a:r>
              <a:rPr lang="ru-RU" altLang="ru-RU" sz="4400" b="1">
                <a:solidFill>
                  <a:srgbClr val="0070C0"/>
                </a:solidFill>
                <a:latin typeface="Times New Roman" panose="02020603050405020304" pitchFamily="18" charset="0"/>
                <a:cs typeface="Times New Roman" panose="02020603050405020304" pitchFamily="18" charset="0"/>
              </a:rPr>
              <a:t>ТАИСИЯ АЛЕКСЕЕВНА </a:t>
            </a:r>
            <a:br>
              <a:rPr lang="ru-RU" altLang="ru-RU" sz="4400" b="1">
                <a:solidFill>
                  <a:srgbClr val="0070C0"/>
                </a:solidFill>
                <a:latin typeface="Times New Roman" panose="02020603050405020304" pitchFamily="18" charset="0"/>
                <a:cs typeface="Times New Roman" panose="02020603050405020304" pitchFamily="18" charset="0"/>
              </a:rPr>
            </a:br>
            <a:r>
              <a:rPr lang="ru-RU" altLang="ru-RU" sz="4400" b="1">
                <a:solidFill>
                  <a:srgbClr val="0070C0"/>
                </a:solidFill>
                <a:latin typeface="Times New Roman" panose="02020603050405020304" pitchFamily="18" charset="0"/>
                <a:cs typeface="Times New Roman" panose="02020603050405020304" pitchFamily="18" charset="0"/>
              </a:rPr>
              <a:t>ШАТСКАЯ</a:t>
            </a:r>
            <a:r>
              <a:rPr lang="ru-RU" altLang="ru-RU" sz="4400">
                <a:solidFill>
                  <a:srgbClr val="0070C0"/>
                </a:solidFill>
                <a:latin typeface="Times New Roman" panose="02020603050405020304" pitchFamily="18" charset="0"/>
                <a:cs typeface="Times New Roman" panose="02020603050405020304" pitchFamily="18" charset="0"/>
              </a:rPr>
              <a:t>)</a:t>
            </a:r>
            <a:endParaRPr lang="ru-RU" altLang="ru-RU" sz="4400">
              <a:latin typeface="Times New Roman" panose="02020603050405020304" pitchFamily="18" charset="0"/>
              <a:cs typeface="Times New Roman" panose="02020603050405020304" pitchFamily="18" charset="0"/>
            </a:endParaRPr>
          </a:p>
          <a:p>
            <a:pPr algn="ctr" eaLnBrk="1" hangingPunct="1"/>
            <a:endParaRPr lang="ru-RU" altLang="ru-RU" sz="1400" b="1">
              <a:solidFill>
                <a:srgbClr val="0070C0"/>
              </a:solidFill>
              <a:latin typeface="Times New Roman" panose="02020603050405020304" pitchFamily="18" charset="0"/>
              <a:cs typeface="Times New Roman" panose="02020603050405020304" pitchFamily="18" charset="0"/>
            </a:endParaRPr>
          </a:p>
          <a:p>
            <a:pPr algn="ctr" eaLnBrk="1" hangingPunct="1"/>
            <a:endParaRPr lang="ru-RU" altLang="ru-RU" sz="1400" b="1">
              <a:solidFill>
                <a:srgbClr val="0070C0"/>
              </a:solidFill>
              <a:latin typeface="Times New Roman" panose="02020603050405020304" pitchFamily="18" charset="0"/>
              <a:cs typeface="Times New Roman" panose="02020603050405020304" pitchFamily="18" charset="0"/>
            </a:endParaRPr>
          </a:p>
        </p:txBody>
      </p:sp>
      <p:sp>
        <p:nvSpPr>
          <p:cNvPr id="175108" name="Прямоугольник 15">
            <a:extLst>
              <a:ext uri="{FF2B5EF4-FFF2-40B4-BE49-F238E27FC236}">
                <a16:creationId xmlns:a16="http://schemas.microsoft.com/office/drawing/2014/main" id="{10F3F932-3413-4854-B761-287BF6FCC22C}"/>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Рисунок 9" descr="D:\РАБОЧИЙ СТОЛ ВСЕ МАТЕРИАЛЫ\КОНФРЕНЦИЯ  БАЛАХОНОВА\Шатская Т..jpg">
            <a:extLst>
              <a:ext uri="{FF2B5EF4-FFF2-40B4-BE49-F238E27FC236}">
                <a16:creationId xmlns:a16="http://schemas.microsoft.com/office/drawing/2014/main" id="{D0C3F994-7EE0-4222-BC25-963F469A59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7038" y="1311275"/>
            <a:ext cx="2857500" cy="414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 descr="C:\Users\Evgendormaster\Pictures\совет ветеранов.png">
            <a:extLst>
              <a:ext uri="{FF2B5EF4-FFF2-40B4-BE49-F238E27FC236}">
                <a16:creationId xmlns:a16="http://schemas.microsoft.com/office/drawing/2014/main" id="{A550D1DF-CC02-4A8A-AAF3-DC53F1DB8965}"/>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2" name="Рисунок 11" descr="https://upload.wikimedia.org/wikipedia/commons/thumb/8/8b/Kemerovo_COA.svg/1200px-Kemerovo_COA.svg.png">
            <a:extLst>
              <a:ext uri="{FF2B5EF4-FFF2-40B4-BE49-F238E27FC236}">
                <a16:creationId xmlns:a16="http://schemas.microsoft.com/office/drawing/2014/main" id="{E5012413-E706-414C-A5AB-610FFCD2C32F}"/>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7" name="Рисунок 16">
            <a:extLst>
              <a:ext uri="{FF2B5EF4-FFF2-40B4-BE49-F238E27FC236}">
                <a16:creationId xmlns:a16="http://schemas.microsoft.com/office/drawing/2014/main" id="{B4E3F135-60D0-4587-830B-B266C553CE5C}"/>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13">
                                            <p:txEl>
                                              <p:pRg st="1" end="1"/>
                                            </p:txEl>
                                          </p:spTgt>
                                        </p:tgtEl>
                                        <p:attrNameLst>
                                          <p:attrName>style.visibility</p:attrName>
                                        </p:attrNameLst>
                                      </p:cBhvr>
                                      <p:to>
                                        <p:strVal val="visible"/>
                                      </p:to>
                                    </p:set>
                                    <p:anim calcmode="discrete" valueType="clr">
                                      <p:cBhvr override="childStyle">
                                        <p:cTn id="7" dur="80"/>
                                        <p:tgtEl>
                                          <p:spTgt spid="1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
                                            <p:txEl>
                                              <p:pRg st="1" end="1"/>
                                            </p:txEl>
                                          </p:spTgt>
                                        </p:tgtEl>
                                        <p:attrNameLst>
                                          <p:attrName>fillcolor</p:attrName>
                                        </p:attrNameLst>
                                      </p:cBhvr>
                                      <p:tavLst>
                                        <p:tav tm="0">
                                          <p:val>
                                            <p:clrVal>
                                              <a:schemeClr val="accent2"/>
                                            </p:clrVal>
                                          </p:val>
                                        </p:tav>
                                        <p:tav tm="50000">
                                          <p:val>
                                            <p:clrVal>
                                              <a:schemeClr val="hlink"/>
                                            </p:clrVal>
                                          </p:val>
                                        </p:tav>
                                      </p:tavLst>
                                    </p:anim>
                                    <p:set>
                                      <p:cBhvr>
                                        <p:cTn id="9" dur="80"/>
                                        <p:tgtEl>
                                          <p:spTgt spid="13">
                                            <p:txEl>
                                              <p:pRg st="1" end="1"/>
                                            </p:txEl>
                                          </p:spTgt>
                                        </p:tgtEl>
                                        <p:attrNameLst>
                                          <p:attrName>fill.type</p:attrName>
                                        </p:attrNameLst>
                                      </p:cBhvr>
                                      <p:to>
                                        <p:strVal val="solid"/>
                                      </p:to>
                                    </p:set>
                                  </p:childTnLst>
                                </p:cTn>
                              </p:par>
                            </p:childTnLst>
                          </p:cTn>
                        </p:par>
                        <p:par>
                          <p:cTn id="10" fill="hold" nodeType="afterGroup">
                            <p:stCondLst>
                              <p:cond delay="480"/>
                            </p:stCondLst>
                            <p:childTnLst>
                              <p:par>
                                <p:cTn id="11" presetID="27" presetClass="entr" presetSubtype="0" fill="hold" nodeType="afterEffect">
                                  <p:stCondLst>
                                    <p:cond delay="0"/>
                                  </p:stCondLst>
                                  <p:iterate type="lt">
                                    <p:tmPct val="50000"/>
                                  </p:iterate>
                                  <p:childTnLst>
                                    <p:set>
                                      <p:cBhvr>
                                        <p:cTn id="12" dur="1" fill="hold">
                                          <p:stCondLst>
                                            <p:cond delay="0"/>
                                          </p:stCondLst>
                                        </p:cTn>
                                        <p:tgtEl>
                                          <p:spTgt spid="13">
                                            <p:txEl>
                                              <p:pRg st="2" end="2"/>
                                            </p:txEl>
                                          </p:spTgt>
                                        </p:tgtEl>
                                        <p:attrNameLst>
                                          <p:attrName>style.visibility</p:attrName>
                                        </p:attrNameLst>
                                      </p:cBhvr>
                                      <p:to>
                                        <p:strVal val="visible"/>
                                      </p:to>
                                    </p:set>
                                    <p:anim calcmode="discrete" valueType="clr">
                                      <p:cBhvr override="childStyle">
                                        <p:cTn id="13" dur="80"/>
                                        <p:tgtEl>
                                          <p:spTgt spid="1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3">
                                            <p:txEl>
                                              <p:pRg st="2" end="2"/>
                                            </p:txEl>
                                          </p:spTgt>
                                        </p:tgtEl>
                                        <p:attrNameLst>
                                          <p:attrName>fillcolor</p:attrName>
                                        </p:attrNameLst>
                                      </p:cBhvr>
                                      <p:tavLst>
                                        <p:tav tm="0">
                                          <p:val>
                                            <p:clrVal>
                                              <a:schemeClr val="accent2"/>
                                            </p:clrVal>
                                          </p:val>
                                        </p:tav>
                                        <p:tav tm="50000">
                                          <p:val>
                                            <p:clrVal>
                                              <a:schemeClr val="hlink"/>
                                            </p:clrVal>
                                          </p:val>
                                        </p:tav>
                                      </p:tavLst>
                                    </p:anim>
                                    <p:set>
                                      <p:cBhvr>
                                        <p:cTn id="15" dur="80"/>
                                        <p:tgtEl>
                                          <p:spTgt spid="13">
                                            <p:txEl>
                                              <p:pRg st="2" end="2"/>
                                            </p:txEl>
                                          </p:spTgt>
                                        </p:tgtEl>
                                        <p:attrNameLst>
                                          <p:attrName>fill.type</p:attrName>
                                        </p:attrNameLst>
                                      </p:cBhvr>
                                      <p:to>
                                        <p:strVal val="solid"/>
                                      </p:to>
                                    </p:set>
                                  </p:childTnLst>
                                </p:cTn>
                              </p:par>
                            </p:childTnLst>
                          </p:cTn>
                        </p:par>
                        <p:par>
                          <p:cTn id="16" fill="hold" nodeType="afterGroup">
                            <p:stCondLst>
                              <p:cond delay="1160"/>
                            </p:stCondLst>
                            <p:childTnLst>
                              <p:par>
                                <p:cTn id="17" presetID="27" presetClass="entr" presetSubtype="0" fill="hold" nodeType="afterEffect">
                                  <p:stCondLst>
                                    <p:cond delay="0"/>
                                  </p:stCondLst>
                                  <p:iterate type="lt">
                                    <p:tmPct val="50000"/>
                                  </p:iterate>
                                  <p:childTnLst>
                                    <p:set>
                                      <p:cBhvr>
                                        <p:cTn id="18" dur="1" fill="hold">
                                          <p:stCondLst>
                                            <p:cond delay="0"/>
                                          </p:stCondLst>
                                        </p:cTn>
                                        <p:tgtEl>
                                          <p:spTgt spid="13">
                                            <p:txEl>
                                              <p:pRg st="3" end="3"/>
                                            </p:txEl>
                                          </p:spTgt>
                                        </p:tgtEl>
                                        <p:attrNameLst>
                                          <p:attrName>style.visibility</p:attrName>
                                        </p:attrNameLst>
                                      </p:cBhvr>
                                      <p:to>
                                        <p:strVal val="visible"/>
                                      </p:to>
                                    </p:set>
                                    <p:anim calcmode="discrete" valueType="clr">
                                      <p:cBhvr override="childStyle">
                                        <p:cTn id="19" dur="80"/>
                                        <p:tgtEl>
                                          <p:spTgt spid="1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3">
                                            <p:txEl>
                                              <p:pRg st="3" end="3"/>
                                            </p:txEl>
                                          </p:spTgt>
                                        </p:tgtEl>
                                        <p:attrNameLst>
                                          <p:attrName>fillcolor</p:attrName>
                                        </p:attrNameLst>
                                      </p:cBhvr>
                                      <p:tavLst>
                                        <p:tav tm="0">
                                          <p:val>
                                            <p:clrVal>
                                              <a:schemeClr val="accent2"/>
                                            </p:clrVal>
                                          </p:val>
                                        </p:tav>
                                        <p:tav tm="50000">
                                          <p:val>
                                            <p:clrVal>
                                              <a:schemeClr val="hlink"/>
                                            </p:clrVal>
                                          </p:val>
                                        </p:tav>
                                      </p:tavLst>
                                    </p:anim>
                                    <p:set>
                                      <p:cBhvr>
                                        <p:cTn id="21" dur="80"/>
                                        <p:tgtEl>
                                          <p:spTgt spid="13">
                                            <p:txEl>
                                              <p:pRg st="3" end="3"/>
                                            </p:txEl>
                                          </p:spTgt>
                                        </p:tgtEl>
                                        <p:attrNameLst>
                                          <p:attrName>fill.type</p:attrName>
                                        </p:attrNameLst>
                                      </p:cBhvr>
                                      <p:to>
                                        <p:strVal val="solid"/>
                                      </p:to>
                                    </p:set>
                                  </p:childTnLst>
                                </p:cTn>
                              </p:par>
                            </p:childTnLst>
                          </p:cTn>
                        </p:par>
                        <p:par>
                          <p:cTn id="22" fill="hold" nodeType="afterGroup">
                            <p:stCondLst>
                              <p:cond delay="1560"/>
                            </p:stCondLst>
                            <p:childTnLst>
                              <p:par>
                                <p:cTn id="23" presetID="55"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strVal val="#ppt_w*0.70"/>
                                          </p:val>
                                        </p:tav>
                                        <p:tav tm="100000">
                                          <p:val>
                                            <p:strVal val="#ppt_w"/>
                                          </p:val>
                                        </p:tav>
                                      </p:tavLst>
                                    </p:anim>
                                    <p:anim calcmode="lin" valueType="num">
                                      <p:cBhvr>
                                        <p:cTn id="26" dur="1000" fill="hold"/>
                                        <p:tgtEl>
                                          <p:spTgt spid="10"/>
                                        </p:tgtEl>
                                        <p:attrNameLst>
                                          <p:attrName>ppt_h</p:attrName>
                                        </p:attrNameLst>
                                      </p:cBhvr>
                                      <p:tavLst>
                                        <p:tav tm="0">
                                          <p:val>
                                            <p:strVal val="#ppt_h"/>
                                          </p:val>
                                        </p:tav>
                                        <p:tav tm="100000">
                                          <p:val>
                                            <p:strVal val="#ppt_h"/>
                                          </p:val>
                                        </p:tav>
                                      </p:tavLst>
                                    </p:anim>
                                    <p:animEffect transition="in" filter="fade">
                                      <p:cBhvr>
                                        <p:cTn id="27" dur="1000"/>
                                        <p:tgtEl>
                                          <p:spTgt spid="10"/>
                                        </p:tgtEl>
                                      </p:cBhvr>
                                    </p:animEffect>
                                  </p:childTnLst>
                                </p:cTn>
                              </p:par>
                            </p:childTnLst>
                          </p:cTn>
                        </p:par>
                        <p:par>
                          <p:cTn id="28" fill="hold" nodeType="afterGroup">
                            <p:stCondLst>
                              <p:cond delay="2560"/>
                            </p:stCondLst>
                            <p:childTnLst>
                              <p:par>
                                <p:cTn id="29" presetID="27" presetClass="entr" presetSubtype="0" fill="hold" nodeType="afterEffect">
                                  <p:stCondLst>
                                    <p:cond delay="0"/>
                                  </p:stCondLst>
                                  <p:iterate type="lt">
                                    <p:tmPct val="50000"/>
                                  </p:iterate>
                                  <p:childTnLst>
                                    <p:set>
                                      <p:cBhvr>
                                        <p:cTn id="30" dur="1" fill="hold">
                                          <p:stCondLst>
                                            <p:cond delay="0"/>
                                          </p:stCondLst>
                                        </p:cTn>
                                        <p:tgtEl>
                                          <p:spTgt spid="13">
                                            <p:txEl>
                                              <p:pRg st="4" end="4"/>
                                            </p:txEl>
                                          </p:spTgt>
                                        </p:tgtEl>
                                        <p:attrNameLst>
                                          <p:attrName>style.visibility</p:attrName>
                                        </p:attrNameLst>
                                      </p:cBhvr>
                                      <p:to>
                                        <p:strVal val="visible"/>
                                      </p:to>
                                    </p:set>
                                    <p:anim calcmode="discrete" valueType="clr">
                                      <p:cBhvr override="childStyle">
                                        <p:cTn id="31" dur="80"/>
                                        <p:tgtEl>
                                          <p:spTgt spid="1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13">
                                            <p:txEl>
                                              <p:pRg st="4" end="4"/>
                                            </p:txEl>
                                          </p:spTgt>
                                        </p:tgtEl>
                                        <p:attrNameLst>
                                          <p:attrName>fillcolor</p:attrName>
                                        </p:attrNameLst>
                                      </p:cBhvr>
                                      <p:tavLst>
                                        <p:tav tm="0">
                                          <p:val>
                                            <p:clrVal>
                                              <a:schemeClr val="accent2"/>
                                            </p:clrVal>
                                          </p:val>
                                        </p:tav>
                                        <p:tav tm="50000">
                                          <p:val>
                                            <p:clrVal>
                                              <a:schemeClr val="hlink"/>
                                            </p:clrVal>
                                          </p:val>
                                        </p:tav>
                                      </p:tavLst>
                                    </p:anim>
                                    <p:set>
                                      <p:cBhvr>
                                        <p:cTn id="33" dur="80"/>
                                        <p:tgtEl>
                                          <p:spTgt spid="1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FF665F3-A920-4750-925C-15CDA16DDD07}"/>
              </a:ext>
            </a:extLst>
          </p:cNvPr>
          <p:cNvSpPr txBox="1"/>
          <p:nvPr/>
        </p:nvSpPr>
        <p:spPr>
          <a:xfrm>
            <a:off x="873125" y="1239838"/>
            <a:ext cx="9888538" cy="1938337"/>
          </a:xfrm>
          <a:prstGeom prst="rect">
            <a:avLst/>
          </a:prstGeom>
          <a:noFill/>
        </p:spPr>
        <p:txBody>
          <a:bodyPr>
            <a:spAutoFit/>
          </a:bodyPr>
          <a:lstStyle/>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defTabSz="1022482" eaLnBrk="1" fontAlgn="auto" hangingPunct="1">
              <a:spcBef>
                <a:spcPts val="0"/>
              </a:spcBef>
              <a:spcAft>
                <a:spcPts val="0"/>
              </a:spcAft>
              <a:defRPr/>
            </a:pPr>
            <a:endParaRPr lang="ru-RU" sz="40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4000" dirty="0">
              <a:solidFill>
                <a:srgbClr val="3B4555"/>
              </a:solidFill>
              <a:latin typeface="Futura PT Book" pitchFamily="34" charset="-52"/>
            </a:endParaRPr>
          </a:p>
        </p:txBody>
      </p:sp>
      <p:sp>
        <p:nvSpPr>
          <p:cNvPr id="176131" name="Прямоугольник 12">
            <a:extLst>
              <a:ext uri="{FF2B5EF4-FFF2-40B4-BE49-F238E27FC236}">
                <a16:creationId xmlns:a16="http://schemas.microsoft.com/office/drawing/2014/main" id="{BC0C5BE0-09E4-4EB6-8955-97BAA668389E}"/>
              </a:ext>
            </a:extLst>
          </p:cNvPr>
          <p:cNvSpPr>
            <a:spLocks noChangeArrowheads="1"/>
          </p:cNvSpPr>
          <p:nvPr/>
        </p:nvSpPr>
        <p:spPr bwMode="auto">
          <a:xfrm>
            <a:off x="188913" y="1311275"/>
            <a:ext cx="10501312"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000" b="1">
                <a:solidFill>
                  <a:srgbClr val="0070C0"/>
                </a:solidFill>
                <a:latin typeface="Times New Roman" panose="02020603050405020304" pitchFamily="18" charset="0"/>
                <a:cs typeface="Times New Roman" panose="02020603050405020304" pitchFamily="18" charset="0"/>
              </a:rPr>
              <a:t>Установлены контакты с газетой «Кемерово», с областным радио, пресс-центром администрации города. Наиболее запомнились читателям публикации воспоминаний участников Великой Отечественной войны в газете «Кемерово».</a:t>
            </a:r>
          </a:p>
          <a:p>
            <a:pPr algn="ctr" eaLnBrk="1" hangingPunct="1"/>
            <a:endParaRPr lang="ru-RU" altLang="ru-RU" sz="3200" b="1">
              <a:solidFill>
                <a:srgbClr val="0070C0"/>
              </a:solidFill>
              <a:latin typeface="Times New Roman" panose="02020603050405020304" pitchFamily="18" charset="0"/>
              <a:cs typeface="Times New Roman" panose="02020603050405020304" pitchFamily="18" charset="0"/>
            </a:endParaRPr>
          </a:p>
        </p:txBody>
      </p:sp>
      <p:sp>
        <p:nvSpPr>
          <p:cNvPr id="176132" name="Прямоугольник 15">
            <a:extLst>
              <a:ext uri="{FF2B5EF4-FFF2-40B4-BE49-F238E27FC236}">
                <a16:creationId xmlns:a16="http://schemas.microsoft.com/office/drawing/2014/main" id="{1FB5FE75-2661-4051-9F9F-DDD1F3D9A3B2}"/>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12E86757-7135-402A-A148-75040395892B}"/>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0200E581-8C25-4857-ADAC-63FAF41FEE26}"/>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9C2C9063-AA73-458D-8F07-3F2CA7D7705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73904FA-13DD-44B2-952E-B48E96D280C5}"/>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77155" name="Прямоугольник 15">
            <a:extLst>
              <a:ext uri="{FF2B5EF4-FFF2-40B4-BE49-F238E27FC236}">
                <a16:creationId xmlns:a16="http://schemas.microsoft.com/office/drawing/2014/main" id="{00CCD562-71BD-43BD-B11B-7CDEF39DFC7E}"/>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Рисунок 9" descr="C:\Users\Nadezda\Downloads\647.jpg вектера.jpg">
            <a:extLst>
              <a:ext uri="{FF2B5EF4-FFF2-40B4-BE49-F238E27FC236}">
                <a16:creationId xmlns:a16="http://schemas.microsoft.com/office/drawing/2014/main" id="{D09B17B4-7464-4C21-95EB-0B3364751512}"/>
              </a:ext>
            </a:extLst>
          </p:cNvPr>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760773" y="3382963"/>
            <a:ext cx="4071966" cy="2882898"/>
          </a:xfrm>
          <a:prstGeom prst="rect">
            <a:avLst/>
          </a:prstGeom>
          <a:ln>
            <a:noFill/>
          </a:ln>
          <a:effectLst>
            <a:softEdge rad="112500"/>
          </a:effectLst>
        </p:spPr>
      </p:pic>
      <p:pic>
        <p:nvPicPr>
          <p:cNvPr id="158722" name="Picture 2" descr="C:\Users\Nadezda\Downloads\649.jpg вов1.jpg">
            <a:extLst>
              <a:ext uri="{FF2B5EF4-FFF2-40B4-BE49-F238E27FC236}">
                <a16:creationId xmlns:a16="http://schemas.microsoft.com/office/drawing/2014/main" id="{AE86DCD0-644D-43BE-8DA5-3C4319D2BCE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832475" y="239713"/>
            <a:ext cx="2222500" cy="2928937"/>
          </a:xfrm>
          <a:prstGeom prst="rect">
            <a:avLst/>
          </a:prstGeom>
          <a:ln>
            <a:noFill/>
          </a:ln>
          <a:effectLst>
            <a:outerShdw blurRad="292100" dist="139700" dir="2700000" algn="tl" rotWithShape="0">
              <a:srgbClr val="333333">
                <a:alpha val="65000"/>
              </a:srgbClr>
            </a:outerShdw>
          </a:effectLst>
        </p:spPr>
      </p:pic>
      <p:pic>
        <p:nvPicPr>
          <p:cNvPr id="158723" name="Picture 3" descr="C:\Users\Nadezda\Downloads\651.jpgвов.jpg">
            <a:extLst>
              <a:ext uri="{FF2B5EF4-FFF2-40B4-BE49-F238E27FC236}">
                <a16:creationId xmlns:a16="http://schemas.microsoft.com/office/drawing/2014/main" id="{F67F14B4-C8B6-470D-A75E-AAA18D7AC29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88913" y="1739900"/>
            <a:ext cx="3000375" cy="3922713"/>
          </a:xfrm>
          <a:prstGeom prst="rect">
            <a:avLst/>
          </a:prstGeom>
          <a:ln>
            <a:noFill/>
          </a:ln>
          <a:effectLst>
            <a:outerShdw blurRad="292100" dist="139700" dir="2700000" algn="tl" rotWithShape="0">
              <a:srgbClr val="333333">
                <a:alpha val="65000"/>
              </a:srgbClr>
            </a:outerShdw>
          </a:effectLst>
        </p:spPr>
      </p:pic>
      <p:pic>
        <p:nvPicPr>
          <p:cNvPr id="17" name="Picture 4" descr="C:\Users\Nadezda\Downloads\653.jpg вов.jpg">
            <a:extLst>
              <a:ext uri="{FF2B5EF4-FFF2-40B4-BE49-F238E27FC236}">
                <a16:creationId xmlns:a16="http://schemas.microsoft.com/office/drawing/2014/main" id="{D5D0E1E0-11C7-4C80-8732-4A57D72EF6DA}"/>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261350" y="1882775"/>
            <a:ext cx="2990850" cy="3127375"/>
          </a:xfrm>
          <a:prstGeom prst="rect">
            <a:avLst/>
          </a:prstGeom>
          <a:ln>
            <a:noFill/>
          </a:ln>
          <a:effectLst>
            <a:outerShdw blurRad="292100" dist="139700" dir="2700000" algn="tl" rotWithShape="0">
              <a:srgbClr val="333333">
                <a:alpha val="65000"/>
              </a:srgbClr>
            </a:outerShdw>
          </a:effectLst>
        </p:spPr>
      </p:pic>
      <p:pic>
        <p:nvPicPr>
          <p:cNvPr id="158725" name="Picture 5" descr="C:\Users\Nadezda\Downloads\654.jpg вов23.jpg">
            <a:extLst>
              <a:ext uri="{FF2B5EF4-FFF2-40B4-BE49-F238E27FC236}">
                <a16:creationId xmlns:a16="http://schemas.microsoft.com/office/drawing/2014/main" id="{951AD9A2-3640-4976-B71A-D7A5B65C5DB9}"/>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386138" y="239713"/>
            <a:ext cx="2232025" cy="2970212"/>
          </a:xfrm>
          <a:prstGeom prst="rect">
            <a:avLst/>
          </a:prstGeom>
          <a:ln>
            <a:noFill/>
          </a:ln>
          <a:effectLst>
            <a:outerShdw blurRad="292100" dist="139700" dir="2700000" algn="tl" rotWithShape="0">
              <a:srgbClr val="333333">
                <a:alpha val="65000"/>
              </a:srgbClr>
            </a:outerShdw>
          </a:effectLst>
        </p:spPr>
      </p:pic>
      <p:pic>
        <p:nvPicPr>
          <p:cNvPr id="18" name="Picture 1" descr="C:\Users\Evgendormaster\Pictures\совет ветеранов.png">
            <a:extLst>
              <a:ext uri="{FF2B5EF4-FFF2-40B4-BE49-F238E27FC236}">
                <a16:creationId xmlns:a16="http://schemas.microsoft.com/office/drawing/2014/main" id="{59FD60DC-0845-4C13-8CA0-FBD20AB4BB6B}"/>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9" name="Рисунок 18" descr="https://upload.wikimedia.org/wikipedia/commons/thumb/8/8b/Kemerovo_COA.svg/1200px-Kemerovo_COA.svg.png">
            <a:extLst>
              <a:ext uri="{FF2B5EF4-FFF2-40B4-BE49-F238E27FC236}">
                <a16:creationId xmlns:a16="http://schemas.microsoft.com/office/drawing/2014/main" id="{7DB89DD6-AD19-444C-8D45-5B95A6B033E7}"/>
              </a:ext>
            </a:extLst>
          </p:cNvPr>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20" name="Рисунок 19">
            <a:extLst>
              <a:ext uri="{FF2B5EF4-FFF2-40B4-BE49-F238E27FC236}">
                <a16:creationId xmlns:a16="http://schemas.microsoft.com/office/drawing/2014/main" id="{A2DC0E35-5AE9-4F44-B807-B4C47A8E1F62}"/>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2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158723"/>
                                        </p:tgtEl>
                                        <p:attrNameLst>
                                          <p:attrName>style.visibility</p:attrName>
                                        </p:attrNameLst>
                                      </p:cBhvr>
                                      <p:to>
                                        <p:strVal val="visible"/>
                                      </p:to>
                                    </p:set>
                                    <p:animEffect transition="in" filter="fade">
                                      <p:cBhvr>
                                        <p:cTn id="11" dur="2000"/>
                                        <p:tgtEl>
                                          <p:spTgt spid="158723"/>
                                        </p:tgtEl>
                                      </p:cBhvr>
                                    </p:animEffect>
                                  </p:childTnLst>
                                </p:cTn>
                              </p:par>
                            </p:childTnLst>
                          </p:cTn>
                        </p:par>
                        <p:par>
                          <p:cTn id="12" fill="hold" nodeType="afterGroup">
                            <p:stCondLst>
                              <p:cond delay="3000"/>
                            </p:stCondLst>
                            <p:childTnLst>
                              <p:par>
                                <p:cTn id="13" presetID="10" presetClass="entr" presetSubtype="0" fill="hold" nodeType="afterEffect">
                                  <p:stCondLst>
                                    <p:cond delay="0"/>
                                  </p:stCondLst>
                                  <p:childTnLst>
                                    <p:set>
                                      <p:cBhvr>
                                        <p:cTn id="14" dur="1" fill="hold">
                                          <p:stCondLst>
                                            <p:cond delay="0"/>
                                          </p:stCondLst>
                                        </p:cTn>
                                        <p:tgtEl>
                                          <p:spTgt spid="158725"/>
                                        </p:tgtEl>
                                        <p:attrNameLst>
                                          <p:attrName>style.visibility</p:attrName>
                                        </p:attrNameLst>
                                      </p:cBhvr>
                                      <p:to>
                                        <p:strVal val="visible"/>
                                      </p:to>
                                    </p:set>
                                    <p:animEffect transition="in" filter="fade">
                                      <p:cBhvr>
                                        <p:cTn id="15" dur="2000"/>
                                        <p:tgtEl>
                                          <p:spTgt spid="158725"/>
                                        </p:tgtEl>
                                      </p:cBhvr>
                                    </p:animEffect>
                                  </p:childTnLst>
                                </p:cTn>
                              </p:par>
                            </p:childTnLst>
                          </p:cTn>
                        </p:par>
                        <p:par>
                          <p:cTn id="16" fill="hold" nodeType="afterGroup">
                            <p:stCondLst>
                              <p:cond delay="5000"/>
                            </p:stCondLst>
                            <p:childTnLst>
                              <p:par>
                                <p:cTn id="17" presetID="10" presetClass="entr" presetSubtype="0" fill="hold" nodeType="afterEffect">
                                  <p:stCondLst>
                                    <p:cond delay="0"/>
                                  </p:stCondLst>
                                  <p:childTnLst>
                                    <p:set>
                                      <p:cBhvr>
                                        <p:cTn id="18" dur="1" fill="hold">
                                          <p:stCondLst>
                                            <p:cond delay="0"/>
                                          </p:stCondLst>
                                        </p:cTn>
                                        <p:tgtEl>
                                          <p:spTgt spid="158722"/>
                                        </p:tgtEl>
                                        <p:attrNameLst>
                                          <p:attrName>style.visibility</p:attrName>
                                        </p:attrNameLst>
                                      </p:cBhvr>
                                      <p:to>
                                        <p:strVal val="visible"/>
                                      </p:to>
                                    </p:set>
                                    <p:animEffect transition="in" filter="fade">
                                      <p:cBhvr>
                                        <p:cTn id="19" dur="2000"/>
                                        <p:tgtEl>
                                          <p:spTgt spid="158722"/>
                                        </p:tgtEl>
                                      </p:cBhvr>
                                    </p:animEffect>
                                  </p:childTnLst>
                                </p:cTn>
                              </p:par>
                            </p:childTnLst>
                          </p:cTn>
                        </p:par>
                        <p:par>
                          <p:cTn id="20" fill="hold" nodeType="afterGroup">
                            <p:stCondLst>
                              <p:cond delay="7000"/>
                            </p:stCondLst>
                            <p:childTnLst>
                              <p:par>
                                <p:cTn id="21" presetID="10"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6D4C575-1371-475F-924A-537B6659EDCB}"/>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EB7782F2-A01E-4F89-8902-AD328ACAEB13}"/>
              </a:ext>
            </a:extLst>
          </p:cNvPr>
          <p:cNvSpPr/>
          <p:nvPr/>
        </p:nvSpPr>
        <p:spPr>
          <a:xfrm>
            <a:off x="688938" y="1239823"/>
            <a:ext cx="10572823" cy="5262979"/>
          </a:xfrm>
          <a:prstGeom prst="rect">
            <a:avLst/>
          </a:prstGeom>
          <a:effectLst>
            <a:innerShdw blurRad="63500" dist="50800" dir="13500000">
              <a:prstClr val="black">
                <a:alpha val="50000"/>
              </a:prstClr>
            </a:innerShdw>
          </a:effectLst>
        </p:spPr>
        <p:txBody>
          <a:bodyPr>
            <a:spAutoFit/>
          </a:bodyPr>
          <a:lstStyle/>
          <a:p>
            <a:pPr defTabSz="1022482" eaLnBrk="1" fontAlgn="auto" hangingPunct="1">
              <a:spcBef>
                <a:spcPts val="0"/>
              </a:spcBef>
              <a:spcAft>
                <a:spcPts val="0"/>
              </a:spcAft>
              <a:defRPr/>
            </a:pPr>
            <a:r>
              <a:rPr lang="ru-RU" sz="4800" b="1" dirty="0">
                <a:solidFill>
                  <a:srgbClr val="0070C0"/>
                </a:solidFill>
                <a:latin typeface="Times New Roman" pitchFamily="18" charset="0"/>
                <a:cs typeface="Times New Roman" pitchFamily="18" charset="0"/>
              </a:rPr>
              <a:t>Главными проблемами пожилых людей остаются:</a:t>
            </a:r>
          </a:p>
          <a:p>
            <a:pPr defTabSz="1022482" eaLnBrk="1" fontAlgn="auto" hangingPunct="1">
              <a:spcBef>
                <a:spcPts val="0"/>
              </a:spcBef>
              <a:spcAft>
                <a:spcPts val="0"/>
              </a:spcAft>
              <a:defRPr/>
            </a:pPr>
            <a:r>
              <a:rPr lang="ru-RU" sz="4800" b="1" dirty="0">
                <a:solidFill>
                  <a:srgbClr val="0070C0"/>
                </a:solidFill>
                <a:latin typeface="Times New Roman" pitchFamily="18" charset="0"/>
                <a:cs typeface="Times New Roman" pitchFamily="18" charset="0"/>
              </a:rPr>
              <a:t>-   здоровье;</a:t>
            </a:r>
          </a:p>
          <a:p>
            <a:pPr defTabSz="1022482" eaLnBrk="1" fontAlgn="auto" hangingPunct="1">
              <a:spcBef>
                <a:spcPts val="0"/>
              </a:spcBef>
              <a:spcAft>
                <a:spcPts val="0"/>
              </a:spcAft>
              <a:defRPr/>
            </a:pPr>
            <a:r>
              <a:rPr lang="ru-RU" sz="4800" b="1" dirty="0">
                <a:solidFill>
                  <a:srgbClr val="0070C0"/>
                </a:solidFill>
                <a:latin typeface="Times New Roman" pitchFamily="18" charset="0"/>
                <a:cs typeface="Times New Roman" pitchFamily="18" charset="0"/>
              </a:rPr>
              <a:t>-   социальная невостребованность;</a:t>
            </a:r>
          </a:p>
          <a:p>
            <a:pPr defTabSz="1022482" eaLnBrk="1" fontAlgn="auto" hangingPunct="1">
              <a:spcBef>
                <a:spcPts val="0"/>
              </a:spcBef>
              <a:spcAft>
                <a:spcPts val="0"/>
              </a:spcAft>
              <a:defRPr/>
            </a:pPr>
            <a:r>
              <a:rPr lang="ru-RU" sz="4800" b="1" dirty="0">
                <a:solidFill>
                  <a:srgbClr val="0070C0"/>
                </a:solidFill>
                <a:latin typeface="Times New Roman" pitchFamily="18" charset="0"/>
                <a:cs typeface="Times New Roman" pitchFamily="18" charset="0"/>
              </a:rPr>
              <a:t>-   </a:t>
            </a:r>
            <a:r>
              <a:rPr lang="ru-RU" sz="4800" b="1" dirty="0" err="1">
                <a:solidFill>
                  <a:srgbClr val="0070C0"/>
                </a:solidFill>
                <a:latin typeface="Times New Roman" pitchFamily="18" charset="0"/>
                <a:cs typeface="Times New Roman" pitchFamily="18" charset="0"/>
              </a:rPr>
              <a:t>малообеспеченность</a:t>
            </a:r>
            <a:r>
              <a:rPr lang="ru-RU" sz="4800" b="1" dirty="0">
                <a:solidFill>
                  <a:srgbClr val="0070C0"/>
                </a:solidFill>
                <a:latin typeface="Times New Roman" pitchFamily="18" charset="0"/>
                <a:cs typeface="Times New Roman" pitchFamily="18" charset="0"/>
              </a:rPr>
              <a:t>;</a:t>
            </a:r>
          </a:p>
          <a:p>
            <a:pPr defTabSz="1022482" eaLnBrk="1" fontAlgn="auto" hangingPunct="1">
              <a:spcBef>
                <a:spcPts val="0"/>
              </a:spcBef>
              <a:spcAft>
                <a:spcPts val="0"/>
              </a:spcAft>
              <a:buFontTx/>
              <a:buChar char="-"/>
              <a:defRPr/>
            </a:pPr>
            <a:r>
              <a:rPr lang="ru-RU" sz="4800" b="1" dirty="0">
                <a:solidFill>
                  <a:srgbClr val="0070C0"/>
                </a:solidFill>
                <a:latin typeface="Times New Roman" pitchFamily="18" charset="0"/>
                <a:cs typeface="Times New Roman" pitchFamily="18" charset="0"/>
              </a:rPr>
              <a:t>   одиночество.</a:t>
            </a:r>
          </a:p>
          <a:p>
            <a:pPr algn="ctr" defTabSz="1022482" eaLnBrk="1" fontAlgn="auto" hangingPunct="1">
              <a:spcBef>
                <a:spcPts val="0"/>
              </a:spcBef>
              <a:spcAft>
                <a:spcPts val="0"/>
              </a:spcAft>
              <a:buFontTx/>
              <a:buChar char="-"/>
              <a:defRPr/>
            </a:pPr>
            <a:endParaRPr lang="ru-RU" sz="4800" b="1" dirty="0">
              <a:solidFill>
                <a:srgbClr val="0070C0"/>
              </a:solidFill>
              <a:latin typeface="Times New Roman" pitchFamily="18" charset="0"/>
              <a:cs typeface="Times New Roman" pitchFamily="18" charset="0"/>
            </a:endParaRPr>
          </a:p>
        </p:txBody>
      </p:sp>
      <p:sp>
        <p:nvSpPr>
          <p:cNvPr id="178182" name="Прямоугольник 15">
            <a:extLst>
              <a:ext uri="{FF2B5EF4-FFF2-40B4-BE49-F238E27FC236}">
                <a16:creationId xmlns:a16="http://schemas.microsoft.com/office/drawing/2014/main" id="{F3B834F4-CF32-4610-A013-0A29272ABE37}"/>
              </a:ext>
            </a:extLst>
          </p:cNvPr>
          <p:cNvSpPr>
            <a:spLocks noChangeArrowheads="1"/>
          </p:cNvSpPr>
          <p:nvPr/>
        </p:nvSpPr>
        <p:spPr bwMode="auto">
          <a:xfrm>
            <a:off x="403225" y="1168400"/>
            <a:ext cx="10715625"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9E4709A3-1170-4E1B-A710-417FE2222A6F}"/>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677052F6-53A0-4E22-A33D-BEEFF8B5B44F}"/>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41CCBD16-B89D-4680-964B-DEC343ED898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iterate type="lt">
                                    <p:tmPct val="0"/>
                                  </p:iterate>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p:cTn id="7" dur="3000" fill="hold"/>
                                        <p:tgtEl>
                                          <p:spTgt spid="13">
                                            <p:txEl>
                                              <p:pRg st="0" end="0"/>
                                            </p:txEl>
                                          </p:spTgt>
                                        </p:tgtEl>
                                        <p:attrNameLst>
                                          <p:attrName>ppt_w</p:attrName>
                                        </p:attrNameLst>
                                      </p:cBhvr>
                                      <p:tavLst>
                                        <p:tav tm="0">
                                          <p:val>
                                            <p:strVal val="#ppt_w*0.70"/>
                                          </p:val>
                                        </p:tav>
                                        <p:tav tm="100000">
                                          <p:val>
                                            <p:strVal val="#ppt_w"/>
                                          </p:val>
                                        </p:tav>
                                      </p:tavLst>
                                    </p:anim>
                                    <p:anim calcmode="lin" valueType="num">
                                      <p:cBhvr>
                                        <p:cTn id="8" dur="3000" fill="hold"/>
                                        <p:tgtEl>
                                          <p:spTgt spid="13">
                                            <p:txEl>
                                              <p:pRg st="0" end="0"/>
                                            </p:txEl>
                                          </p:spTgt>
                                        </p:tgtEl>
                                        <p:attrNameLst>
                                          <p:attrName>ppt_h</p:attrName>
                                        </p:attrNameLst>
                                      </p:cBhvr>
                                      <p:tavLst>
                                        <p:tav tm="0">
                                          <p:val>
                                            <p:strVal val="#ppt_h"/>
                                          </p:val>
                                        </p:tav>
                                        <p:tav tm="100000">
                                          <p:val>
                                            <p:strVal val="#ppt_h"/>
                                          </p:val>
                                        </p:tav>
                                      </p:tavLst>
                                    </p:anim>
                                    <p:animEffect transition="in" filter="fade">
                                      <p:cBhvr>
                                        <p:cTn id="9" dur="3000"/>
                                        <p:tgtEl>
                                          <p:spTgt spid="13">
                                            <p:txEl>
                                              <p:pRg st="0" end="0"/>
                                            </p:txEl>
                                          </p:spTgt>
                                        </p:tgtEl>
                                      </p:cBhvr>
                                    </p:animEffect>
                                  </p:childTnLst>
                                </p:cTn>
                              </p:par>
                            </p:childTnLst>
                          </p:cTn>
                        </p:par>
                        <p:par>
                          <p:cTn id="10" fill="hold">
                            <p:stCondLst>
                              <p:cond delay="3000"/>
                            </p:stCondLst>
                            <p:childTnLst>
                              <p:par>
                                <p:cTn id="11" presetID="27" presetClass="entr" presetSubtype="0" fill="hold" nodeType="afterEffect">
                                  <p:stCondLst>
                                    <p:cond delay="0"/>
                                  </p:stCondLst>
                                  <p:iterate type="lt">
                                    <p:tmPct val="50000"/>
                                  </p:iterate>
                                  <p:childTnLst>
                                    <p:set>
                                      <p:cBhvr>
                                        <p:cTn id="12" dur="1" fill="hold">
                                          <p:stCondLst>
                                            <p:cond delay="0"/>
                                          </p:stCondLst>
                                        </p:cTn>
                                        <p:tgtEl>
                                          <p:spTgt spid="13">
                                            <p:txEl>
                                              <p:pRg st="1" end="1"/>
                                            </p:txEl>
                                          </p:spTgt>
                                        </p:tgtEl>
                                        <p:attrNameLst>
                                          <p:attrName>style.visibility</p:attrName>
                                        </p:attrNameLst>
                                      </p:cBhvr>
                                      <p:to>
                                        <p:strVal val="visible"/>
                                      </p:to>
                                    </p:set>
                                    <p:anim calcmode="discrete" valueType="clr">
                                      <p:cBhvr override="childStyle">
                                        <p:cTn id="13" dur="80"/>
                                        <p:tgtEl>
                                          <p:spTgt spid="1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3">
                                            <p:txEl>
                                              <p:pRg st="1" end="1"/>
                                            </p:txEl>
                                          </p:spTgt>
                                        </p:tgtEl>
                                        <p:attrNameLst>
                                          <p:attrName>fillcolor</p:attrName>
                                        </p:attrNameLst>
                                      </p:cBhvr>
                                      <p:tavLst>
                                        <p:tav tm="0">
                                          <p:val>
                                            <p:clrVal>
                                              <a:schemeClr val="accent2"/>
                                            </p:clrVal>
                                          </p:val>
                                        </p:tav>
                                        <p:tav tm="50000">
                                          <p:val>
                                            <p:clrVal>
                                              <a:schemeClr val="hlink"/>
                                            </p:clrVal>
                                          </p:val>
                                        </p:tav>
                                      </p:tavLst>
                                    </p:anim>
                                    <p:set>
                                      <p:cBhvr>
                                        <p:cTn id="15" dur="80"/>
                                        <p:tgtEl>
                                          <p:spTgt spid="13">
                                            <p:txEl>
                                              <p:pRg st="1" end="1"/>
                                            </p:txEl>
                                          </p:spTgt>
                                        </p:tgtEl>
                                        <p:attrNameLst>
                                          <p:attrName>fill.type</p:attrName>
                                        </p:attrNameLst>
                                      </p:cBhvr>
                                      <p:to>
                                        <p:strVal val="solid"/>
                                      </p:to>
                                    </p:set>
                                  </p:childTnLst>
                                </p:cTn>
                              </p:par>
                            </p:childTnLst>
                          </p:cTn>
                        </p:par>
                        <p:par>
                          <p:cTn id="16" fill="hold">
                            <p:stCondLst>
                              <p:cond delay="3440"/>
                            </p:stCondLst>
                            <p:childTnLst>
                              <p:par>
                                <p:cTn id="17" presetID="27" presetClass="entr" presetSubtype="0" fill="hold" nodeType="afterEffect">
                                  <p:stCondLst>
                                    <p:cond delay="0"/>
                                  </p:stCondLst>
                                  <p:iterate type="lt">
                                    <p:tmPct val="50000"/>
                                  </p:iterate>
                                  <p:childTnLst>
                                    <p:set>
                                      <p:cBhvr>
                                        <p:cTn id="18" dur="1" fill="hold">
                                          <p:stCondLst>
                                            <p:cond delay="0"/>
                                          </p:stCondLst>
                                        </p:cTn>
                                        <p:tgtEl>
                                          <p:spTgt spid="13">
                                            <p:txEl>
                                              <p:pRg st="2" end="2"/>
                                            </p:txEl>
                                          </p:spTgt>
                                        </p:tgtEl>
                                        <p:attrNameLst>
                                          <p:attrName>style.visibility</p:attrName>
                                        </p:attrNameLst>
                                      </p:cBhvr>
                                      <p:to>
                                        <p:strVal val="visible"/>
                                      </p:to>
                                    </p:set>
                                    <p:anim calcmode="discrete" valueType="clr">
                                      <p:cBhvr override="childStyle">
                                        <p:cTn id="19" dur="80"/>
                                        <p:tgtEl>
                                          <p:spTgt spid="1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3">
                                            <p:txEl>
                                              <p:pRg st="2" end="2"/>
                                            </p:txEl>
                                          </p:spTgt>
                                        </p:tgtEl>
                                        <p:attrNameLst>
                                          <p:attrName>fillcolor</p:attrName>
                                        </p:attrNameLst>
                                      </p:cBhvr>
                                      <p:tavLst>
                                        <p:tav tm="0">
                                          <p:val>
                                            <p:clrVal>
                                              <a:schemeClr val="accent2"/>
                                            </p:clrVal>
                                          </p:val>
                                        </p:tav>
                                        <p:tav tm="50000">
                                          <p:val>
                                            <p:clrVal>
                                              <a:schemeClr val="hlink"/>
                                            </p:clrVal>
                                          </p:val>
                                        </p:tav>
                                      </p:tavLst>
                                    </p:anim>
                                    <p:set>
                                      <p:cBhvr>
                                        <p:cTn id="21" dur="80"/>
                                        <p:tgtEl>
                                          <p:spTgt spid="13">
                                            <p:txEl>
                                              <p:pRg st="2" end="2"/>
                                            </p:txEl>
                                          </p:spTgt>
                                        </p:tgtEl>
                                        <p:attrNameLst>
                                          <p:attrName>fill.type</p:attrName>
                                        </p:attrNameLst>
                                      </p:cBhvr>
                                      <p:to>
                                        <p:strVal val="solid"/>
                                      </p:to>
                                    </p:set>
                                  </p:childTnLst>
                                </p:cTn>
                              </p:par>
                            </p:childTnLst>
                          </p:cTn>
                        </p:par>
                        <p:par>
                          <p:cTn id="22" fill="hold">
                            <p:stCondLst>
                              <p:cond delay="4680"/>
                            </p:stCondLst>
                            <p:childTnLst>
                              <p:par>
                                <p:cTn id="23" presetID="27" presetClass="entr" presetSubtype="0" fill="hold" nodeType="afterEffect">
                                  <p:stCondLst>
                                    <p:cond delay="0"/>
                                  </p:stCondLst>
                                  <p:iterate type="lt">
                                    <p:tmPct val="50000"/>
                                  </p:iterate>
                                  <p:childTnLst>
                                    <p:set>
                                      <p:cBhvr>
                                        <p:cTn id="24" dur="1" fill="hold">
                                          <p:stCondLst>
                                            <p:cond delay="0"/>
                                          </p:stCondLst>
                                        </p:cTn>
                                        <p:tgtEl>
                                          <p:spTgt spid="13">
                                            <p:txEl>
                                              <p:pRg st="3" end="3"/>
                                            </p:txEl>
                                          </p:spTgt>
                                        </p:tgtEl>
                                        <p:attrNameLst>
                                          <p:attrName>style.visibility</p:attrName>
                                        </p:attrNameLst>
                                      </p:cBhvr>
                                      <p:to>
                                        <p:strVal val="visible"/>
                                      </p:to>
                                    </p:set>
                                    <p:anim calcmode="discrete" valueType="clr">
                                      <p:cBhvr override="childStyle">
                                        <p:cTn id="25" dur="80"/>
                                        <p:tgtEl>
                                          <p:spTgt spid="1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13">
                                            <p:txEl>
                                              <p:pRg st="3" end="3"/>
                                            </p:txEl>
                                          </p:spTgt>
                                        </p:tgtEl>
                                        <p:attrNameLst>
                                          <p:attrName>fillcolor</p:attrName>
                                        </p:attrNameLst>
                                      </p:cBhvr>
                                      <p:tavLst>
                                        <p:tav tm="0">
                                          <p:val>
                                            <p:clrVal>
                                              <a:schemeClr val="accent2"/>
                                            </p:clrVal>
                                          </p:val>
                                        </p:tav>
                                        <p:tav tm="50000">
                                          <p:val>
                                            <p:clrVal>
                                              <a:schemeClr val="hlink"/>
                                            </p:clrVal>
                                          </p:val>
                                        </p:tav>
                                      </p:tavLst>
                                    </p:anim>
                                    <p:set>
                                      <p:cBhvr>
                                        <p:cTn id="27" dur="80"/>
                                        <p:tgtEl>
                                          <p:spTgt spid="13">
                                            <p:txEl>
                                              <p:pRg st="3" end="3"/>
                                            </p:txEl>
                                          </p:spTgt>
                                        </p:tgtEl>
                                        <p:attrNameLst>
                                          <p:attrName>fill.type</p:attrName>
                                        </p:attrNameLst>
                                      </p:cBhvr>
                                      <p:to>
                                        <p:strVal val="solid"/>
                                      </p:to>
                                    </p:set>
                                  </p:childTnLst>
                                </p:cTn>
                              </p:par>
                            </p:childTnLst>
                          </p:cTn>
                        </p:par>
                        <p:par>
                          <p:cTn id="28" fill="hold">
                            <p:stCondLst>
                              <p:cond delay="5520"/>
                            </p:stCondLst>
                            <p:childTnLst>
                              <p:par>
                                <p:cTn id="29" presetID="27" presetClass="entr" presetSubtype="0" fill="hold" nodeType="afterEffect">
                                  <p:stCondLst>
                                    <p:cond delay="0"/>
                                  </p:stCondLst>
                                  <p:iterate type="lt">
                                    <p:tmPct val="50000"/>
                                  </p:iterate>
                                  <p:childTnLst>
                                    <p:set>
                                      <p:cBhvr>
                                        <p:cTn id="30" dur="1" fill="hold">
                                          <p:stCondLst>
                                            <p:cond delay="0"/>
                                          </p:stCondLst>
                                        </p:cTn>
                                        <p:tgtEl>
                                          <p:spTgt spid="13">
                                            <p:txEl>
                                              <p:pRg st="4" end="4"/>
                                            </p:txEl>
                                          </p:spTgt>
                                        </p:tgtEl>
                                        <p:attrNameLst>
                                          <p:attrName>style.visibility</p:attrName>
                                        </p:attrNameLst>
                                      </p:cBhvr>
                                      <p:to>
                                        <p:strVal val="visible"/>
                                      </p:to>
                                    </p:set>
                                    <p:anim calcmode="discrete" valueType="clr">
                                      <p:cBhvr override="childStyle">
                                        <p:cTn id="31" dur="80"/>
                                        <p:tgtEl>
                                          <p:spTgt spid="1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13">
                                            <p:txEl>
                                              <p:pRg st="4" end="4"/>
                                            </p:txEl>
                                          </p:spTgt>
                                        </p:tgtEl>
                                        <p:attrNameLst>
                                          <p:attrName>fillcolor</p:attrName>
                                        </p:attrNameLst>
                                      </p:cBhvr>
                                      <p:tavLst>
                                        <p:tav tm="0">
                                          <p:val>
                                            <p:clrVal>
                                              <a:schemeClr val="accent2"/>
                                            </p:clrVal>
                                          </p:val>
                                        </p:tav>
                                        <p:tav tm="50000">
                                          <p:val>
                                            <p:clrVal>
                                              <a:schemeClr val="hlink"/>
                                            </p:clrVal>
                                          </p:val>
                                        </p:tav>
                                      </p:tavLst>
                                    </p:anim>
                                    <p:set>
                                      <p:cBhvr>
                                        <p:cTn id="33" dur="80"/>
                                        <p:tgtEl>
                                          <p:spTgt spid="1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6DD7570-8897-4A8D-9399-E2CE3DCB6133}"/>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DC27306D-59D5-43C7-BC6E-7A9FDFE02841}"/>
              </a:ext>
            </a:extLst>
          </p:cNvPr>
          <p:cNvSpPr>
            <a:spLocks noChangeArrowheads="1"/>
          </p:cNvSpPr>
          <p:nvPr/>
        </p:nvSpPr>
        <p:spPr bwMode="auto">
          <a:xfrm>
            <a:off x="688975" y="954088"/>
            <a:ext cx="10501313"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2700">
                <a:solidFill>
                  <a:srgbClr val="0070C0"/>
                </a:solidFill>
                <a:latin typeface="Times New Roman" panose="02020603050405020304" pitchFamily="18" charset="0"/>
                <a:cs typeface="Times New Roman" panose="02020603050405020304" pitchFamily="18" charset="0"/>
              </a:rPr>
              <a:t>С целью консолидация усилий городского сообщества в интересах пожилых людей в городе принята программа «</a:t>
            </a:r>
            <a:r>
              <a:rPr lang="ru-RU" altLang="ru-RU" sz="2700" b="1">
                <a:solidFill>
                  <a:srgbClr val="0070C0"/>
                </a:solidFill>
                <a:latin typeface="Times New Roman" panose="02020603050405020304" pitchFamily="18" charset="0"/>
                <a:cs typeface="Times New Roman" panose="02020603050405020304" pitchFamily="18" charset="0"/>
              </a:rPr>
              <a:t>Долголетие</a:t>
            </a:r>
            <a:r>
              <a:rPr lang="ru-RU" altLang="ru-RU" sz="2700">
                <a:solidFill>
                  <a:srgbClr val="0070C0"/>
                </a:solidFill>
                <a:latin typeface="Times New Roman" panose="02020603050405020304" pitchFamily="18" charset="0"/>
                <a:cs typeface="Times New Roman" panose="02020603050405020304" pitchFamily="18" charset="0"/>
              </a:rPr>
              <a:t>», целью которой стала  реализация следующих задач:</a:t>
            </a:r>
          </a:p>
          <a:p>
            <a:pPr eaLnBrk="1" hangingPunct="1">
              <a:buFont typeface="Arial" panose="020B0604020202020204" pitchFamily="34" charset="0"/>
              <a:buChar char="•"/>
            </a:pPr>
            <a:r>
              <a:rPr lang="ru-RU" altLang="ru-RU" sz="2700">
                <a:solidFill>
                  <a:srgbClr val="0070C0"/>
                </a:solidFill>
                <a:latin typeface="Times New Roman" panose="02020603050405020304" pitchFamily="18" charset="0"/>
                <a:cs typeface="Times New Roman" panose="02020603050405020304" pitchFamily="18" charset="0"/>
              </a:rPr>
              <a:t>развитием системы медико-социальной реабилитации пожилых людей;</a:t>
            </a:r>
          </a:p>
          <a:p>
            <a:pPr eaLnBrk="1" hangingPunct="1">
              <a:buFont typeface="Arial" panose="020B0604020202020204" pitchFamily="34" charset="0"/>
              <a:buChar char="•"/>
            </a:pPr>
            <a:r>
              <a:rPr lang="ru-RU" altLang="ru-RU" sz="2700">
                <a:solidFill>
                  <a:srgbClr val="0070C0"/>
                </a:solidFill>
                <a:latin typeface="Times New Roman" panose="02020603050405020304" pitchFamily="18" charset="0"/>
                <a:cs typeface="Times New Roman" panose="02020603050405020304" pitchFamily="18" charset="0"/>
              </a:rPr>
              <a:t> развитием социального партнерства организаций различных    организационно правовых  форм и форм собственности в решении жизненно важных вопросов пожилых;</a:t>
            </a:r>
          </a:p>
          <a:p>
            <a:pPr eaLnBrk="1" hangingPunct="1">
              <a:buFont typeface="Arial" panose="020B0604020202020204" pitchFamily="34" charset="0"/>
              <a:buChar char="•"/>
            </a:pPr>
            <a:r>
              <a:rPr lang="ru-RU" altLang="ru-RU" sz="2700">
                <a:solidFill>
                  <a:srgbClr val="0070C0"/>
                </a:solidFill>
                <a:latin typeface="Times New Roman" panose="02020603050405020304" pitchFamily="18" charset="0"/>
                <a:cs typeface="Times New Roman" panose="02020603050405020304" pitchFamily="18" charset="0"/>
              </a:rPr>
              <a:t>внедрением новых социальных технологий и инноваций в работе со старшим поколением;</a:t>
            </a:r>
          </a:p>
          <a:p>
            <a:pPr eaLnBrk="1" hangingPunct="1">
              <a:buFont typeface="Arial" panose="020B0604020202020204" pitchFamily="34" charset="0"/>
              <a:buChar char="•"/>
            </a:pPr>
            <a:r>
              <a:rPr lang="ru-RU" altLang="ru-RU" sz="2700">
                <a:solidFill>
                  <a:srgbClr val="0070C0"/>
                </a:solidFill>
                <a:latin typeface="Times New Roman" panose="02020603050405020304" pitchFamily="18" charset="0"/>
                <a:cs typeface="Times New Roman" panose="02020603050405020304" pitchFamily="18" charset="0"/>
              </a:rPr>
              <a:t>вовлечение самих пожилых в работу по самореализации, инициирование их   социальной активности.</a:t>
            </a:r>
          </a:p>
          <a:p>
            <a:pPr eaLnBrk="1" hangingPunct="1"/>
            <a:r>
              <a:rPr lang="ru-RU" altLang="ru-RU" sz="2800" b="1">
                <a:solidFill>
                  <a:srgbClr val="0070C0"/>
                </a:solidFill>
                <a:latin typeface="Times New Roman" panose="02020603050405020304" pitchFamily="18" charset="0"/>
                <a:cs typeface="Times New Roman" panose="02020603050405020304" pitchFamily="18" charset="0"/>
              </a:rPr>
              <a:t> </a:t>
            </a:r>
          </a:p>
        </p:txBody>
      </p:sp>
      <p:sp>
        <p:nvSpPr>
          <p:cNvPr id="179204" name="Прямоугольник 15">
            <a:extLst>
              <a:ext uri="{FF2B5EF4-FFF2-40B4-BE49-F238E27FC236}">
                <a16:creationId xmlns:a16="http://schemas.microsoft.com/office/drawing/2014/main" id="{0F6DEEE0-927C-4E9B-95CA-FD1E60D2D181}"/>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35D6B0A7-12D7-4A14-ACA4-4630F66CD5B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949DBCAA-72DF-4A1A-B742-6C4C889672E0}"/>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1212D0DC-EBB3-47DA-9C15-C7683DE2F6E8}"/>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2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childTnLst>
                                </p:cTn>
                              </p:par>
                            </p:childTnLst>
                          </p:cTn>
                        </p:par>
                        <p:par>
                          <p:cTn id="8" fill="hold" nodeType="afterGroup">
                            <p:stCondLst>
                              <p:cond delay="1000"/>
                            </p:stCondLst>
                            <p:childTnLst>
                              <p:par>
                                <p:cTn id="9" presetID="27" presetClass="entr" presetSubtype="0" fill="hold" nodeType="afterEffect">
                                  <p:stCondLst>
                                    <p:cond delay="0"/>
                                  </p:stCondLst>
                                  <p:iterate type="lt">
                                    <p:tmPct val="50000"/>
                                  </p:iterate>
                                  <p:childTnLst>
                                    <p:set>
                                      <p:cBhvr>
                                        <p:cTn id="10" dur="1" fill="hold">
                                          <p:stCondLst>
                                            <p:cond delay="0"/>
                                          </p:stCondLst>
                                        </p:cTn>
                                        <p:tgtEl>
                                          <p:spTgt spid="13">
                                            <p:txEl>
                                              <p:pRg st="1" end="1"/>
                                            </p:txEl>
                                          </p:spTgt>
                                        </p:tgtEl>
                                        <p:attrNameLst>
                                          <p:attrName>style.visibility</p:attrName>
                                        </p:attrNameLst>
                                      </p:cBhvr>
                                      <p:to>
                                        <p:strVal val="visible"/>
                                      </p:to>
                                    </p:set>
                                    <p:anim calcmode="discrete" valueType="clr">
                                      <p:cBhvr override="childStyle">
                                        <p:cTn id="11" dur="80"/>
                                        <p:tgtEl>
                                          <p:spTgt spid="1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3">
                                            <p:txEl>
                                              <p:pRg st="1" end="1"/>
                                            </p:txEl>
                                          </p:spTgt>
                                        </p:tgtEl>
                                        <p:attrNameLst>
                                          <p:attrName>fillcolor</p:attrName>
                                        </p:attrNameLst>
                                      </p:cBhvr>
                                      <p:tavLst>
                                        <p:tav tm="0">
                                          <p:val>
                                            <p:clrVal>
                                              <a:schemeClr val="accent2"/>
                                            </p:clrVal>
                                          </p:val>
                                        </p:tav>
                                        <p:tav tm="50000">
                                          <p:val>
                                            <p:clrVal>
                                              <a:schemeClr val="hlink"/>
                                            </p:clrVal>
                                          </p:val>
                                        </p:tav>
                                      </p:tavLst>
                                    </p:anim>
                                    <p:set>
                                      <p:cBhvr>
                                        <p:cTn id="13" dur="80"/>
                                        <p:tgtEl>
                                          <p:spTgt spid="13">
                                            <p:txEl>
                                              <p:pRg st="1" end="1"/>
                                            </p:txEl>
                                          </p:spTgt>
                                        </p:tgtEl>
                                        <p:attrNameLst>
                                          <p:attrName>fill.type</p:attrName>
                                        </p:attrNameLst>
                                      </p:cBhvr>
                                      <p:to>
                                        <p:strVal val="solid"/>
                                      </p:to>
                                    </p:set>
                                  </p:childTnLst>
                                </p:cTn>
                              </p:par>
                            </p:childTnLst>
                          </p:cTn>
                        </p:par>
                        <p:par>
                          <p:cTn id="14" fill="hold" nodeType="afterGroup">
                            <p:stCondLst>
                              <p:cond delay="3360"/>
                            </p:stCondLst>
                            <p:childTnLst>
                              <p:par>
                                <p:cTn id="15" presetID="27" presetClass="entr" presetSubtype="0" fill="hold" nodeType="afterEffect">
                                  <p:stCondLst>
                                    <p:cond delay="0"/>
                                  </p:stCondLst>
                                  <p:iterate type="lt">
                                    <p:tmPct val="50000"/>
                                  </p:iterate>
                                  <p:childTnLst>
                                    <p:set>
                                      <p:cBhvr>
                                        <p:cTn id="16" dur="1" fill="hold">
                                          <p:stCondLst>
                                            <p:cond delay="0"/>
                                          </p:stCondLst>
                                        </p:cTn>
                                        <p:tgtEl>
                                          <p:spTgt spid="13">
                                            <p:txEl>
                                              <p:pRg st="2" end="2"/>
                                            </p:txEl>
                                          </p:spTgt>
                                        </p:tgtEl>
                                        <p:attrNameLst>
                                          <p:attrName>style.visibility</p:attrName>
                                        </p:attrNameLst>
                                      </p:cBhvr>
                                      <p:to>
                                        <p:strVal val="visible"/>
                                      </p:to>
                                    </p:set>
                                    <p:anim calcmode="discrete" valueType="clr">
                                      <p:cBhvr override="childStyle">
                                        <p:cTn id="17" dur="80"/>
                                        <p:tgtEl>
                                          <p:spTgt spid="1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13">
                                            <p:txEl>
                                              <p:pRg st="2" end="2"/>
                                            </p:txEl>
                                          </p:spTgt>
                                        </p:tgtEl>
                                        <p:attrNameLst>
                                          <p:attrName>fillcolor</p:attrName>
                                        </p:attrNameLst>
                                      </p:cBhvr>
                                      <p:tavLst>
                                        <p:tav tm="0">
                                          <p:val>
                                            <p:clrVal>
                                              <a:schemeClr val="accent2"/>
                                            </p:clrVal>
                                          </p:val>
                                        </p:tav>
                                        <p:tav tm="50000">
                                          <p:val>
                                            <p:clrVal>
                                              <a:schemeClr val="hlink"/>
                                            </p:clrVal>
                                          </p:val>
                                        </p:tav>
                                      </p:tavLst>
                                    </p:anim>
                                    <p:set>
                                      <p:cBhvr>
                                        <p:cTn id="19" dur="80"/>
                                        <p:tgtEl>
                                          <p:spTgt spid="13">
                                            <p:txEl>
                                              <p:pRg st="2" end="2"/>
                                            </p:txEl>
                                          </p:spTgt>
                                        </p:tgtEl>
                                        <p:attrNameLst>
                                          <p:attrName>fill.type</p:attrName>
                                        </p:attrNameLst>
                                      </p:cBhvr>
                                      <p:to>
                                        <p:strVal val="solid"/>
                                      </p:to>
                                    </p:set>
                                  </p:childTnLst>
                                </p:cTn>
                              </p:par>
                            </p:childTnLst>
                          </p:cTn>
                        </p:par>
                        <p:par>
                          <p:cTn id="20" fill="hold" nodeType="afterGroup">
                            <p:stCondLst>
                              <p:cond delay="8720"/>
                            </p:stCondLst>
                            <p:childTnLst>
                              <p:par>
                                <p:cTn id="21" presetID="27" presetClass="entr" presetSubtype="0" fill="hold" nodeType="afterEffect">
                                  <p:stCondLst>
                                    <p:cond delay="0"/>
                                  </p:stCondLst>
                                  <p:iterate type="lt">
                                    <p:tmPct val="50000"/>
                                  </p:iterate>
                                  <p:childTnLst>
                                    <p:set>
                                      <p:cBhvr>
                                        <p:cTn id="22" dur="1" fill="hold">
                                          <p:stCondLst>
                                            <p:cond delay="0"/>
                                          </p:stCondLst>
                                        </p:cTn>
                                        <p:tgtEl>
                                          <p:spTgt spid="13">
                                            <p:txEl>
                                              <p:pRg st="3" end="3"/>
                                            </p:txEl>
                                          </p:spTgt>
                                        </p:tgtEl>
                                        <p:attrNameLst>
                                          <p:attrName>style.visibility</p:attrName>
                                        </p:attrNameLst>
                                      </p:cBhvr>
                                      <p:to>
                                        <p:strVal val="visible"/>
                                      </p:to>
                                    </p:set>
                                    <p:anim calcmode="discrete" valueType="clr">
                                      <p:cBhvr override="childStyle">
                                        <p:cTn id="23" dur="80"/>
                                        <p:tgtEl>
                                          <p:spTgt spid="1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13">
                                            <p:txEl>
                                              <p:pRg st="3" end="3"/>
                                            </p:txEl>
                                          </p:spTgt>
                                        </p:tgtEl>
                                        <p:attrNameLst>
                                          <p:attrName>fillcolor</p:attrName>
                                        </p:attrNameLst>
                                      </p:cBhvr>
                                      <p:tavLst>
                                        <p:tav tm="0">
                                          <p:val>
                                            <p:clrVal>
                                              <a:schemeClr val="accent2"/>
                                            </p:clrVal>
                                          </p:val>
                                        </p:tav>
                                        <p:tav tm="50000">
                                          <p:val>
                                            <p:clrVal>
                                              <a:schemeClr val="hlink"/>
                                            </p:clrVal>
                                          </p:val>
                                        </p:tav>
                                      </p:tavLst>
                                    </p:anim>
                                    <p:set>
                                      <p:cBhvr>
                                        <p:cTn id="25" dur="80"/>
                                        <p:tgtEl>
                                          <p:spTgt spid="13">
                                            <p:txEl>
                                              <p:pRg st="3" end="3"/>
                                            </p:txEl>
                                          </p:spTgt>
                                        </p:tgtEl>
                                        <p:attrNameLst>
                                          <p:attrName>fill.type</p:attrName>
                                        </p:attrNameLst>
                                      </p:cBhvr>
                                      <p:to>
                                        <p:strVal val="solid"/>
                                      </p:to>
                                    </p:set>
                                  </p:childTnLst>
                                </p:cTn>
                              </p:par>
                            </p:childTnLst>
                          </p:cTn>
                        </p:par>
                        <p:par>
                          <p:cTn id="26" fill="hold" nodeType="afterGroup">
                            <p:stCondLst>
                              <p:cond delay="11640"/>
                            </p:stCondLst>
                            <p:childTnLst>
                              <p:par>
                                <p:cTn id="27" presetID="27" presetClass="entr" presetSubtype="0" fill="hold" nodeType="afterEffect">
                                  <p:stCondLst>
                                    <p:cond delay="0"/>
                                  </p:stCondLst>
                                  <p:iterate type="lt">
                                    <p:tmPct val="50000"/>
                                  </p:iterate>
                                  <p:childTnLst>
                                    <p:set>
                                      <p:cBhvr>
                                        <p:cTn id="28" dur="1" fill="hold">
                                          <p:stCondLst>
                                            <p:cond delay="0"/>
                                          </p:stCondLst>
                                        </p:cTn>
                                        <p:tgtEl>
                                          <p:spTgt spid="13">
                                            <p:txEl>
                                              <p:pRg st="4" end="4"/>
                                            </p:txEl>
                                          </p:spTgt>
                                        </p:tgtEl>
                                        <p:attrNameLst>
                                          <p:attrName>style.visibility</p:attrName>
                                        </p:attrNameLst>
                                      </p:cBhvr>
                                      <p:to>
                                        <p:strVal val="visible"/>
                                      </p:to>
                                    </p:set>
                                    <p:anim calcmode="discrete" valueType="clr">
                                      <p:cBhvr override="childStyle">
                                        <p:cTn id="29" dur="80"/>
                                        <p:tgtEl>
                                          <p:spTgt spid="1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13">
                                            <p:txEl>
                                              <p:pRg st="4" end="4"/>
                                            </p:txEl>
                                          </p:spTgt>
                                        </p:tgtEl>
                                        <p:attrNameLst>
                                          <p:attrName>fillcolor</p:attrName>
                                        </p:attrNameLst>
                                      </p:cBhvr>
                                      <p:tavLst>
                                        <p:tav tm="0">
                                          <p:val>
                                            <p:clrVal>
                                              <a:schemeClr val="accent2"/>
                                            </p:clrVal>
                                          </p:val>
                                        </p:tav>
                                        <p:tav tm="50000">
                                          <p:val>
                                            <p:clrVal>
                                              <a:schemeClr val="hlink"/>
                                            </p:clrVal>
                                          </p:val>
                                        </p:tav>
                                      </p:tavLst>
                                    </p:anim>
                                    <p:set>
                                      <p:cBhvr>
                                        <p:cTn id="31" dur="80"/>
                                        <p:tgtEl>
                                          <p:spTgt spid="1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0168D89-EE7B-44E1-814B-3E5F164C88B4}"/>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3FEA804E-AA15-481D-ACBD-19CBF2541BEC}"/>
              </a:ext>
            </a:extLst>
          </p:cNvPr>
          <p:cNvSpPr>
            <a:spLocks noChangeArrowheads="1"/>
          </p:cNvSpPr>
          <p:nvPr/>
        </p:nvSpPr>
        <p:spPr bwMode="auto">
          <a:xfrm>
            <a:off x="688975" y="954088"/>
            <a:ext cx="10501313" cy="577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2800">
                <a:solidFill>
                  <a:srgbClr val="0070C0"/>
                </a:solidFill>
                <a:latin typeface="Times New Roman" panose="02020603050405020304" pitchFamily="18" charset="0"/>
                <a:cs typeface="Times New Roman" panose="02020603050405020304" pitchFamily="18" charset="0"/>
              </a:rPr>
              <a:t>  </a:t>
            </a:r>
            <a:r>
              <a:rPr lang="ru-RU" altLang="ru-RU" sz="2600">
                <a:solidFill>
                  <a:srgbClr val="0070C0"/>
                </a:solidFill>
                <a:latin typeface="Times New Roman" panose="02020603050405020304" pitchFamily="18" charset="0"/>
                <a:cs typeface="Times New Roman" panose="02020603050405020304" pitchFamily="18" charset="0"/>
              </a:rPr>
              <a:t>Действует системная разъяснительная работа среди пенсионеров, направленная на предотвращение финансового мошенничества в отношении пожилых людей. Это и распространение буклетов, презентации современных банковских услуг, встречи с работниками правоохранительных органов. </a:t>
            </a:r>
          </a:p>
          <a:p>
            <a:pPr eaLnBrk="1" hangingPunct="1"/>
            <a:endParaRPr lang="ru-RU" altLang="ru-RU" sz="2600" b="1">
              <a:solidFill>
                <a:srgbClr val="0070C0"/>
              </a:solidFill>
              <a:latin typeface="Times New Roman" panose="02020603050405020304" pitchFamily="18" charset="0"/>
              <a:cs typeface="Times New Roman" panose="02020603050405020304" pitchFamily="18" charset="0"/>
            </a:endParaRPr>
          </a:p>
          <a:p>
            <a:pPr eaLnBrk="1" hangingPunct="1"/>
            <a:r>
              <a:rPr lang="ru-RU" altLang="ru-RU" sz="2600" b="1">
                <a:solidFill>
                  <a:srgbClr val="0070C0"/>
                </a:solidFill>
                <a:latin typeface="Times New Roman" panose="02020603050405020304" pitchFamily="18" charset="0"/>
                <a:cs typeface="Times New Roman" panose="02020603050405020304" pitchFamily="18" charset="0"/>
              </a:rPr>
              <a:t>  </a:t>
            </a:r>
            <a:r>
              <a:rPr lang="ru-RU" altLang="ru-RU" sz="2600">
                <a:solidFill>
                  <a:srgbClr val="0070C0"/>
                </a:solidFill>
                <a:latin typeface="Times New Roman" panose="02020603050405020304" pitchFamily="18" charset="0"/>
                <a:cs typeface="Times New Roman" panose="02020603050405020304" pitchFamily="18" charset="0"/>
              </a:rPr>
              <a:t>Важное направление в работе городского и районных Советах ветеранов - постоянное внимание кадрам. Постоянно проводится учёба ветеранского актива, действуют школы передового опыта, пенсионеры постигают основы финансовой грамотности, с работниками ГАИ повторяем правила дорожного движения, на семинарах изучаем формы и методы работы с пожилыми людьми. </a:t>
            </a:r>
          </a:p>
          <a:p>
            <a:pPr eaLnBrk="1" hangingPunct="1"/>
            <a:endParaRPr lang="ru-RU" altLang="ru-RU" sz="2800"/>
          </a:p>
          <a:p>
            <a:pPr eaLnBrk="1" hangingPunct="1"/>
            <a:endParaRPr lang="ru-RU" altLang="ru-RU" sz="2700" b="1">
              <a:solidFill>
                <a:srgbClr val="0070C0"/>
              </a:solidFill>
              <a:latin typeface="Times New Roman" panose="02020603050405020304" pitchFamily="18" charset="0"/>
              <a:cs typeface="Times New Roman" panose="02020603050405020304" pitchFamily="18" charset="0"/>
            </a:endParaRPr>
          </a:p>
        </p:txBody>
      </p:sp>
      <p:sp>
        <p:nvSpPr>
          <p:cNvPr id="180228" name="Прямоугольник 15">
            <a:extLst>
              <a:ext uri="{FF2B5EF4-FFF2-40B4-BE49-F238E27FC236}">
                <a16:creationId xmlns:a16="http://schemas.microsoft.com/office/drawing/2014/main" id="{FB73515B-7444-438B-8549-75B4572E4168}"/>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BE44511B-12FD-4CC0-89B1-BE720E9405D1}"/>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9C00E125-9106-41BF-AF01-309E65DFFE52}"/>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F1F18DCF-C53F-45C0-9808-87EAA31BBBCD}"/>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2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animEffect transition="in" filter="fade">
                                      <p:cBhvr>
                                        <p:cTn id="11" dur="20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96FE68E-D1F9-4778-B6C6-A95FE7069EE0}"/>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6AEACA35-361C-4247-904A-549A290115DA}"/>
              </a:ext>
            </a:extLst>
          </p:cNvPr>
          <p:cNvSpPr>
            <a:spLocks noChangeArrowheads="1"/>
          </p:cNvSpPr>
          <p:nvPr/>
        </p:nvSpPr>
        <p:spPr bwMode="auto">
          <a:xfrm>
            <a:off x="688975" y="954088"/>
            <a:ext cx="10501313"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2700">
                <a:solidFill>
                  <a:srgbClr val="0070C0"/>
                </a:solidFill>
                <a:latin typeface="Times New Roman" panose="02020603050405020304" pitchFamily="18" charset="0"/>
                <a:cs typeface="Times New Roman" panose="02020603050405020304" pitchFamily="18" charset="0"/>
              </a:rPr>
              <a:t>С целью консолидация усилий городского сообщества в интересах пожилых людей в городе принята программа «</a:t>
            </a:r>
            <a:r>
              <a:rPr lang="ru-RU" altLang="ru-RU" sz="2700" b="1">
                <a:solidFill>
                  <a:srgbClr val="0070C0"/>
                </a:solidFill>
                <a:latin typeface="Times New Roman" panose="02020603050405020304" pitchFamily="18" charset="0"/>
                <a:cs typeface="Times New Roman" panose="02020603050405020304" pitchFamily="18" charset="0"/>
              </a:rPr>
              <a:t>Долголетие</a:t>
            </a:r>
            <a:r>
              <a:rPr lang="ru-RU" altLang="ru-RU" sz="2700">
                <a:solidFill>
                  <a:srgbClr val="0070C0"/>
                </a:solidFill>
                <a:latin typeface="Times New Roman" panose="02020603050405020304" pitchFamily="18" charset="0"/>
                <a:cs typeface="Times New Roman" panose="02020603050405020304" pitchFamily="18" charset="0"/>
              </a:rPr>
              <a:t>», целью которой стала  реализация следующих задач:</a:t>
            </a:r>
          </a:p>
          <a:p>
            <a:pPr eaLnBrk="1" hangingPunct="1">
              <a:buFont typeface="Arial" panose="020B0604020202020204" pitchFamily="34" charset="0"/>
              <a:buChar char="•"/>
            </a:pPr>
            <a:r>
              <a:rPr lang="ru-RU" altLang="ru-RU" sz="2700">
                <a:solidFill>
                  <a:srgbClr val="0070C0"/>
                </a:solidFill>
                <a:latin typeface="Times New Roman" panose="02020603050405020304" pitchFamily="18" charset="0"/>
                <a:cs typeface="Times New Roman" panose="02020603050405020304" pitchFamily="18" charset="0"/>
              </a:rPr>
              <a:t>развитием системы медико-социальной реабилитации пожилых людей;</a:t>
            </a:r>
          </a:p>
          <a:p>
            <a:pPr eaLnBrk="1" hangingPunct="1">
              <a:buFont typeface="Arial" panose="020B0604020202020204" pitchFamily="34" charset="0"/>
              <a:buChar char="•"/>
            </a:pPr>
            <a:r>
              <a:rPr lang="ru-RU" altLang="ru-RU" sz="2700">
                <a:solidFill>
                  <a:srgbClr val="0070C0"/>
                </a:solidFill>
                <a:latin typeface="Times New Roman" panose="02020603050405020304" pitchFamily="18" charset="0"/>
                <a:cs typeface="Times New Roman" panose="02020603050405020304" pitchFamily="18" charset="0"/>
              </a:rPr>
              <a:t> развитием социального партнерства организаций различных    организационно правовых  форм и форм собственности в решении жизненно важных вопросов пожилых;</a:t>
            </a:r>
          </a:p>
          <a:p>
            <a:pPr eaLnBrk="1" hangingPunct="1">
              <a:buFont typeface="Arial" panose="020B0604020202020204" pitchFamily="34" charset="0"/>
              <a:buChar char="•"/>
            </a:pPr>
            <a:r>
              <a:rPr lang="ru-RU" altLang="ru-RU" sz="2700">
                <a:solidFill>
                  <a:srgbClr val="0070C0"/>
                </a:solidFill>
                <a:latin typeface="Times New Roman" panose="02020603050405020304" pitchFamily="18" charset="0"/>
                <a:cs typeface="Times New Roman" panose="02020603050405020304" pitchFamily="18" charset="0"/>
              </a:rPr>
              <a:t>внедрением новых социальных технологий и инноваций в работе со старшим поколением;</a:t>
            </a:r>
          </a:p>
          <a:p>
            <a:pPr eaLnBrk="1" hangingPunct="1">
              <a:buFont typeface="Arial" panose="020B0604020202020204" pitchFamily="34" charset="0"/>
              <a:buChar char="•"/>
            </a:pPr>
            <a:r>
              <a:rPr lang="ru-RU" altLang="ru-RU" sz="2700">
                <a:solidFill>
                  <a:srgbClr val="0070C0"/>
                </a:solidFill>
                <a:latin typeface="Times New Roman" panose="02020603050405020304" pitchFamily="18" charset="0"/>
                <a:cs typeface="Times New Roman" panose="02020603050405020304" pitchFamily="18" charset="0"/>
              </a:rPr>
              <a:t>вовлечение самих пожилых в работу по самореализации, инициирование их   социальной активности.</a:t>
            </a:r>
          </a:p>
          <a:p>
            <a:pPr eaLnBrk="1" hangingPunct="1"/>
            <a:r>
              <a:rPr lang="ru-RU" altLang="ru-RU" sz="2800">
                <a:solidFill>
                  <a:srgbClr val="0070C0"/>
                </a:solidFill>
                <a:latin typeface="Times New Roman" panose="02020603050405020304" pitchFamily="18" charset="0"/>
                <a:cs typeface="Times New Roman" panose="02020603050405020304" pitchFamily="18" charset="0"/>
              </a:rPr>
              <a:t> </a:t>
            </a:r>
          </a:p>
        </p:txBody>
      </p:sp>
      <p:sp>
        <p:nvSpPr>
          <p:cNvPr id="181252" name="Прямоугольник 15">
            <a:extLst>
              <a:ext uri="{FF2B5EF4-FFF2-40B4-BE49-F238E27FC236}">
                <a16:creationId xmlns:a16="http://schemas.microsoft.com/office/drawing/2014/main" id="{E90641BA-F4B8-4248-BBA9-D47F506B5655}"/>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4667B086-BD82-4BC0-9B88-2181D139A908}"/>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3C350E2E-5AE6-406B-AFB8-2C4B2FBE21CA}"/>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5073A113-291D-4094-BEBE-77B49C30CB4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2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p:cTn id="7" dur="1000" fill="hold"/>
                                        <p:tgtEl>
                                          <p:spTgt spid="1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3">
                                            <p:txEl>
                                              <p:pRg st="0" end="0"/>
                                            </p:txEl>
                                          </p:spTgt>
                                        </p:tgtEl>
                                      </p:cBhvr>
                                    </p:animEffect>
                                  </p:childTnLst>
                                </p:cTn>
                              </p:par>
                            </p:childTnLst>
                          </p:cTn>
                        </p:par>
                        <p:par>
                          <p:cTn id="10" fill="hold" nodeType="afterGroup">
                            <p:stCondLst>
                              <p:cond delay="1000"/>
                            </p:stCondLst>
                            <p:childTnLst>
                              <p:par>
                                <p:cTn id="11" presetID="27" presetClass="entr" presetSubtype="0" fill="hold" nodeType="afterEffect">
                                  <p:stCondLst>
                                    <p:cond delay="0"/>
                                  </p:stCondLst>
                                  <p:iterate type="lt">
                                    <p:tmPct val="50000"/>
                                  </p:iterate>
                                  <p:childTnLst>
                                    <p:set>
                                      <p:cBhvr>
                                        <p:cTn id="12" dur="1" fill="hold">
                                          <p:stCondLst>
                                            <p:cond delay="0"/>
                                          </p:stCondLst>
                                        </p:cTn>
                                        <p:tgtEl>
                                          <p:spTgt spid="13">
                                            <p:txEl>
                                              <p:pRg st="1" end="1"/>
                                            </p:txEl>
                                          </p:spTgt>
                                        </p:tgtEl>
                                        <p:attrNameLst>
                                          <p:attrName>style.visibility</p:attrName>
                                        </p:attrNameLst>
                                      </p:cBhvr>
                                      <p:to>
                                        <p:strVal val="visible"/>
                                      </p:to>
                                    </p:set>
                                    <p:anim calcmode="discrete" valueType="clr">
                                      <p:cBhvr override="childStyle">
                                        <p:cTn id="13" dur="80"/>
                                        <p:tgtEl>
                                          <p:spTgt spid="1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3">
                                            <p:txEl>
                                              <p:pRg st="1" end="1"/>
                                            </p:txEl>
                                          </p:spTgt>
                                        </p:tgtEl>
                                        <p:attrNameLst>
                                          <p:attrName>fillcolor</p:attrName>
                                        </p:attrNameLst>
                                      </p:cBhvr>
                                      <p:tavLst>
                                        <p:tav tm="0">
                                          <p:val>
                                            <p:clrVal>
                                              <a:schemeClr val="accent2"/>
                                            </p:clrVal>
                                          </p:val>
                                        </p:tav>
                                        <p:tav tm="50000">
                                          <p:val>
                                            <p:clrVal>
                                              <a:schemeClr val="hlink"/>
                                            </p:clrVal>
                                          </p:val>
                                        </p:tav>
                                      </p:tavLst>
                                    </p:anim>
                                    <p:set>
                                      <p:cBhvr>
                                        <p:cTn id="15" dur="80"/>
                                        <p:tgtEl>
                                          <p:spTgt spid="13">
                                            <p:txEl>
                                              <p:pRg st="1" end="1"/>
                                            </p:txEl>
                                          </p:spTgt>
                                        </p:tgtEl>
                                        <p:attrNameLst>
                                          <p:attrName>fill.type</p:attrName>
                                        </p:attrNameLst>
                                      </p:cBhvr>
                                      <p:to>
                                        <p:strVal val="solid"/>
                                      </p:to>
                                    </p:set>
                                  </p:childTnLst>
                                </p:cTn>
                              </p:par>
                            </p:childTnLst>
                          </p:cTn>
                        </p:par>
                        <p:par>
                          <p:cTn id="16" fill="hold" nodeType="afterGroup">
                            <p:stCondLst>
                              <p:cond delay="3360"/>
                            </p:stCondLst>
                            <p:childTnLst>
                              <p:par>
                                <p:cTn id="17" presetID="27" presetClass="entr" presetSubtype="0" fill="hold" nodeType="afterEffect">
                                  <p:stCondLst>
                                    <p:cond delay="0"/>
                                  </p:stCondLst>
                                  <p:iterate type="lt">
                                    <p:tmPct val="50000"/>
                                  </p:iterate>
                                  <p:childTnLst>
                                    <p:set>
                                      <p:cBhvr>
                                        <p:cTn id="18" dur="1" fill="hold">
                                          <p:stCondLst>
                                            <p:cond delay="0"/>
                                          </p:stCondLst>
                                        </p:cTn>
                                        <p:tgtEl>
                                          <p:spTgt spid="13">
                                            <p:txEl>
                                              <p:pRg st="2" end="2"/>
                                            </p:txEl>
                                          </p:spTgt>
                                        </p:tgtEl>
                                        <p:attrNameLst>
                                          <p:attrName>style.visibility</p:attrName>
                                        </p:attrNameLst>
                                      </p:cBhvr>
                                      <p:to>
                                        <p:strVal val="visible"/>
                                      </p:to>
                                    </p:set>
                                    <p:anim calcmode="discrete" valueType="clr">
                                      <p:cBhvr override="childStyle">
                                        <p:cTn id="19" dur="80"/>
                                        <p:tgtEl>
                                          <p:spTgt spid="1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3">
                                            <p:txEl>
                                              <p:pRg st="2" end="2"/>
                                            </p:txEl>
                                          </p:spTgt>
                                        </p:tgtEl>
                                        <p:attrNameLst>
                                          <p:attrName>fillcolor</p:attrName>
                                        </p:attrNameLst>
                                      </p:cBhvr>
                                      <p:tavLst>
                                        <p:tav tm="0">
                                          <p:val>
                                            <p:clrVal>
                                              <a:schemeClr val="accent2"/>
                                            </p:clrVal>
                                          </p:val>
                                        </p:tav>
                                        <p:tav tm="50000">
                                          <p:val>
                                            <p:clrVal>
                                              <a:schemeClr val="hlink"/>
                                            </p:clrVal>
                                          </p:val>
                                        </p:tav>
                                      </p:tavLst>
                                    </p:anim>
                                    <p:set>
                                      <p:cBhvr>
                                        <p:cTn id="21" dur="80"/>
                                        <p:tgtEl>
                                          <p:spTgt spid="13">
                                            <p:txEl>
                                              <p:pRg st="2" end="2"/>
                                            </p:txEl>
                                          </p:spTgt>
                                        </p:tgtEl>
                                        <p:attrNameLst>
                                          <p:attrName>fill.type</p:attrName>
                                        </p:attrNameLst>
                                      </p:cBhvr>
                                      <p:to>
                                        <p:strVal val="solid"/>
                                      </p:to>
                                    </p:set>
                                  </p:childTnLst>
                                </p:cTn>
                              </p:par>
                            </p:childTnLst>
                          </p:cTn>
                        </p:par>
                        <p:par>
                          <p:cTn id="22" fill="hold" nodeType="afterGroup">
                            <p:stCondLst>
                              <p:cond delay="8720"/>
                            </p:stCondLst>
                            <p:childTnLst>
                              <p:par>
                                <p:cTn id="23" presetID="27" presetClass="entr" presetSubtype="0" fill="hold" nodeType="afterEffect">
                                  <p:stCondLst>
                                    <p:cond delay="0"/>
                                  </p:stCondLst>
                                  <p:iterate type="lt">
                                    <p:tmPct val="50000"/>
                                  </p:iterate>
                                  <p:childTnLst>
                                    <p:set>
                                      <p:cBhvr>
                                        <p:cTn id="24" dur="1" fill="hold">
                                          <p:stCondLst>
                                            <p:cond delay="0"/>
                                          </p:stCondLst>
                                        </p:cTn>
                                        <p:tgtEl>
                                          <p:spTgt spid="13">
                                            <p:txEl>
                                              <p:pRg st="3" end="3"/>
                                            </p:txEl>
                                          </p:spTgt>
                                        </p:tgtEl>
                                        <p:attrNameLst>
                                          <p:attrName>style.visibility</p:attrName>
                                        </p:attrNameLst>
                                      </p:cBhvr>
                                      <p:to>
                                        <p:strVal val="visible"/>
                                      </p:to>
                                    </p:set>
                                    <p:anim calcmode="discrete" valueType="clr">
                                      <p:cBhvr override="childStyle">
                                        <p:cTn id="25" dur="80"/>
                                        <p:tgtEl>
                                          <p:spTgt spid="1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13">
                                            <p:txEl>
                                              <p:pRg st="3" end="3"/>
                                            </p:txEl>
                                          </p:spTgt>
                                        </p:tgtEl>
                                        <p:attrNameLst>
                                          <p:attrName>fillcolor</p:attrName>
                                        </p:attrNameLst>
                                      </p:cBhvr>
                                      <p:tavLst>
                                        <p:tav tm="0">
                                          <p:val>
                                            <p:clrVal>
                                              <a:schemeClr val="accent2"/>
                                            </p:clrVal>
                                          </p:val>
                                        </p:tav>
                                        <p:tav tm="50000">
                                          <p:val>
                                            <p:clrVal>
                                              <a:schemeClr val="hlink"/>
                                            </p:clrVal>
                                          </p:val>
                                        </p:tav>
                                      </p:tavLst>
                                    </p:anim>
                                    <p:set>
                                      <p:cBhvr>
                                        <p:cTn id="27" dur="80"/>
                                        <p:tgtEl>
                                          <p:spTgt spid="13">
                                            <p:txEl>
                                              <p:pRg st="3" end="3"/>
                                            </p:txEl>
                                          </p:spTgt>
                                        </p:tgtEl>
                                        <p:attrNameLst>
                                          <p:attrName>fill.type</p:attrName>
                                        </p:attrNameLst>
                                      </p:cBhvr>
                                      <p:to>
                                        <p:strVal val="solid"/>
                                      </p:to>
                                    </p:set>
                                  </p:childTnLst>
                                </p:cTn>
                              </p:par>
                            </p:childTnLst>
                          </p:cTn>
                        </p:par>
                        <p:par>
                          <p:cTn id="28" fill="hold" nodeType="afterGroup">
                            <p:stCondLst>
                              <p:cond delay="11640"/>
                            </p:stCondLst>
                            <p:childTnLst>
                              <p:par>
                                <p:cTn id="29" presetID="27" presetClass="entr" presetSubtype="0" fill="hold" nodeType="afterEffect">
                                  <p:stCondLst>
                                    <p:cond delay="0"/>
                                  </p:stCondLst>
                                  <p:iterate type="lt">
                                    <p:tmPct val="50000"/>
                                  </p:iterate>
                                  <p:childTnLst>
                                    <p:set>
                                      <p:cBhvr>
                                        <p:cTn id="30" dur="1" fill="hold">
                                          <p:stCondLst>
                                            <p:cond delay="0"/>
                                          </p:stCondLst>
                                        </p:cTn>
                                        <p:tgtEl>
                                          <p:spTgt spid="13">
                                            <p:txEl>
                                              <p:pRg st="4" end="4"/>
                                            </p:txEl>
                                          </p:spTgt>
                                        </p:tgtEl>
                                        <p:attrNameLst>
                                          <p:attrName>style.visibility</p:attrName>
                                        </p:attrNameLst>
                                      </p:cBhvr>
                                      <p:to>
                                        <p:strVal val="visible"/>
                                      </p:to>
                                    </p:set>
                                    <p:anim calcmode="discrete" valueType="clr">
                                      <p:cBhvr override="childStyle">
                                        <p:cTn id="31" dur="80"/>
                                        <p:tgtEl>
                                          <p:spTgt spid="1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13">
                                            <p:txEl>
                                              <p:pRg st="4" end="4"/>
                                            </p:txEl>
                                          </p:spTgt>
                                        </p:tgtEl>
                                        <p:attrNameLst>
                                          <p:attrName>fillcolor</p:attrName>
                                        </p:attrNameLst>
                                      </p:cBhvr>
                                      <p:tavLst>
                                        <p:tav tm="0">
                                          <p:val>
                                            <p:clrVal>
                                              <a:schemeClr val="accent2"/>
                                            </p:clrVal>
                                          </p:val>
                                        </p:tav>
                                        <p:tav tm="50000">
                                          <p:val>
                                            <p:clrVal>
                                              <a:schemeClr val="hlink"/>
                                            </p:clrVal>
                                          </p:val>
                                        </p:tav>
                                      </p:tavLst>
                                    </p:anim>
                                    <p:set>
                                      <p:cBhvr>
                                        <p:cTn id="33" dur="80"/>
                                        <p:tgtEl>
                                          <p:spTgt spid="1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7BA539B-A23E-4C19-BA42-816879E5AC4C}"/>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82275" name="Прямоугольник 12">
            <a:extLst>
              <a:ext uri="{FF2B5EF4-FFF2-40B4-BE49-F238E27FC236}">
                <a16:creationId xmlns:a16="http://schemas.microsoft.com/office/drawing/2014/main" id="{59E322D1-1E01-4B76-8CC4-C7EAF0EDBAC1}"/>
              </a:ext>
            </a:extLst>
          </p:cNvPr>
          <p:cNvSpPr>
            <a:spLocks noChangeArrowheads="1"/>
          </p:cNvSpPr>
          <p:nvPr/>
        </p:nvSpPr>
        <p:spPr bwMode="auto">
          <a:xfrm>
            <a:off x="331788" y="1239838"/>
            <a:ext cx="10929937"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endParaRPr lang="ru-RU" altLang="ru-RU" sz="3200" b="1">
              <a:solidFill>
                <a:srgbClr val="0070C0"/>
              </a:solidFill>
              <a:latin typeface="Times New Roman" panose="02020603050405020304" pitchFamily="18" charset="0"/>
              <a:cs typeface="Times New Roman" panose="02020603050405020304" pitchFamily="18" charset="0"/>
            </a:endParaRPr>
          </a:p>
          <a:p>
            <a:pPr eaLnBrk="1" hangingPunct="1"/>
            <a:endParaRPr lang="ru-RU" altLang="ru-RU" sz="3200" b="1">
              <a:solidFill>
                <a:srgbClr val="0070C0"/>
              </a:solidFill>
              <a:latin typeface="Times New Roman" panose="02020603050405020304" pitchFamily="18" charset="0"/>
              <a:cs typeface="Times New Roman" panose="02020603050405020304" pitchFamily="18" charset="0"/>
            </a:endParaRPr>
          </a:p>
          <a:p>
            <a:pPr eaLnBrk="1" hangingPunct="1">
              <a:buFontTx/>
              <a:buChar char="-"/>
            </a:pPr>
            <a:r>
              <a:rPr lang="ru-RU" altLang="ru-RU" sz="3200">
                <a:solidFill>
                  <a:srgbClr val="0070C0"/>
                </a:solidFill>
                <a:latin typeface="Times New Roman" panose="02020603050405020304" pitchFamily="18" charset="0"/>
                <a:cs typeface="Times New Roman" panose="02020603050405020304" pitchFamily="18" charset="0"/>
              </a:rPr>
              <a:t> День городского Совета ветеранов в районных советах    </a:t>
            </a:r>
          </a:p>
          <a:p>
            <a:pPr eaLnBrk="1" hangingPunct="1"/>
            <a:r>
              <a:rPr lang="ru-RU" altLang="ru-RU" sz="3200">
                <a:solidFill>
                  <a:srgbClr val="0070C0"/>
                </a:solidFill>
                <a:latin typeface="Times New Roman" panose="02020603050405020304" pitchFamily="18" charset="0"/>
                <a:cs typeface="Times New Roman" panose="02020603050405020304" pitchFamily="18" charset="0"/>
              </a:rPr>
              <a:t>  ветеранов и первичных ветеранских организациях; </a:t>
            </a:r>
          </a:p>
          <a:p>
            <a:pPr eaLnBrk="1" hangingPunct="1">
              <a:buFontTx/>
              <a:buChar char="-"/>
            </a:pPr>
            <a:r>
              <a:rPr lang="ru-RU" altLang="ru-RU" sz="3200">
                <a:solidFill>
                  <a:srgbClr val="0070C0"/>
                </a:solidFill>
                <a:latin typeface="Times New Roman" panose="02020603050405020304" pitchFamily="18" charset="0"/>
                <a:cs typeface="Times New Roman" panose="02020603050405020304" pitchFamily="18" charset="0"/>
              </a:rPr>
              <a:t> Информационные часы, которые первым организовал совет </a:t>
            </a:r>
          </a:p>
          <a:p>
            <a:pPr eaLnBrk="1" hangingPunct="1"/>
            <a:r>
              <a:rPr lang="ru-RU" altLang="ru-RU" sz="3200">
                <a:solidFill>
                  <a:srgbClr val="0070C0"/>
                </a:solidFill>
                <a:latin typeface="Times New Roman" panose="02020603050405020304" pitchFamily="18" charset="0"/>
                <a:cs typeface="Times New Roman" panose="02020603050405020304" pitchFamily="18" charset="0"/>
              </a:rPr>
              <a:t>   ветеранов Рудничного района; </a:t>
            </a:r>
          </a:p>
          <a:p>
            <a:pPr eaLnBrk="1" hangingPunct="1">
              <a:buFontTx/>
              <a:buChar char="-"/>
            </a:pPr>
            <a:r>
              <a:rPr lang="ru-RU" altLang="ru-RU" sz="3200">
                <a:solidFill>
                  <a:srgbClr val="0070C0"/>
                </a:solidFill>
                <a:latin typeface="Times New Roman" panose="02020603050405020304" pitchFamily="18" charset="0"/>
                <a:cs typeface="Times New Roman" panose="02020603050405020304" pitchFamily="18" charset="0"/>
              </a:rPr>
              <a:t> Дни районных Советов ветеранов в первичных     </a:t>
            </a:r>
          </a:p>
          <a:p>
            <a:pPr eaLnBrk="1" hangingPunct="1"/>
            <a:r>
              <a:rPr lang="ru-RU" altLang="ru-RU" sz="3200">
                <a:solidFill>
                  <a:srgbClr val="0070C0"/>
                </a:solidFill>
                <a:latin typeface="Times New Roman" panose="02020603050405020304" pitchFamily="18" charset="0"/>
                <a:cs typeface="Times New Roman" panose="02020603050405020304" pitchFamily="18" charset="0"/>
              </a:rPr>
              <a:t>  организациях;</a:t>
            </a:r>
          </a:p>
          <a:p>
            <a:pPr eaLnBrk="1" hangingPunct="1"/>
            <a:r>
              <a:rPr lang="ru-RU" altLang="ru-RU" sz="3200">
                <a:solidFill>
                  <a:srgbClr val="0070C0"/>
                </a:solidFill>
                <a:latin typeface="Times New Roman" panose="02020603050405020304" pitchFamily="18" charset="0"/>
                <a:cs typeface="Times New Roman" panose="02020603050405020304" pitchFamily="18" charset="0"/>
              </a:rPr>
              <a:t>- День председателя первичной ветеранской организации; </a:t>
            </a:r>
          </a:p>
        </p:txBody>
      </p:sp>
      <p:sp>
        <p:nvSpPr>
          <p:cNvPr id="182276" name="Прямоугольник 15">
            <a:extLst>
              <a:ext uri="{FF2B5EF4-FFF2-40B4-BE49-F238E27FC236}">
                <a16:creationId xmlns:a16="http://schemas.microsoft.com/office/drawing/2014/main" id="{FEAB1AFB-70C1-4DDD-A6C4-434BF4444758}"/>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A9585090-37F4-4DD1-B49F-A4C44429C58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CD37B8AB-4DED-46F2-A36C-1E37030C7B2A}"/>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133A8BE0-1F04-46D3-8B6B-B2E765AD722C}"/>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
        <p:nvSpPr>
          <p:cNvPr id="182280" name="Прямоугольник 8">
            <a:extLst>
              <a:ext uri="{FF2B5EF4-FFF2-40B4-BE49-F238E27FC236}">
                <a16:creationId xmlns:a16="http://schemas.microsoft.com/office/drawing/2014/main" id="{39F8B51A-5342-42D9-A837-39EAE2B2C5AD}"/>
              </a:ext>
            </a:extLst>
          </p:cNvPr>
          <p:cNvSpPr>
            <a:spLocks noChangeArrowheads="1"/>
          </p:cNvSpPr>
          <p:nvPr/>
        </p:nvSpPr>
        <p:spPr bwMode="auto">
          <a:xfrm>
            <a:off x="331788" y="1311275"/>
            <a:ext cx="2000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b="1">
                <a:solidFill>
                  <a:srgbClr val="0070C0"/>
                </a:solidFill>
                <a:latin typeface="Times New Roman" panose="02020603050405020304" pitchFamily="18" charset="0"/>
                <a:cs typeface="Times New Roman" panose="02020603050405020304" pitchFamily="18" charset="0"/>
              </a:rPr>
              <a:t>формы работы:</a:t>
            </a:r>
            <a:endParaRPr lang="ru-RU" altLang="ru-RU"/>
          </a:p>
        </p:txBody>
      </p:sp>
    </p:spTree>
  </p:cSld>
  <p:clrMapOvr>
    <a:masterClrMapping/>
  </p:clrMapOvr>
  <p:transition advClick="0" advTm="12000">
    <p:comb/>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8E0220F-33B0-4141-B291-C173C5768A85}"/>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83299" name="Прямоугольник 12">
            <a:extLst>
              <a:ext uri="{FF2B5EF4-FFF2-40B4-BE49-F238E27FC236}">
                <a16:creationId xmlns:a16="http://schemas.microsoft.com/office/drawing/2014/main" id="{5C0F7DA2-E689-47D4-8ECB-2522A7810877}"/>
              </a:ext>
            </a:extLst>
          </p:cNvPr>
          <p:cNvSpPr>
            <a:spLocks noChangeArrowheads="1"/>
          </p:cNvSpPr>
          <p:nvPr/>
        </p:nvSpPr>
        <p:spPr bwMode="auto">
          <a:xfrm>
            <a:off x="403225" y="1668463"/>
            <a:ext cx="10929938"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buFontTx/>
              <a:buChar char="-"/>
            </a:pPr>
            <a:endParaRPr lang="ru-RU" altLang="ru-RU" sz="3200">
              <a:solidFill>
                <a:srgbClr val="0070C0"/>
              </a:solidFill>
              <a:latin typeface="Times New Roman" panose="02020603050405020304" pitchFamily="18" charset="0"/>
              <a:cs typeface="Times New Roman" panose="02020603050405020304" pitchFamily="18" charset="0"/>
            </a:endParaRPr>
          </a:p>
          <a:p>
            <a:pPr eaLnBrk="1" hangingPunct="1">
              <a:buFontTx/>
              <a:buChar char="-"/>
            </a:pPr>
            <a:r>
              <a:rPr lang="ru-RU" altLang="ru-RU" sz="3200">
                <a:solidFill>
                  <a:srgbClr val="0070C0"/>
                </a:solidFill>
                <a:latin typeface="Times New Roman" panose="02020603050405020304" pitchFamily="18" charset="0"/>
                <a:cs typeface="Times New Roman" panose="02020603050405020304" pitchFamily="18" charset="0"/>
              </a:rPr>
              <a:t> Смотры ветеранских двориков, открытых площадок по    </a:t>
            </a:r>
          </a:p>
          <a:p>
            <a:pPr eaLnBrk="1" hangingPunct="1"/>
            <a:r>
              <a:rPr lang="ru-RU" altLang="ru-RU" sz="3200">
                <a:solidFill>
                  <a:srgbClr val="0070C0"/>
                </a:solidFill>
                <a:latin typeface="Times New Roman" panose="02020603050405020304" pitchFamily="18" charset="0"/>
                <a:cs typeface="Times New Roman" panose="02020603050405020304" pitchFamily="18" charset="0"/>
              </a:rPr>
              <a:t>   месту жительства;</a:t>
            </a:r>
          </a:p>
          <a:p>
            <a:pPr eaLnBrk="1" hangingPunct="1"/>
            <a:r>
              <a:rPr lang="ru-RU" altLang="ru-RU" sz="3200">
                <a:solidFill>
                  <a:srgbClr val="0070C0"/>
                </a:solidFill>
                <a:latin typeface="Times New Roman" panose="02020603050405020304" pitchFamily="18" charset="0"/>
                <a:cs typeface="Times New Roman" panose="02020603050405020304" pitchFamily="18" charset="0"/>
              </a:rPr>
              <a:t>- Школы передового опыта;</a:t>
            </a:r>
          </a:p>
          <a:p>
            <a:pPr eaLnBrk="1" hangingPunct="1"/>
            <a:r>
              <a:rPr lang="ru-RU" altLang="ru-RU" sz="3200">
                <a:solidFill>
                  <a:srgbClr val="0070C0"/>
                </a:solidFill>
                <a:latin typeface="Times New Roman" panose="02020603050405020304" pitchFamily="18" charset="0"/>
                <a:cs typeface="Times New Roman" panose="02020603050405020304" pitchFamily="18" charset="0"/>
              </a:rPr>
              <a:t>- Мастер - классы по различной тематике;</a:t>
            </a:r>
          </a:p>
          <a:p>
            <a:pPr eaLnBrk="1" hangingPunct="1"/>
            <a:r>
              <a:rPr lang="ru-RU" altLang="ru-RU" sz="3200">
                <a:solidFill>
                  <a:srgbClr val="0070C0"/>
                </a:solidFill>
                <a:latin typeface="Times New Roman" panose="02020603050405020304" pitchFamily="18" charset="0"/>
                <a:cs typeface="Times New Roman" panose="02020603050405020304" pitchFamily="18" charset="0"/>
              </a:rPr>
              <a:t>- Круглые столы;</a:t>
            </a:r>
          </a:p>
          <a:p>
            <a:pPr eaLnBrk="1" hangingPunct="1"/>
            <a:r>
              <a:rPr lang="ru-RU" altLang="ru-RU" sz="3200">
                <a:solidFill>
                  <a:srgbClr val="0070C0"/>
                </a:solidFill>
                <a:latin typeface="Times New Roman" panose="02020603050405020304" pitchFamily="18" charset="0"/>
                <a:cs typeface="Times New Roman" panose="02020603050405020304" pitchFamily="18" charset="0"/>
              </a:rPr>
              <a:t>- Смотры-конкурсы;</a:t>
            </a:r>
          </a:p>
          <a:p>
            <a:pPr algn="ctr" eaLnBrk="1" hangingPunct="1">
              <a:buFontTx/>
              <a:buChar char="-"/>
            </a:pPr>
            <a:endParaRPr lang="ru-RU" altLang="ru-RU" sz="4400">
              <a:latin typeface="Times New Roman" panose="02020603050405020304" pitchFamily="18" charset="0"/>
              <a:cs typeface="Times New Roman" panose="02020603050405020304" pitchFamily="18" charset="0"/>
            </a:endParaRPr>
          </a:p>
        </p:txBody>
      </p:sp>
      <p:sp>
        <p:nvSpPr>
          <p:cNvPr id="183300" name="Прямоугольник 15">
            <a:extLst>
              <a:ext uri="{FF2B5EF4-FFF2-40B4-BE49-F238E27FC236}">
                <a16:creationId xmlns:a16="http://schemas.microsoft.com/office/drawing/2014/main" id="{30BF2F7F-A55D-4709-AF46-F1F2545A7DB7}"/>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DE356A54-7F33-429D-ACA0-614D51284FBB}"/>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5BF8A8A7-4FF4-40A4-8717-8B7C7723B4D4}"/>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E7D1131A-E3FC-437A-B16A-108D29A3706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
        <p:nvSpPr>
          <p:cNvPr id="183304" name="Прямоугольник 13">
            <a:extLst>
              <a:ext uri="{FF2B5EF4-FFF2-40B4-BE49-F238E27FC236}">
                <a16:creationId xmlns:a16="http://schemas.microsoft.com/office/drawing/2014/main" id="{BCC06A34-310C-419F-9755-F74F7FE2D587}"/>
              </a:ext>
            </a:extLst>
          </p:cNvPr>
          <p:cNvSpPr>
            <a:spLocks noChangeArrowheads="1"/>
          </p:cNvSpPr>
          <p:nvPr/>
        </p:nvSpPr>
        <p:spPr bwMode="auto">
          <a:xfrm>
            <a:off x="331788" y="1311275"/>
            <a:ext cx="2000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b="1">
                <a:solidFill>
                  <a:srgbClr val="0070C0"/>
                </a:solidFill>
                <a:latin typeface="Times New Roman" panose="02020603050405020304" pitchFamily="18" charset="0"/>
                <a:cs typeface="Times New Roman" panose="02020603050405020304" pitchFamily="18" charset="0"/>
              </a:rPr>
              <a:t>формы работы:</a:t>
            </a:r>
            <a:endParaRPr lang="ru-RU" altLang="ru-RU"/>
          </a:p>
        </p:txBody>
      </p:sp>
    </p:spTree>
  </p:cSld>
  <p:clrMapOvr>
    <a:masterClrMapping/>
  </p:clrMapOvr>
  <p:transition advClick="0" advTm="10000">
    <p:comb dir="vert"/>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65DE1EB-93D5-4421-898E-C587D791EF72}"/>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84323" name="Прямоугольник 12">
            <a:extLst>
              <a:ext uri="{FF2B5EF4-FFF2-40B4-BE49-F238E27FC236}">
                <a16:creationId xmlns:a16="http://schemas.microsoft.com/office/drawing/2014/main" id="{6AB6FCC3-5EAE-4CCC-9673-DBE075EDC688}"/>
              </a:ext>
            </a:extLst>
          </p:cNvPr>
          <p:cNvSpPr>
            <a:spLocks noChangeArrowheads="1"/>
          </p:cNvSpPr>
          <p:nvPr/>
        </p:nvSpPr>
        <p:spPr bwMode="auto">
          <a:xfrm>
            <a:off x="2189163" y="454025"/>
            <a:ext cx="5643562"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400" b="1">
                <a:solidFill>
                  <a:srgbClr val="0070C0"/>
                </a:solidFill>
                <a:latin typeface="Times New Roman" panose="02020603050405020304" pitchFamily="18" charset="0"/>
                <a:cs typeface="Times New Roman" panose="02020603050405020304" pitchFamily="18" charset="0"/>
              </a:rPr>
              <a:t>Мастер –классы</a:t>
            </a:r>
            <a:endParaRPr lang="ru-RU" altLang="ru-RU" sz="1400" b="1">
              <a:solidFill>
                <a:srgbClr val="0070C0"/>
              </a:solidFill>
              <a:latin typeface="Times New Roman" panose="02020603050405020304" pitchFamily="18" charset="0"/>
              <a:cs typeface="Times New Roman" panose="02020603050405020304" pitchFamily="18" charset="0"/>
            </a:endParaRPr>
          </a:p>
        </p:txBody>
      </p:sp>
      <p:sp>
        <p:nvSpPr>
          <p:cNvPr id="184324" name="Прямоугольник 15">
            <a:extLst>
              <a:ext uri="{FF2B5EF4-FFF2-40B4-BE49-F238E27FC236}">
                <a16:creationId xmlns:a16="http://schemas.microsoft.com/office/drawing/2014/main" id="{C7233AC0-CE99-4874-96BE-A81DA421EF51}"/>
              </a:ext>
            </a:extLst>
          </p:cNvPr>
          <p:cNvSpPr>
            <a:spLocks noChangeArrowheads="1"/>
          </p:cNvSpPr>
          <p:nvPr/>
        </p:nvSpPr>
        <p:spPr bwMode="auto">
          <a:xfrm>
            <a:off x="1546225" y="168275"/>
            <a:ext cx="7715250"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7" name="Picture 3" descr="G:\для облсовета\мероп первички\лесн поляна.jpg">
            <a:extLst>
              <a:ext uri="{FF2B5EF4-FFF2-40B4-BE49-F238E27FC236}">
                <a16:creationId xmlns:a16="http://schemas.microsoft.com/office/drawing/2014/main" id="{FE09B226-A552-42DD-ABF1-5EA5D1DB0D0A}"/>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60311" y="1597013"/>
            <a:ext cx="6215106" cy="4332200"/>
          </a:xfrm>
          <a:prstGeom prst="rect">
            <a:avLst/>
          </a:prstGeom>
          <a:ln>
            <a:noFill/>
          </a:ln>
          <a:effectLst>
            <a:softEdge rad="112500"/>
          </a:effectLst>
        </p:spPr>
      </p:pic>
      <p:pic>
        <p:nvPicPr>
          <p:cNvPr id="18" name="Picture 1" descr="C:\Users\Evgendormaster\Pictures\совет ветеранов.png">
            <a:extLst>
              <a:ext uri="{FF2B5EF4-FFF2-40B4-BE49-F238E27FC236}">
                <a16:creationId xmlns:a16="http://schemas.microsoft.com/office/drawing/2014/main" id="{20AC1A2B-CBD9-4599-97E2-8FFEB6B3A6E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9" name="Рисунок 18" descr="https://upload.wikimedia.org/wikipedia/commons/thumb/8/8b/Kemerovo_COA.svg/1200px-Kemerovo_COA.svg.png">
            <a:extLst>
              <a:ext uri="{FF2B5EF4-FFF2-40B4-BE49-F238E27FC236}">
                <a16:creationId xmlns:a16="http://schemas.microsoft.com/office/drawing/2014/main" id="{ADE3A6AE-C437-4948-8C08-B0EC7F787338}"/>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20" name="Рисунок 19">
            <a:extLst>
              <a:ext uri="{FF2B5EF4-FFF2-40B4-BE49-F238E27FC236}">
                <a16:creationId xmlns:a16="http://schemas.microsoft.com/office/drawing/2014/main" id="{C1119C1B-4856-4E69-A554-5215E1697767}"/>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pic>
        <p:nvPicPr>
          <p:cNvPr id="159746" name="Picture 2" descr="C:\Users\Nadezda\Downloads\photo_1123.jpg      масст.jpg">
            <a:extLst>
              <a:ext uri="{FF2B5EF4-FFF2-40B4-BE49-F238E27FC236}">
                <a16:creationId xmlns:a16="http://schemas.microsoft.com/office/drawing/2014/main" id="{D40F0A95-1BFB-45B9-97E2-6F08848B15AC}"/>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8118491" y="168253"/>
            <a:ext cx="3140969" cy="21986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2" descr="G:\для облсовета\мероп первички\DSCN0065.JPG">
            <a:extLst>
              <a:ext uri="{FF2B5EF4-FFF2-40B4-BE49-F238E27FC236}">
                <a16:creationId xmlns:a16="http://schemas.microsoft.com/office/drawing/2014/main" id="{3A82042D-7E4A-4267-8A7E-62DE542346D4}"/>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7118359" y="2097079"/>
            <a:ext cx="3288750" cy="216620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2" descr="G:\для облсовета\мероп первички\поляна2.JPG">
            <a:extLst>
              <a:ext uri="{FF2B5EF4-FFF2-40B4-BE49-F238E27FC236}">
                <a16:creationId xmlns:a16="http://schemas.microsoft.com/office/drawing/2014/main" id="{972967F1-BCF5-490C-A419-9F66E7FADEB4}"/>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6189665" y="4097343"/>
            <a:ext cx="3006227" cy="22095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advClick="0" advTm="10000">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8" presetClass="entr" presetSubtype="0" accel="100000" fill="hold" nodeType="withEffect">
                                  <p:stCondLst>
                                    <p:cond delay="0"/>
                                  </p:stCondLst>
                                  <p:childTnLst>
                                    <p:set>
                                      <p:cBhvr>
                                        <p:cTn id="6" dur="1" fill="hold">
                                          <p:stCondLst>
                                            <p:cond delay="0"/>
                                          </p:stCondLst>
                                        </p:cTn>
                                        <p:tgtEl>
                                          <p:spTgt spid="159746"/>
                                        </p:tgtEl>
                                        <p:attrNameLst>
                                          <p:attrName>style.visibility</p:attrName>
                                        </p:attrNameLst>
                                      </p:cBhvr>
                                      <p:to>
                                        <p:strVal val="visible"/>
                                      </p:to>
                                    </p:set>
                                    <p:anim calcmode="lin" valueType="num">
                                      <p:cBhvr>
                                        <p:cTn id="7" dur="500" fill="hold"/>
                                        <p:tgtEl>
                                          <p:spTgt spid="159746"/>
                                        </p:tgtEl>
                                        <p:attrNameLst>
                                          <p:attrName>ppt_w</p:attrName>
                                        </p:attrNameLst>
                                      </p:cBhvr>
                                      <p:tavLst>
                                        <p:tav tm="0">
                                          <p:val>
                                            <p:strVal val="#ppt_w*2.5"/>
                                          </p:val>
                                        </p:tav>
                                        <p:tav tm="100000">
                                          <p:val>
                                            <p:strVal val="#ppt_w"/>
                                          </p:val>
                                        </p:tav>
                                      </p:tavLst>
                                    </p:anim>
                                    <p:anim calcmode="lin" valueType="num">
                                      <p:cBhvr>
                                        <p:cTn id="8" dur="500" fill="hold"/>
                                        <p:tgtEl>
                                          <p:spTgt spid="159746"/>
                                        </p:tgtEl>
                                        <p:attrNameLst>
                                          <p:attrName>ppt_h</p:attrName>
                                        </p:attrNameLst>
                                      </p:cBhvr>
                                      <p:tavLst>
                                        <p:tav tm="0">
                                          <p:val>
                                            <p:strVal val="#ppt_h*0.01"/>
                                          </p:val>
                                        </p:tav>
                                        <p:tav tm="100000">
                                          <p:val>
                                            <p:strVal val="#ppt_h"/>
                                          </p:val>
                                        </p:tav>
                                      </p:tavLst>
                                    </p:anim>
                                    <p:anim calcmode="lin" valueType="num">
                                      <p:cBhvr>
                                        <p:cTn id="9" dur="500" fill="hold"/>
                                        <p:tgtEl>
                                          <p:spTgt spid="159746"/>
                                        </p:tgtEl>
                                        <p:attrNameLst>
                                          <p:attrName>ppt_x</p:attrName>
                                        </p:attrNameLst>
                                      </p:cBhvr>
                                      <p:tavLst>
                                        <p:tav tm="0">
                                          <p:val>
                                            <p:strVal val="#ppt_x"/>
                                          </p:val>
                                        </p:tav>
                                        <p:tav tm="100000">
                                          <p:val>
                                            <p:strVal val="#ppt_x"/>
                                          </p:val>
                                        </p:tav>
                                      </p:tavLst>
                                    </p:anim>
                                    <p:anim calcmode="lin" valueType="num">
                                      <p:cBhvr>
                                        <p:cTn id="10" dur="500" fill="hold"/>
                                        <p:tgtEl>
                                          <p:spTgt spid="159746"/>
                                        </p:tgtEl>
                                        <p:attrNameLst>
                                          <p:attrName>ppt_y</p:attrName>
                                        </p:attrNameLst>
                                      </p:cBhvr>
                                      <p:tavLst>
                                        <p:tav tm="0">
                                          <p:val>
                                            <p:strVal val="#ppt_h+1"/>
                                          </p:val>
                                        </p:tav>
                                        <p:tav tm="100000">
                                          <p:val>
                                            <p:strVal val="#ppt_y"/>
                                          </p:val>
                                        </p:tav>
                                      </p:tavLst>
                                    </p:anim>
                                    <p:animEffect transition="in" filter="fade">
                                      <p:cBhvr>
                                        <p:cTn id="11" dur="500"/>
                                        <p:tgtEl>
                                          <p:spTgt spid="159746"/>
                                        </p:tgtEl>
                                      </p:cBhvr>
                                    </p:animEffect>
                                  </p:childTnLst>
                                </p:cTn>
                              </p:par>
                            </p:childTnLst>
                          </p:cTn>
                        </p:par>
                        <p:par>
                          <p:cTn id="12" fill="hold" nodeType="afterGroup">
                            <p:stCondLst>
                              <p:cond delay="500"/>
                            </p:stCondLst>
                            <p:childTnLst>
                              <p:par>
                                <p:cTn id="13" presetID="3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800" decel="100000"/>
                                        <p:tgtEl>
                                          <p:spTgt spid="11"/>
                                        </p:tgtEl>
                                      </p:cBhvr>
                                    </p:animEffect>
                                    <p:anim calcmode="lin" valueType="num">
                                      <p:cBhvr>
                                        <p:cTn id="16" dur="800" decel="100000" fill="hold"/>
                                        <p:tgtEl>
                                          <p:spTgt spid="11"/>
                                        </p:tgtEl>
                                        <p:attrNameLst>
                                          <p:attrName>style.rotation</p:attrName>
                                        </p:attrNameLst>
                                      </p:cBhvr>
                                      <p:tavLst>
                                        <p:tav tm="0">
                                          <p:val>
                                            <p:fltVal val="-90"/>
                                          </p:val>
                                        </p:tav>
                                        <p:tav tm="100000">
                                          <p:val>
                                            <p:fltVal val="0"/>
                                          </p:val>
                                        </p:tav>
                                      </p:tavLst>
                                    </p:anim>
                                    <p:anim calcmode="lin" valueType="num">
                                      <p:cBhvr>
                                        <p:cTn id="17" dur="800" decel="100000" fill="hold"/>
                                        <p:tgtEl>
                                          <p:spTgt spid="11"/>
                                        </p:tgtEl>
                                        <p:attrNameLst>
                                          <p:attrName>ppt_x</p:attrName>
                                        </p:attrNameLst>
                                      </p:cBhvr>
                                      <p:tavLst>
                                        <p:tav tm="0">
                                          <p:val>
                                            <p:strVal val="#ppt_x+0.4"/>
                                          </p:val>
                                        </p:tav>
                                        <p:tav tm="100000">
                                          <p:val>
                                            <p:strVal val="#ppt_x-0.05"/>
                                          </p:val>
                                        </p:tav>
                                      </p:tavLst>
                                    </p:anim>
                                    <p:anim calcmode="lin" valueType="num">
                                      <p:cBhvr>
                                        <p:cTn id="18" dur="800" decel="100000" fill="hold"/>
                                        <p:tgtEl>
                                          <p:spTgt spid="11"/>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par>
                          <p:cTn id="21" fill="hold" nodeType="afterGroup">
                            <p:stCondLst>
                              <p:cond delay="1500"/>
                            </p:stCondLst>
                            <p:childTnLst>
                              <p:par>
                                <p:cTn id="22" presetID="12" presetClass="entr" presetSubtype="4"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slide(fromBottom)">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77D7D64-52DC-45A1-ACD5-213A6ECF0835}"/>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1691FB90-694A-4554-879B-CFAB64B8BE46}"/>
              </a:ext>
            </a:extLst>
          </p:cNvPr>
          <p:cNvSpPr>
            <a:spLocks noChangeArrowheads="1"/>
          </p:cNvSpPr>
          <p:nvPr/>
        </p:nvSpPr>
        <p:spPr bwMode="auto">
          <a:xfrm>
            <a:off x="260350" y="1096963"/>
            <a:ext cx="10929938"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2400" b="1">
                <a:solidFill>
                  <a:srgbClr val="0070C0"/>
                </a:solidFill>
                <a:latin typeface="Times New Roman" panose="02020603050405020304" pitchFamily="18" charset="0"/>
                <a:cs typeface="Times New Roman" panose="02020603050405020304" pitchFamily="18" charset="0"/>
              </a:rPr>
              <a:t>В организации досуга – </a:t>
            </a:r>
          </a:p>
          <a:p>
            <a:pPr eaLnBrk="1" hangingPunct="1"/>
            <a:endParaRPr lang="ru-RU" altLang="ru-RU" sz="2400" b="1">
              <a:solidFill>
                <a:srgbClr val="0070C0"/>
              </a:solidFill>
              <a:latin typeface="Times New Roman" panose="02020603050405020304" pitchFamily="18" charset="0"/>
              <a:cs typeface="Times New Roman" panose="02020603050405020304" pitchFamily="18" charset="0"/>
            </a:endParaRPr>
          </a:p>
          <a:p>
            <a:pPr eaLnBrk="1" hangingPunct="1">
              <a:buFont typeface="Arial" panose="020B0604020202020204" pitchFamily="34" charset="0"/>
              <a:buChar char="•"/>
            </a:pPr>
            <a:r>
              <a:rPr lang="ru-RU" altLang="ru-RU" sz="2800" b="1">
                <a:solidFill>
                  <a:srgbClr val="0070C0"/>
                </a:solidFill>
                <a:latin typeface="Times New Roman" panose="02020603050405020304" pitchFamily="18" charset="0"/>
                <a:cs typeface="Times New Roman" panose="02020603050405020304" pitchFamily="18" charset="0"/>
              </a:rPr>
              <a:t>  </a:t>
            </a:r>
            <a:r>
              <a:rPr lang="ru-RU" altLang="ru-RU" sz="3200">
                <a:solidFill>
                  <a:srgbClr val="0070C0"/>
                </a:solidFill>
                <a:latin typeface="Times New Roman" panose="02020603050405020304" pitchFamily="18" charset="0"/>
                <a:cs typeface="Times New Roman" panose="02020603050405020304" pitchFamily="18" charset="0"/>
              </a:rPr>
              <a:t>Дни здоровья, </a:t>
            </a:r>
          </a:p>
          <a:p>
            <a:pPr eaLnBrk="1" hangingPunct="1">
              <a:buFont typeface="Arial" panose="020B0604020202020204" pitchFamily="34" charset="0"/>
              <a:buChar char="•"/>
            </a:pPr>
            <a:r>
              <a:rPr lang="ru-RU" altLang="ru-RU" sz="3200">
                <a:solidFill>
                  <a:srgbClr val="0070C0"/>
                </a:solidFill>
                <a:latin typeface="Times New Roman" panose="02020603050405020304" pitchFamily="18" charset="0"/>
                <a:cs typeface="Times New Roman" panose="02020603050405020304" pitchFamily="18" charset="0"/>
              </a:rPr>
              <a:t>  Туристические слеты,</a:t>
            </a:r>
          </a:p>
          <a:p>
            <a:pPr eaLnBrk="1" hangingPunct="1">
              <a:buFont typeface="Arial" panose="020B0604020202020204" pitchFamily="34" charset="0"/>
              <a:buChar char="•"/>
            </a:pPr>
            <a:r>
              <a:rPr lang="ru-RU" altLang="ru-RU" sz="3200">
                <a:solidFill>
                  <a:srgbClr val="0070C0"/>
                </a:solidFill>
                <a:latin typeface="Times New Roman" panose="02020603050405020304" pitchFamily="18" charset="0"/>
                <a:cs typeface="Times New Roman" panose="02020603050405020304" pitchFamily="18" charset="0"/>
              </a:rPr>
              <a:t>  Арбат на Весенней, </a:t>
            </a:r>
          </a:p>
          <a:p>
            <a:pPr eaLnBrk="1" hangingPunct="1">
              <a:buFont typeface="Arial" panose="020B0604020202020204" pitchFamily="34" charset="0"/>
              <a:buChar char="•"/>
            </a:pPr>
            <a:r>
              <a:rPr lang="ru-RU" altLang="ru-RU" sz="3200">
                <a:solidFill>
                  <a:srgbClr val="0070C0"/>
                </a:solidFill>
                <a:latin typeface="Times New Roman" panose="02020603050405020304" pitchFamily="18" charset="0"/>
                <a:cs typeface="Times New Roman" panose="02020603050405020304" pitchFamily="18" charset="0"/>
              </a:rPr>
              <a:t>  Гостиные в день голосования на избирательных участках,</a:t>
            </a:r>
          </a:p>
          <a:p>
            <a:pPr eaLnBrk="1" hangingPunct="1">
              <a:buFont typeface="Arial" panose="020B0604020202020204" pitchFamily="34" charset="0"/>
              <a:buChar char="•"/>
            </a:pPr>
            <a:r>
              <a:rPr lang="ru-RU" altLang="ru-RU" sz="3200">
                <a:solidFill>
                  <a:srgbClr val="0070C0"/>
                </a:solidFill>
                <a:latin typeface="Times New Roman" panose="02020603050405020304" pitchFamily="18" charset="0"/>
                <a:cs typeface="Times New Roman" panose="02020603050405020304" pitchFamily="18" charset="0"/>
              </a:rPr>
              <a:t>  Праздники улиц, дворов, </a:t>
            </a:r>
          </a:p>
          <a:p>
            <a:pPr eaLnBrk="1" hangingPunct="1">
              <a:buFont typeface="Arial" panose="020B0604020202020204" pitchFamily="34" charset="0"/>
              <a:buChar char="•"/>
            </a:pPr>
            <a:r>
              <a:rPr lang="ru-RU" altLang="ru-RU" sz="3200">
                <a:solidFill>
                  <a:srgbClr val="0070C0"/>
                </a:solidFill>
                <a:latin typeface="Times New Roman" panose="02020603050405020304" pitchFamily="18" charset="0"/>
                <a:cs typeface="Times New Roman" panose="02020603050405020304" pitchFamily="18" charset="0"/>
              </a:rPr>
              <a:t>  Посиделки у палисадов, </a:t>
            </a:r>
          </a:p>
          <a:p>
            <a:pPr eaLnBrk="1" hangingPunct="1">
              <a:buFont typeface="Arial" panose="020B0604020202020204" pitchFamily="34" charset="0"/>
              <a:buChar char="•"/>
            </a:pPr>
            <a:r>
              <a:rPr lang="ru-RU" altLang="ru-RU" sz="3200">
                <a:solidFill>
                  <a:srgbClr val="0070C0"/>
                </a:solidFill>
                <a:latin typeface="Times New Roman" panose="02020603050405020304" pitchFamily="18" charset="0"/>
                <a:cs typeface="Times New Roman" panose="02020603050405020304" pitchFamily="18" charset="0"/>
              </a:rPr>
              <a:t>  Мини-клубы на дому, шоу «60+»,</a:t>
            </a:r>
          </a:p>
          <a:p>
            <a:pPr eaLnBrk="1" hangingPunct="1">
              <a:buFont typeface="Arial" panose="020B0604020202020204" pitchFamily="34" charset="0"/>
              <a:buChar char="•"/>
            </a:pPr>
            <a:r>
              <a:rPr lang="ru-RU" altLang="ru-RU" sz="3200">
                <a:solidFill>
                  <a:srgbClr val="0070C0"/>
                </a:solidFill>
                <a:latin typeface="Times New Roman" panose="02020603050405020304" pitchFamily="18" charset="0"/>
                <a:cs typeface="Times New Roman" panose="02020603050405020304" pitchFamily="18" charset="0"/>
              </a:rPr>
              <a:t>  Конкурс частушек.</a:t>
            </a:r>
          </a:p>
          <a:p>
            <a:pPr eaLnBrk="1" hangingPunct="1"/>
            <a:endParaRPr lang="ru-RU" altLang="ru-RU" sz="4400" b="1">
              <a:solidFill>
                <a:srgbClr val="0070C0"/>
              </a:solidFill>
              <a:latin typeface="Times New Roman" panose="02020603050405020304" pitchFamily="18" charset="0"/>
              <a:cs typeface="Times New Roman" panose="02020603050405020304" pitchFamily="18" charset="0"/>
            </a:endParaRPr>
          </a:p>
          <a:p>
            <a:pPr algn="ctr" eaLnBrk="1" hangingPunct="1"/>
            <a:endParaRPr lang="ru-RU" altLang="ru-RU" sz="4400">
              <a:latin typeface="Times New Roman" panose="02020603050405020304" pitchFamily="18" charset="0"/>
              <a:cs typeface="Times New Roman" panose="02020603050405020304" pitchFamily="18" charset="0"/>
            </a:endParaRPr>
          </a:p>
        </p:txBody>
      </p:sp>
      <p:pic>
        <p:nvPicPr>
          <p:cNvPr id="10" name="Picture 1" descr="C:\Users\Evgendormaster\Pictures\совет ветеранов.png">
            <a:extLst>
              <a:ext uri="{FF2B5EF4-FFF2-40B4-BE49-F238E27FC236}">
                <a16:creationId xmlns:a16="http://schemas.microsoft.com/office/drawing/2014/main" id="{8477403B-FD16-44CA-8FF2-30C2D2A05E2E}"/>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8F55F16F-5FC1-4986-BBD0-AC99C8A57E9F}"/>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DF3850A4-7AF4-44E7-B101-DA74F00F4CA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p:cTn id="7" dur="1000" fill="hold"/>
                                        <p:tgtEl>
                                          <p:spTgt spid="1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3">
                                            <p:txEl>
                                              <p:pRg st="0" end="0"/>
                                            </p:txEl>
                                          </p:spTgt>
                                        </p:tgtEl>
                                      </p:cBhvr>
                                    </p:animEffect>
                                  </p:childTnLst>
                                </p:cTn>
                              </p:par>
                            </p:childTnLst>
                          </p:cTn>
                        </p:par>
                        <p:par>
                          <p:cTn id="10" fill="hold" nodeType="afterGroup">
                            <p:stCondLst>
                              <p:cond delay="1000"/>
                            </p:stCondLst>
                            <p:childTnLst>
                              <p:par>
                                <p:cTn id="11" presetID="27" presetClass="entr" presetSubtype="0" fill="hold" nodeType="afterEffect">
                                  <p:stCondLst>
                                    <p:cond delay="0"/>
                                  </p:stCondLst>
                                  <p:iterate type="lt">
                                    <p:tmPct val="50000"/>
                                  </p:iterate>
                                  <p:childTnLst>
                                    <p:set>
                                      <p:cBhvr>
                                        <p:cTn id="12" dur="1" fill="hold">
                                          <p:stCondLst>
                                            <p:cond delay="0"/>
                                          </p:stCondLst>
                                        </p:cTn>
                                        <p:tgtEl>
                                          <p:spTgt spid="13">
                                            <p:txEl>
                                              <p:pRg st="2" end="2"/>
                                            </p:txEl>
                                          </p:spTgt>
                                        </p:tgtEl>
                                        <p:attrNameLst>
                                          <p:attrName>style.visibility</p:attrName>
                                        </p:attrNameLst>
                                      </p:cBhvr>
                                      <p:to>
                                        <p:strVal val="visible"/>
                                      </p:to>
                                    </p:set>
                                    <p:anim calcmode="discrete" valueType="clr">
                                      <p:cBhvr override="childStyle">
                                        <p:cTn id="13" dur="80"/>
                                        <p:tgtEl>
                                          <p:spTgt spid="1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3">
                                            <p:txEl>
                                              <p:pRg st="2" end="2"/>
                                            </p:txEl>
                                          </p:spTgt>
                                        </p:tgtEl>
                                        <p:attrNameLst>
                                          <p:attrName>fillcolor</p:attrName>
                                        </p:attrNameLst>
                                      </p:cBhvr>
                                      <p:tavLst>
                                        <p:tav tm="0">
                                          <p:val>
                                            <p:clrVal>
                                              <a:schemeClr val="accent2"/>
                                            </p:clrVal>
                                          </p:val>
                                        </p:tav>
                                        <p:tav tm="50000">
                                          <p:val>
                                            <p:clrVal>
                                              <a:schemeClr val="hlink"/>
                                            </p:clrVal>
                                          </p:val>
                                        </p:tav>
                                      </p:tavLst>
                                    </p:anim>
                                    <p:set>
                                      <p:cBhvr>
                                        <p:cTn id="15" dur="80"/>
                                        <p:tgtEl>
                                          <p:spTgt spid="13">
                                            <p:txEl>
                                              <p:pRg st="2" end="2"/>
                                            </p:txEl>
                                          </p:spTgt>
                                        </p:tgtEl>
                                        <p:attrNameLst>
                                          <p:attrName>fill.type</p:attrName>
                                        </p:attrNameLst>
                                      </p:cBhvr>
                                      <p:to>
                                        <p:strVal val="solid"/>
                                      </p:to>
                                    </p:set>
                                  </p:childTnLst>
                                </p:cTn>
                              </p:par>
                            </p:childTnLst>
                          </p:cTn>
                        </p:par>
                        <p:par>
                          <p:cTn id="16" fill="hold" nodeType="afterGroup">
                            <p:stCondLst>
                              <p:cond delay="1520"/>
                            </p:stCondLst>
                            <p:childTnLst>
                              <p:par>
                                <p:cTn id="17" presetID="27" presetClass="entr" presetSubtype="0" fill="hold" nodeType="afterEffect">
                                  <p:stCondLst>
                                    <p:cond delay="0"/>
                                  </p:stCondLst>
                                  <p:iterate type="lt">
                                    <p:tmPct val="50000"/>
                                  </p:iterate>
                                  <p:childTnLst>
                                    <p:set>
                                      <p:cBhvr>
                                        <p:cTn id="18" dur="1" fill="hold">
                                          <p:stCondLst>
                                            <p:cond delay="0"/>
                                          </p:stCondLst>
                                        </p:cTn>
                                        <p:tgtEl>
                                          <p:spTgt spid="13">
                                            <p:txEl>
                                              <p:pRg st="3" end="3"/>
                                            </p:txEl>
                                          </p:spTgt>
                                        </p:tgtEl>
                                        <p:attrNameLst>
                                          <p:attrName>style.visibility</p:attrName>
                                        </p:attrNameLst>
                                      </p:cBhvr>
                                      <p:to>
                                        <p:strVal val="visible"/>
                                      </p:to>
                                    </p:set>
                                    <p:anim calcmode="discrete" valueType="clr">
                                      <p:cBhvr override="childStyle">
                                        <p:cTn id="19" dur="80"/>
                                        <p:tgtEl>
                                          <p:spTgt spid="1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3">
                                            <p:txEl>
                                              <p:pRg st="3" end="3"/>
                                            </p:txEl>
                                          </p:spTgt>
                                        </p:tgtEl>
                                        <p:attrNameLst>
                                          <p:attrName>fillcolor</p:attrName>
                                        </p:attrNameLst>
                                      </p:cBhvr>
                                      <p:tavLst>
                                        <p:tav tm="0">
                                          <p:val>
                                            <p:clrVal>
                                              <a:schemeClr val="accent2"/>
                                            </p:clrVal>
                                          </p:val>
                                        </p:tav>
                                        <p:tav tm="50000">
                                          <p:val>
                                            <p:clrVal>
                                              <a:schemeClr val="hlink"/>
                                            </p:clrVal>
                                          </p:val>
                                        </p:tav>
                                      </p:tavLst>
                                    </p:anim>
                                    <p:set>
                                      <p:cBhvr>
                                        <p:cTn id="21" dur="80"/>
                                        <p:tgtEl>
                                          <p:spTgt spid="13">
                                            <p:txEl>
                                              <p:pRg st="3" end="3"/>
                                            </p:txEl>
                                          </p:spTgt>
                                        </p:tgtEl>
                                        <p:attrNameLst>
                                          <p:attrName>fill.type</p:attrName>
                                        </p:attrNameLst>
                                      </p:cBhvr>
                                      <p:to>
                                        <p:strVal val="solid"/>
                                      </p:to>
                                    </p:set>
                                  </p:childTnLst>
                                </p:cTn>
                              </p:par>
                            </p:childTnLst>
                          </p:cTn>
                        </p:par>
                        <p:par>
                          <p:cTn id="22" fill="hold" nodeType="afterGroup">
                            <p:stCondLst>
                              <p:cond delay="2320"/>
                            </p:stCondLst>
                            <p:childTnLst>
                              <p:par>
                                <p:cTn id="23" presetID="27" presetClass="entr" presetSubtype="0" fill="hold" nodeType="afterEffect">
                                  <p:stCondLst>
                                    <p:cond delay="0"/>
                                  </p:stCondLst>
                                  <p:iterate type="lt">
                                    <p:tmPct val="50000"/>
                                  </p:iterate>
                                  <p:childTnLst>
                                    <p:set>
                                      <p:cBhvr>
                                        <p:cTn id="24" dur="1" fill="hold">
                                          <p:stCondLst>
                                            <p:cond delay="0"/>
                                          </p:stCondLst>
                                        </p:cTn>
                                        <p:tgtEl>
                                          <p:spTgt spid="13">
                                            <p:txEl>
                                              <p:pRg st="4" end="4"/>
                                            </p:txEl>
                                          </p:spTgt>
                                        </p:tgtEl>
                                        <p:attrNameLst>
                                          <p:attrName>style.visibility</p:attrName>
                                        </p:attrNameLst>
                                      </p:cBhvr>
                                      <p:to>
                                        <p:strVal val="visible"/>
                                      </p:to>
                                    </p:set>
                                    <p:anim calcmode="discrete" valueType="clr">
                                      <p:cBhvr override="childStyle">
                                        <p:cTn id="25" dur="80"/>
                                        <p:tgtEl>
                                          <p:spTgt spid="1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13">
                                            <p:txEl>
                                              <p:pRg st="4" end="4"/>
                                            </p:txEl>
                                          </p:spTgt>
                                        </p:tgtEl>
                                        <p:attrNameLst>
                                          <p:attrName>fillcolor</p:attrName>
                                        </p:attrNameLst>
                                      </p:cBhvr>
                                      <p:tavLst>
                                        <p:tav tm="0">
                                          <p:val>
                                            <p:clrVal>
                                              <a:schemeClr val="accent2"/>
                                            </p:clrVal>
                                          </p:val>
                                        </p:tav>
                                        <p:tav tm="50000">
                                          <p:val>
                                            <p:clrVal>
                                              <a:schemeClr val="hlink"/>
                                            </p:clrVal>
                                          </p:val>
                                        </p:tav>
                                      </p:tavLst>
                                    </p:anim>
                                    <p:set>
                                      <p:cBhvr>
                                        <p:cTn id="27" dur="80"/>
                                        <p:tgtEl>
                                          <p:spTgt spid="13">
                                            <p:txEl>
                                              <p:pRg st="4" end="4"/>
                                            </p:txEl>
                                          </p:spTgt>
                                        </p:tgtEl>
                                        <p:attrNameLst>
                                          <p:attrName>fill.type</p:attrName>
                                        </p:attrNameLst>
                                      </p:cBhvr>
                                      <p:to>
                                        <p:strVal val="solid"/>
                                      </p:to>
                                    </p:set>
                                  </p:childTnLst>
                                </p:cTn>
                              </p:par>
                            </p:childTnLst>
                          </p:cTn>
                        </p:par>
                        <p:par>
                          <p:cTn id="28" fill="hold" nodeType="afterGroup">
                            <p:stCondLst>
                              <p:cond delay="3000"/>
                            </p:stCondLst>
                            <p:childTnLst>
                              <p:par>
                                <p:cTn id="29" presetID="27" presetClass="entr" presetSubtype="0" fill="hold" nodeType="afterEffect">
                                  <p:stCondLst>
                                    <p:cond delay="0"/>
                                  </p:stCondLst>
                                  <p:iterate type="lt">
                                    <p:tmPct val="50000"/>
                                  </p:iterate>
                                  <p:childTnLst>
                                    <p:set>
                                      <p:cBhvr>
                                        <p:cTn id="30" dur="1" fill="hold">
                                          <p:stCondLst>
                                            <p:cond delay="0"/>
                                          </p:stCondLst>
                                        </p:cTn>
                                        <p:tgtEl>
                                          <p:spTgt spid="13">
                                            <p:txEl>
                                              <p:pRg st="5" end="5"/>
                                            </p:txEl>
                                          </p:spTgt>
                                        </p:tgtEl>
                                        <p:attrNameLst>
                                          <p:attrName>style.visibility</p:attrName>
                                        </p:attrNameLst>
                                      </p:cBhvr>
                                      <p:to>
                                        <p:strVal val="visible"/>
                                      </p:to>
                                    </p:set>
                                    <p:anim calcmode="discrete" valueType="clr">
                                      <p:cBhvr override="childStyle">
                                        <p:cTn id="31" dur="80"/>
                                        <p:tgtEl>
                                          <p:spTgt spid="13">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13">
                                            <p:txEl>
                                              <p:pRg st="5" end="5"/>
                                            </p:txEl>
                                          </p:spTgt>
                                        </p:tgtEl>
                                        <p:attrNameLst>
                                          <p:attrName>fillcolor</p:attrName>
                                        </p:attrNameLst>
                                      </p:cBhvr>
                                      <p:tavLst>
                                        <p:tav tm="0">
                                          <p:val>
                                            <p:clrVal>
                                              <a:schemeClr val="accent2"/>
                                            </p:clrVal>
                                          </p:val>
                                        </p:tav>
                                        <p:tav tm="50000">
                                          <p:val>
                                            <p:clrVal>
                                              <a:schemeClr val="hlink"/>
                                            </p:clrVal>
                                          </p:val>
                                        </p:tav>
                                      </p:tavLst>
                                    </p:anim>
                                    <p:set>
                                      <p:cBhvr>
                                        <p:cTn id="33" dur="80"/>
                                        <p:tgtEl>
                                          <p:spTgt spid="13">
                                            <p:txEl>
                                              <p:pRg st="5" end="5"/>
                                            </p:txEl>
                                          </p:spTgt>
                                        </p:tgtEl>
                                        <p:attrNameLst>
                                          <p:attrName>fill.type</p:attrName>
                                        </p:attrNameLst>
                                      </p:cBhvr>
                                      <p:to>
                                        <p:strVal val="solid"/>
                                      </p:to>
                                    </p:set>
                                  </p:childTnLst>
                                </p:cTn>
                              </p:par>
                            </p:childTnLst>
                          </p:cTn>
                        </p:par>
                        <p:par>
                          <p:cTn id="34" fill="hold" nodeType="afterGroup">
                            <p:stCondLst>
                              <p:cond delay="4960"/>
                            </p:stCondLst>
                            <p:childTnLst>
                              <p:par>
                                <p:cTn id="35" presetID="27" presetClass="entr" presetSubtype="0" fill="hold" nodeType="afterEffect">
                                  <p:stCondLst>
                                    <p:cond delay="0"/>
                                  </p:stCondLst>
                                  <p:iterate type="lt">
                                    <p:tmPct val="50000"/>
                                  </p:iterate>
                                  <p:childTnLst>
                                    <p:set>
                                      <p:cBhvr>
                                        <p:cTn id="36" dur="1" fill="hold">
                                          <p:stCondLst>
                                            <p:cond delay="0"/>
                                          </p:stCondLst>
                                        </p:cTn>
                                        <p:tgtEl>
                                          <p:spTgt spid="13">
                                            <p:txEl>
                                              <p:pRg st="6" end="6"/>
                                            </p:txEl>
                                          </p:spTgt>
                                        </p:tgtEl>
                                        <p:attrNameLst>
                                          <p:attrName>style.visibility</p:attrName>
                                        </p:attrNameLst>
                                      </p:cBhvr>
                                      <p:to>
                                        <p:strVal val="visible"/>
                                      </p:to>
                                    </p:set>
                                    <p:anim calcmode="discrete" valueType="clr">
                                      <p:cBhvr override="childStyle">
                                        <p:cTn id="37" dur="80"/>
                                        <p:tgtEl>
                                          <p:spTgt spid="13">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13">
                                            <p:txEl>
                                              <p:pRg st="6" end="6"/>
                                            </p:txEl>
                                          </p:spTgt>
                                        </p:tgtEl>
                                        <p:attrNameLst>
                                          <p:attrName>fillcolor</p:attrName>
                                        </p:attrNameLst>
                                      </p:cBhvr>
                                      <p:tavLst>
                                        <p:tav tm="0">
                                          <p:val>
                                            <p:clrVal>
                                              <a:schemeClr val="accent2"/>
                                            </p:clrVal>
                                          </p:val>
                                        </p:tav>
                                        <p:tav tm="50000">
                                          <p:val>
                                            <p:clrVal>
                                              <a:schemeClr val="hlink"/>
                                            </p:clrVal>
                                          </p:val>
                                        </p:tav>
                                      </p:tavLst>
                                    </p:anim>
                                    <p:set>
                                      <p:cBhvr>
                                        <p:cTn id="39" dur="80"/>
                                        <p:tgtEl>
                                          <p:spTgt spid="13">
                                            <p:txEl>
                                              <p:pRg st="6" end="6"/>
                                            </p:txEl>
                                          </p:spTgt>
                                        </p:tgtEl>
                                        <p:attrNameLst>
                                          <p:attrName>fill.type</p:attrName>
                                        </p:attrNameLst>
                                      </p:cBhvr>
                                      <p:to>
                                        <p:strVal val="solid"/>
                                      </p:to>
                                    </p:set>
                                  </p:childTnLst>
                                </p:cTn>
                              </p:par>
                            </p:childTnLst>
                          </p:cTn>
                        </p:par>
                        <p:par>
                          <p:cTn id="40" fill="hold" nodeType="afterGroup">
                            <p:stCondLst>
                              <p:cond delay="5840"/>
                            </p:stCondLst>
                            <p:childTnLst>
                              <p:par>
                                <p:cTn id="41" presetID="27" presetClass="entr" presetSubtype="0" fill="hold" nodeType="afterEffect">
                                  <p:stCondLst>
                                    <p:cond delay="0"/>
                                  </p:stCondLst>
                                  <p:iterate type="lt">
                                    <p:tmPct val="50000"/>
                                  </p:iterate>
                                  <p:childTnLst>
                                    <p:set>
                                      <p:cBhvr>
                                        <p:cTn id="42" dur="1" fill="hold">
                                          <p:stCondLst>
                                            <p:cond delay="0"/>
                                          </p:stCondLst>
                                        </p:cTn>
                                        <p:tgtEl>
                                          <p:spTgt spid="13">
                                            <p:txEl>
                                              <p:pRg st="7" end="7"/>
                                            </p:txEl>
                                          </p:spTgt>
                                        </p:tgtEl>
                                        <p:attrNameLst>
                                          <p:attrName>style.visibility</p:attrName>
                                        </p:attrNameLst>
                                      </p:cBhvr>
                                      <p:to>
                                        <p:strVal val="visible"/>
                                      </p:to>
                                    </p:set>
                                    <p:anim calcmode="discrete" valueType="clr">
                                      <p:cBhvr override="childStyle">
                                        <p:cTn id="43" dur="80"/>
                                        <p:tgtEl>
                                          <p:spTgt spid="13">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4" dur="80"/>
                                        <p:tgtEl>
                                          <p:spTgt spid="13">
                                            <p:txEl>
                                              <p:pRg st="7" end="7"/>
                                            </p:txEl>
                                          </p:spTgt>
                                        </p:tgtEl>
                                        <p:attrNameLst>
                                          <p:attrName>fillcolor</p:attrName>
                                        </p:attrNameLst>
                                      </p:cBhvr>
                                      <p:tavLst>
                                        <p:tav tm="0">
                                          <p:val>
                                            <p:clrVal>
                                              <a:schemeClr val="accent2"/>
                                            </p:clrVal>
                                          </p:val>
                                        </p:tav>
                                        <p:tav tm="50000">
                                          <p:val>
                                            <p:clrVal>
                                              <a:schemeClr val="hlink"/>
                                            </p:clrVal>
                                          </p:val>
                                        </p:tav>
                                      </p:tavLst>
                                    </p:anim>
                                    <p:set>
                                      <p:cBhvr>
                                        <p:cTn id="45" dur="80"/>
                                        <p:tgtEl>
                                          <p:spTgt spid="13">
                                            <p:txEl>
                                              <p:pRg st="7" end="7"/>
                                            </p:txEl>
                                          </p:spTgt>
                                        </p:tgtEl>
                                        <p:attrNameLst>
                                          <p:attrName>fill.type</p:attrName>
                                        </p:attrNameLst>
                                      </p:cBhvr>
                                      <p:to>
                                        <p:strVal val="solid"/>
                                      </p:to>
                                    </p:set>
                                  </p:childTnLst>
                                </p:cTn>
                              </p:par>
                            </p:childTnLst>
                          </p:cTn>
                        </p:par>
                        <p:par>
                          <p:cTn id="46" fill="hold" nodeType="afterGroup">
                            <p:stCondLst>
                              <p:cond delay="6680"/>
                            </p:stCondLst>
                            <p:childTnLst>
                              <p:par>
                                <p:cTn id="47" presetID="27" presetClass="entr" presetSubtype="0" fill="hold" nodeType="afterEffect">
                                  <p:stCondLst>
                                    <p:cond delay="0"/>
                                  </p:stCondLst>
                                  <p:iterate type="lt">
                                    <p:tmPct val="50000"/>
                                  </p:iterate>
                                  <p:childTnLst>
                                    <p:set>
                                      <p:cBhvr>
                                        <p:cTn id="48" dur="1" fill="hold">
                                          <p:stCondLst>
                                            <p:cond delay="0"/>
                                          </p:stCondLst>
                                        </p:cTn>
                                        <p:tgtEl>
                                          <p:spTgt spid="13">
                                            <p:txEl>
                                              <p:pRg st="8" end="8"/>
                                            </p:txEl>
                                          </p:spTgt>
                                        </p:tgtEl>
                                        <p:attrNameLst>
                                          <p:attrName>style.visibility</p:attrName>
                                        </p:attrNameLst>
                                      </p:cBhvr>
                                      <p:to>
                                        <p:strVal val="visible"/>
                                      </p:to>
                                    </p:set>
                                    <p:anim calcmode="discrete" valueType="clr">
                                      <p:cBhvr override="childStyle">
                                        <p:cTn id="49" dur="80"/>
                                        <p:tgtEl>
                                          <p:spTgt spid="13">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13">
                                            <p:txEl>
                                              <p:pRg st="8" end="8"/>
                                            </p:txEl>
                                          </p:spTgt>
                                        </p:tgtEl>
                                        <p:attrNameLst>
                                          <p:attrName>fillcolor</p:attrName>
                                        </p:attrNameLst>
                                      </p:cBhvr>
                                      <p:tavLst>
                                        <p:tav tm="0">
                                          <p:val>
                                            <p:clrVal>
                                              <a:schemeClr val="accent2"/>
                                            </p:clrVal>
                                          </p:val>
                                        </p:tav>
                                        <p:tav tm="50000">
                                          <p:val>
                                            <p:clrVal>
                                              <a:schemeClr val="hlink"/>
                                            </p:clrVal>
                                          </p:val>
                                        </p:tav>
                                      </p:tavLst>
                                    </p:anim>
                                    <p:set>
                                      <p:cBhvr>
                                        <p:cTn id="51" dur="80"/>
                                        <p:tgtEl>
                                          <p:spTgt spid="13">
                                            <p:txEl>
                                              <p:pRg st="8" end="8"/>
                                            </p:txEl>
                                          </p:spTgt>
                                        </p:tgtEl>
                                        <p:attrNameLst>
                                          <p:attrName>fill.type</p:attrName>
                                        </p:attrNameLst>
                                      </p:cBhvr>
                                      <p:to>
                                        <p:strVal val="solid"/>
                                      </p:to>
                                    </p:set>
                                  </p:childTnLst>
                                </p:cTn>
                              </p:par>
                            </p:childTnLst>
                          </p:cTn>
                        </p:par>
                        <p:par>
                          <p:cTn id="52" fill="hold" nodeType="afterGroup">
                            <p:stCondLst>
                              <p:cond delay="7760"/>
                            </p:stCondLst>
                            <p:childTnLst>
                              <p:par>
                                <p:cTn id="53" presetID="27" presetClass="entr" presetSubtype="0" fill="hold" nodeType="afterEffect">
                                  <p:stCondLst>
                                    <p:cond delay="0"/>
                                  </p:stCondLst>
                                  <p:iterate type="lt">
                                    <p:tmPct val="50000"/>
                                  </p:iterate>
                                  <p:childTnLst>
                                    <p:set>
                                      <p:cBhvr>
                                        <p:cTn id="54" dur="1" fill="hold">
                                          <p:stCondLst>
                                            <p:cond delay="0"/>
                                          </p:stCondLst>
                                        </p:cTn>
                                        <p:tgtEl>
                                          <p:spTgt spid="13">
                                            <p:txEl>
                                              <p:pRg st="9" end="9"/>
                                            </p:txEl>
                                          </p:spTgt>
                                        </p:tgtEl>
                                        <p:attrNameLst>
                                          <p:attrName>style.visibility</p:attrName>
                                        </p:attrNameLst>
                                      </p:cBhvr>
                                      <p:to>
                                        <p:strVal val="visible"/>
                                      </p:to>
                                    </p:set>
                                    <p:anim calcmode="discrete" valueType="clr">
                                      <p:cBhvr override="childStyle">
                                        <p:cTn id="55" dur="80"/>
                                        <p:tgtEl>
                                          <p:spTgt spid="13">
                                            <p:txEl>
                                              <p:pRg st="9" end="9"/>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6" dur="80"/>
                                        <p:tgtEl>
                                          <p:spTgt spid="13">
                                            <p:txEl>
                                              <p:pRg st="9" end="9"/>
                                            </p:txEl>
                                          </p:spTgt>
                                        </p:tgtEl>
                                        <p:attrNameLst>
                                          <p:attrName>fillcolor</p:attrName>
                                        </p:attrNameLst>
                                      </p:cBhvr>
                                      <p:tavLst>
                                        <p:tav tm="0">
                                          <p:val>
                                            <p:clrVal>
                                              <a:schemeClr val="accent2"/>
                                            </p:clrVal>
                                          </p:val>
                                        </p:tav>
                                        <p:tav tm="50000">
                                          <p:val>
                                            <p:clrVal>
                                              <a:schemeClr val="hlink"/>
                                            </p:clrVal>
                                          </p:val>
                                        </p:tav>
                                      </p:tavLst>
                                    </p:anim>
                                    <p:set>
                                      <p:cBhvr>
                                        <p:cTn id="57" dur="80"/>
                                        <p:tgtEl>
                                          <p:spTgt spid="13">
                                            <p:txEl>
                                              <p:pRg st="9" end="9"/>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7891151-65DF-4699-915B-0678B73F1B5A}"/>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03956780-8FD2-421D-BD3F-11FC82C0E593}"/>
              </a:ext>
            </a:extLst>
          </p:cNvPr>
          <p:cNvSpPr>
            <a:spLocks noChangeArrowheads="1"/>
          </p:cNvSpPr>
          <p:nvPr/>
        </p:nvSpPr>
        <p:spPr bwMode="auto">
          <a:xfrm>
            <a:off x="331788" y="1525588"/>
            <a:ext cx="10929937"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3600">
                <a:solidFill>
                  <a:srgbClr val="0070C0"/>
                </a:solidFill>
                <a:latin typeface="Times New Roman" panose="02020603050405020304" pitchFamily="18" charset="0"/>
                <a:cs typeface="Times New Roman" panose="02020603050405020304" pitchFamily="18" charset="0"/>
              </a:rPr>
              <a:t>В отчётном периоде городской Совет ветеранов усилил внимание межрегиональным связям с ветеранскими организациями городов и районов нашей области и городов Российской Федерации.</a:t>
            </a:r>
          </a:p>
          <a:p>
            <a:pPr algn="ctr" eaLnBrk="1" hangingPunct="1"/>
            <a:r>
              <a:rPr lang="ru-RU" altLang="ru-RU" sz="3600">
                <a:solidFill>
                  <a:srgbClr val="0070C0"/>
                </a:solidFill>
                <a:latin typeface="Times New Roman" panose="02020603050405020304" pitchFamily="18" charset="0"/>
                <a:cs typeface="Times New Roman" panose="02020603050405020304" pitchFamily="18" charset="0"/>
              </a:rPr>
              <a:t>Проведены встречи по обмену опытом работы с ветеранскими организациями ряда городов области и России.</a:t>
            </a:r>
          </a:p>
        </p:txBody>
      </p:sp>
      <p:sp>
        <p:nvSpPr>
          <p:cNvPr id="186372" name="Прямоугольник 15">
            <a:extLst>
              <a:ext uri="{FF2B5EF4-FFF2-40B4-BE49-F238E27FC236}">
                <a16:creationId xmlns:a16="http://schemas.microsoft.com/office/drawing/2014/main" id="{886319E2-005C-4869-841B-71BAAB866544}"/>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22FB39EF-B0DC-44CC-981D-5716C43D2420}"/>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29ECC0E3-ADE6-47AC-86F2-7E9FC6977CA9}"/>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14712546-C575-45DE-8B74-08251225EFA3}"/>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5000">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p:cTn id="7" dur="1000" fill="hold"/>
                                        <p:tgtEl>
                                          <p:spTgt spid="1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3">
                                            <p:txEl>
                                              <p:pRg st="0" end="0"/>
                                            </p:txEl>
                                          </p:spTgt>
                                        </p:tgtEl>
                                      </p:cBhvr>
                                    </p:animEffect>
                                  </p:childTnLst>
                                </p:cTn>
                              </p:par>
                            </p:childTnLst>
                          </p:cTn>
                        </p:par>
                        <p:par>
                          <p:cTn id="10" fill="hold" nodeType="afterGroup">
                            <p:stCondLst>
                              <p:cond delay="1000"/>
                            </p:stCondLst>
                            <p:childTnLst>
                              <p:par>
                                <p:cTn id="11" presetID="55"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 calcmode="lin" valueType="num">
                                      <p:cBhvr>
                                        <p:cTn id="13" dur="1000" fill="hold"/>
                                        <p:tgtEl>
                                          <p:spTgt spid="13">
                                            <p:txEl>
                                              <p:pRg st="1" end="1"/>
                                            </p:txEl>
                                          </p:spTgt>
                                        </p:tgtEl>
                                        <p:attrNameLst>
                                          <p:attrName>ppt_w</p:attrName>
                                        </p:attrNameLst>
                                      </p:cBhvr>
                                      <p:tavLst>
                                        <p:tav tm="0">
                                          <p:val>
                                            <p:strVal val="#ppt_w*0.70"/>
                                          </p:val>
                                        </p:tav>
                                        <p:tav tm="100000">
                                          <p:val>
                                            <p:strVal val="#ppt_w"/>
                                          </p:val>
                                        </p:tav>
                                      </p:tavLst>
                                    </p:anim>
                                    <p:anim calcmode="lin" valueType="num">
                                      <p:cBhvr>
                                        <p:cTn id="14" dur="1000" fill="hold"/>
                                        <p:tgtEl>
                                          <p:spTgt spid="13">
                                            <p:txEl>
                                              <p:pRg st="1" end="1"/>
                                            </p:txEl>
                                          </p:spTgt>
                                        </p:tgtEl>
                                        <p:attrNameLst>
                                          <p:attrName>ppt_h</p:attrName>
                                        </p:attrNameLst>
                                      </p:cBhvr>
                                      <p:tavLst>
                                        <p:tav tm="0">
                                          <p:val>
                                            <p:strVal val="#ppt_h"/>
                                          </p:val>
                                        </p:tav>
                                        <p:tav tm="100000">
                                          <p:val>
                                            <p:strVal val="#ppt_h"/>
                                          </p:val>
                                        </p:tav>
                                      </p:tavLst>
                                    </p:anim>
                                    <p:animEffect transition="in" filter="fade">
                                      <p:cBhvr>
                                        <p:cTn id="15" dur="10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15A0863-4D38-4113-A62F-2FFE872E7F5C}"/>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9C08DBC0-61C8-4E51-A3AA-E52341DD641E}"/>
              </a:ext>
            </a:extLst>
          </p:cNvPr>
          <p:cNvSpPr>
            <a:spLocks noChangeArrowheads="1"/>
          </p:cNvSpPr>
          <p:nvPr/>
        </p:nvSpPr>
        <p:spPr bwMode="auto">
          <a:xfrm>
            <a:off x="331788" y="1525588"/>
            <a:ext cx="10929937" cy="45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3200">
                <a:solidFill>
                  <a:srgbClr val="0070C0"/>
                </a:solidFill>
                <a:latin typeface="Times New Roman" panose="02020603050405020304" pitchFamily="18" charset="0"/>
                <a:cs typeface="Times New Roman" panose="02020603050405020304" pitchFamily="18" charset="0"/>
              </a:rPr>
              <a:t>  Вместе с тем, городской Совет ветеранов реально оценивает имеющиеся в работе проблемы ветеранской работы в области организационной работы; </a:t>
            </a:r>
          </a:p>
          <a:p>
            <a:pPr algn="ctr" eaLnBrk="1" hangingPunct="1"/>
            <a:r>
              <a:rPr lang="ru-RU" altLang="ru-RU" sz="3200">
                <a:solidFill>
                  <a:srgbClr val="0070C0"/>
                </a:solidFill>
                <a:latin typeface="Times New Roman" panose="02020603050405020304" pitchFamily="18" charset="0"/>
                <a:cs typeface="Times New Roman" panose="02020603050405020304" pitchFamily="18" charset="0"/>
              </a:rPr>
              <a:t>социальной защиты старшего поколения; </a:t>
            </a:r>
          </a:p>
          <a:p>
            <a:pPr algn="ctr" eaLnBrk="1" hangingPunct="1"/>
            <a:r>
              <a:rPr lang="ru-RU" altLang="ru-RU" sz="3200">
                <a:solidFill>
                  <a:srgbClr val="0070C0"/>
                </a:solidFill>
                <a:latin typeface="Times New Roman" panose="02020603050405020304" pitchFamily="18" charset="0"/>
                <a:cs typeface="Times New Roman" panose="02020603050405020304" pitchFamily="18" charset="0"/>
              </a:rPr>
              <a:t>патриотического воспитания молодежи в современных условиях; </a:t>
            </a:r>
          </a:p>
          <a:p>
            <a:pPr algn="ctr" eaLnBrk="1" hangingPunct="1"/>
            <a:r>
              <a:rPr lang="ru-RU" altLang="ru-RU" sz="3200">
                <a:solidFill>
                  <a:srgbClr val="0070C0"/>
                </a:solidFill>
                <a:latin typeface="Times New Roman" panose="02020603050405020304" pitchFamily="18" charset="0"/>
                <a:cs typeface="Times New Roman" panose="02020603050405020304" pitchFamily="18" charset="0"/>
              </a:rPr>
              <a:t>единства ветеранского движения и направляет свои возможности и усилия на решение этих вопросов.</a:t>
            </a:r>
          </a:p>
          <a:p>
            <a:pPr algn="ctr" eaLnBrk="1" hangingPunct="1"/>
            <a:endParaRPr lang="ru-RU" altLang="ru-RU" sz="3600">
              <a:solidFill>
                <a:srgbClr val="0070C0"/>
              </a:solidFill>
              <a:latin typeface="Times New Roman" panose="02020603050405020304" pitchFamily="18" charset="0"/>
              <a:cs typeface="Times New Roman" panose="02020603050405020304" pitchFamily="18" charset="0"/>
            </a:endParaRPr>
          </a:p>
        </p:txBody>
      </p:sp>
      <p:sp>
        <p:nvSpPr>
          <p:cNvPr id="187396" name="Прямоугольник 15">
            <a:extLst>
              <a:ext uri="{FF2B5EF4-FFF2-40B4-BE49-F238E27FC236}">
                <a16:creationId xmlns:a16="http://schemas.microsoft.com/office/drawing/2014/main" id="{9DC8ACB0-FAFB-4F3E-A881-542D0D1D4826}"/>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A43E2157-983E-4B48-B1B6-F330A9276DB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6B0F2B53-9EA5-45E3-88A7-68F0C5679472}"/>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42F07032-A164-4454-BB85-E4409F795C93}"/>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5000">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dissolve">
                                      <p:cBhvr>
                                        <p:cTn id="7" dur="500"/>
                                        <p:tgtEl>
                                          <p:spTgt spid="13">
                                            <p:txEl>
                                              <p:pRg st="0" end="0"/>
                                            </p:txEl>
                                          </p:spTgt>
                                        </p:tgtEl>
                                      </p:cBhvr>
                                    </p:animEffect>
                                  </p:childTnLst>
                                </p:cTn>
                              </p:par>
                            </p:childTnLst>
                          </p:cTn>
                        </p:par>
                        <p:par>
                          <p:cTn id="8" fill="hold" nodeType="afterGroup">
                            <p:stCondLst>
                              <p:cond delay="500"/>
                            </p:stCondLst>
                            <p:childTnLst>
                              <p:par>
                                <p:cTn id="9" presetID="27" presetClass="entr" presetSubtype="0" fill="hold" nodeType="afterEffect">
                                  <p:stCondLst>
                                    <p:cond delay="0"/>
                                  </p:stCondLst>
                                  <p:iterate type="lt">
                                    <p:tmPct val="50000"/>
                                  </p:iterate>
                                  <p:childTnLst>
                                    <p:set>
                                      <p:cBhvr>
                                        <p:cTn id="10" dur="1" fill="hold">
                                          <p:stCondLst>
                                            <p:cond delay="0"/>
                                          </p:stCondLst>
                                        </p:cTn>
                                        <p:tgtEl>
                                          <p:spTgt spid="13">
                                            <p:txEl>
                                              <p:pRg st="1" end="1"/>
                                            </p:txEl>
                                          </p:spTgt>
                                        </p:tgtEl>
                                        <p:attrNameLst>
                                          <p:attrName>style.visibility</p:attrName>
                                        </p:attrNameLst>
                                      </p:cBhvr>
                                      <p:to>
                                        <p:strVal val="visible"/>
                                      </p:to>
                                    </p:set>
                                    <p:anim calcmode="discrete" valueType="clr">
                                      <p:cBhvr override="childStyle">
                                        <p:cTn id="11" dur="80"/>
                                        <p:tgtEl>
                                          <p:spTgt spid="1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3">
                                            <p:txEl>
                                              <p:pRg st="1" end="1"/>
                                            </p:txEl>
                                          </p:spTgt>
                                        </p:tgtEl>
                                        <p:attrNameLst>
                                          <p:attrName>fillcolor</p:attrName>
                                        </p:attrNameLst>
                                      </p:cBhvr>
                                      <p:tavLst>
                                        <p:tav tm="0">
                                          <p:val>
                                            <p:clrVal>
                                              <a:schemeClr val="accent2"/>
                                            </p:clrVal>
                                          </p:val>
                                        </p:tav>
                                        <p:tav tm="50000">
                                          <p:val>
                                            <p:clrVal>
                                              <a:schemeClr val="hlink"/>
                                            </p:clrVal>
                                          </p:val>
                                        </p:tav>
                                      </p:tavLst>
                                    </p:anim>
                                    <p:set>
                                      <p:cBhvr>
                                        <p:cTn id="13" dur="80"/>
                                        <p:tgtEl>
                                          <p:spTgt spid="13">
                                            <p:txEl>
                                              <p:pRg st="1" end="1"/>
                                            </p:txEl>
                                          </p:spTgt>
                                        </p:tgtEl>
                                        <p:attrNameLst>
                                          <p:attrName>fill.type</p:attrName>
                                        </p:attrNameLst>
                                      </p:cBhvr>
                                      <p:to>
                                        <p:strVal val="solid"/>
                                      </p:to>
                                    </p:set>
                                  </p:childTnLst>
                                </p:cTn>
                              </p:par>
                            </p:childTnLst>
                          </p:cTn>
                        </p:par>
                        <p:par>
                          <p:cTn id="14" fill="hold" nodeType="afterGroup">
                            <p:stCondLst>
                              <p:cond delay="1900"/>
                            </p:stCondLst>
                            <p:childTnLst>
                              <p:par>
                                <p:cTn id="15" presetID="27" presetClass="entr" presetSubtype="0" fill="hold" nodeType="afterEffect">
                                  <p:stCondLst>
                                    <p:cond delay="0"/>
                                  </p:stCondLst>
                                  <p:iterate type="lt">
                                    <p:tmPct val="50000"/>
                                  </p:iterate>
                                  <p:childTnLst>
                                    <p:set>
                                      <p:cBhvr>
                                        <p:cTn id="16" dur="1" fill="hold">
                                          <p:stCondLst>
                                            <p:cond delay="0"/>
                                          </p:stCondLst>
                                        </p:cTn>
                                        <p:tgtEl>
                                          <p:spTgt spid="13">
                                            <p:txEl>
                                              <p:pRg st="2" end="2"/>
                                            </p:txEl>
                                          </p:spTgt>
                                        </p:tgtEl>
                                        <p:attrNameLst>
                                          <p:attrName>style.visibility</p:attrName>
                                        </p:attrNameLst>
                                      </p:cBhvr>
                                      <p:to>
                                        <p:strVal val="visible"/>
                                      </p:to>
                                    </p:set>
                                    <p:anim calcmode="discrete" valueType="clr">
                                      <p:cBhvr override="childStyle">
                                        <p:cTn id="17" dur="80"/>
                                        <p:tgtEl>
                                          <p:spTgt spid="1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13">
                                            <p:txEl>
                                              <p:pRg st="2" end="2"/>
                                            </p:txEl>
                                          </p:spTgt>
                                        </p:tgtEl>
                                        <p:attrNameLst>
                                          <p:attrName>fillcolor</p:attrName>
                                        </p:attrNameLst>
                                      </p:cBhvr>
                                      <p:tavLst>
                                        <p:tav tm="0">
                                          <p:val>
                                            <p:clrVal>
                                              <a:schemeClr val="accent2"/>
                                            </p:clrVal>
                                          </p:val>
                                        </p:tav>
                                        <p:tav tm="50000">
                                          <p:val>
                                            <p:clrVal>
                                              <a:schemeClr val="hlink"/>
                                            </p:clrVal>
                                          </p:val>
                                        </p:tav>
                                      </p:tavLst>
                                    </p:anim>
                                    <p:set>
                                      <p:cBhvr>
                                        <p:cTn id="19" dur="80"/>
                                        <p:tgtEl>
                                          <p:spTgt spid="13">
                                            <p:txEl>
                                              <p:pRg st="2" end="2"/>
                                            </p:txEl>
                                          </p:spTgt>
                                        </p:tgtEl>
                                        <p:attrNameLst>
                                          <p:attrName>fill.type</p:attrName>
                                        </p:attrNameLst>
                                      </p:cBhvr>
                                      <p:to>
                                        <p:strVal val="solid"/>
                                      </p:to>
                                    </p:set>
                                  </p:childTnLst>
                                </p:cTn>
                              </p:par>
                            </p:childTnLst>
                          </p:cTn>
                        </p:par>
                        <p:par>
                          <p:cTn id="20" fill="hold" nodeType="afterGroup">
                            <p:stCondLst>
                              <p:cond delay="4100"/>
                            </p:stCondLst>
                            <p:childTnLst>
                              <p:par>
                                <p:cTn id="21" presetID="27" presetClass="entr" presetSubtype="0" fill="hold" nodeType="afterEffect">
                                  <p:stCondLst>
                                    <p:cond delay="0"/>
                                  </p:stCondLst>
                                  <p:iterate type="lt">
                                    <p:tmPct val="50000"/>
                                  </p:iterate>
                                  <p:childTnLst>
                                    <p:set>
                                      <p:cBhvr>
                                        <p:cTn id="22" dur="1" fill="hold">
                                          <p:stCondLst>
                                            <p:cond delay="0"/>
                                          </p:stCondLst>
                                        </p:cTn>
                                        <p:tgtEl>
                                          <p:spTgt spid="13">
                                            <p:txEl>
                                              <p:pRg st="3" end="3"/>
                                            </p:txEl>
                                          </p:spTgt>
                                        </p:tgtEl>
                                        <p:attrNameLst>
                                          <p:attrName>style.visibility</p:attrName>
                                        </p:attrNameLst>
                                      </p:cBhvr>
                                      <p:to>
                                        <p:strVal val="visible"/>
                                      </p:to>
                                    </p:set>
                                    <p:anim calcmode="discrete" valueType="clr">
                                      <p:cBhvr override="childStyle">
                                        <p:cTn id="23" dur="80"/>
                                        <p:tgtEl>
                                          <p:spTgt spid="1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13">
                                            <p:txEl>
                                              <p:pRg st="3" end="3"/>
                                            </p:txEl>
                                          </p:spTgt>
                                        </p:tgtEl>
                                        <p:attrNameLst>
                                          <p:attrName>fillcolor</p:attrName>
                                        </p:attrNameLst>
                                      </p:cBhvr>
                                      <p:tavLst>
                                        <p:tav tm="0">
                                          <p:val>
                                            <p:clrVal>
                                              <a:schemeClr val="accent2"/>
                                            </p:clrVal>
                                          </p:val>
                                        </p:tav>
                                        <p:tav tm="50000">
                                          <p:val>
                                            <p:clrVal>
                                              <a:schemeClr val="hlink"/>
                                            </p:clrVal>
                                          </p:val>
                                        </p:tav>
                                      </p:tavLst>
                                    </p:anim>
                                    <p:set>
                                      <p:cBhvr>
                                        <p:cTn id="25" dur="80"/>
                                        <p:tgtEl>
                                          <p:spTgt spid="1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A4DB6E1-18C7-4E54-9FBC-D97BD37287DE}"/>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C0292F88-45E7-46B9-B42F-CDC8DC04A5DE}"/>
              </a:ext>
            </a:extLst>
          </p:cNvPr>
          <p:cNvSpPr>
            <a:spLocks noChangeArrowheads="1"/>
          </p:cNvSpPr>
          <p:nvPr/>
        </p:nvSpPr>
        <p:spPr bwMode="auto">
          <a:xfrm>
            <a:off x="331788" y="1525588"/>
            <a:ext cx="10929937"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000">
                <a:solidFill>
                  <a:srgbClr val="0070C0"/>
                </a:solidFill>
                <a:latin typeface="Times New Roman" panose="02020603050405020304" pitchFamily="18" charset="0"/>
                <a:cs typeface="Times New Roman" panose="02020603050405020304" pitchFamily="18" charset="0"/>
              </a:rPr>
              <a:t>Главное внимание ветеранской общественности на предстоящий период необходимо сосредоточить на наиболее острых проблемах жизни общества, задачах, поставленных руководством города по активизации населения.</a:t>
            </a:r>
          </a:p>
          <a:p>
            <a:pPr algn="ctr" eaLnBrk="1" hangingPunct="1"/>
            <a:endParaRPr lang="ru-RU" altLang="ru-RU" sz="3600" b="1">
              <a:solidFill>
                <a:srgbClr val="0070C0"/>
              </a:solidFill>
              <a:latin typeface="Times New Roman" panose="02020603050405020304" pitchFamily="18" charset="0"/>
              <a:cs typeface="Times New Roman" panose="02020603050405020304" pitchFamily="18" charset="0"/>
            </a:endParaRPr>
          </a:p>
        </p:txBody>
      </p:sp>
      <p:sp>
        <p:nvSpPr>
          <p:cNvPr id="188420" name="Прямоугольник 15">
            <a:extLst>
              <a:ext uri="{FF2B5EF4-FFF2-40B4-BE49-F238E27FC236}">
                <a16:creationId xmlns:a16="http://schemas.microsoft.com/office/drawing/2014/main" id="{84744E24-596D-44C7-9729-FE9D86AAA15E}"/>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F77A42F8-FB55-40B0-904A-41171750E932}"/>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5875226A-75C5-47F5-AFF3-5A01614C22FA}"/>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39E71BC1-DB91-4569-A1DE-FE26A025C1A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p:cTn id="7" dur="1000" fill="hold"/>
                                        <p:tgtEl>
                                          <p:spTgt spid="1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25F166B-9CBF-4883-809F-09E1B2D4E0D2}"/>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15C02909-BBF7-4B0A-9080-2533D06F53B3}"/>
              </a:ext>
            </a:extLst>
          </p:cNvPr>
          <p:cNvSpPr>
            <a:spLocks noChangeArrowheads="1"/>
          </p:cNvSpPr>
          <p:nvPr/>
        </p:nvSpPr>
        <p:spPr bwMode="auto">
          <a:xfrm>
            <a:off x="331788" y="1525588"/>
            <a:ext cx="10929937"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3600" b="1">
                <a:solidFill>
                  <a:srgbClr val="0070C0"/>
                </a:solidFill>
                <a:latin typeface="Times New Roman" panose="02020603050405020304" pitchFamily="18" charset="0"/>
                <a:cs typeface="Times New Roman" panose="02020603050405020304" pitchFamily="18" charset="0"/>
              </a:rPr>
              <a:t>-Направить  всю  организаторскую,  практическую  и методическую работу  ветеранской организации города на дальнейшее повышение авторитета, укрепление единства и сплоченности ветеранских рядов, тесное деловое взаимодействие с органами муниципальной власти.</a:t>
            </a:r>
          </a:p>
          <a:p>
            <a:pPr algn="ctr" eaLnBrk="1" hangingPunct="1"/>
            <a:endParaRPr lang="ru-RU" altLang="ru-RU" sz="3600" b="1">
              <a:solidFill>
                <a:srgbClr val="0070C0"/>
              </a:solidFill>
              <a:latin typeface="Times New Roman" panose="02020603050405020304" pitchFamily="18" charset="0"/>
              <a:cs typeface="Times New Roman" panose="02020603050405020304" pitchFamily="18" charset="0"/>
            </a:endParaRPr>
          </a:p>
        </p:txBody>
      </p:sp>
      <p:sp>
        <p:nvSpPr>
          <p:cNvPr id="189444" name="Прямоугольник 15">
            <a:extLst>
              <a:ext uri="{FF2B5EF4-FFF2-40B4-BE49-F238E27FC236}">
                <a16:creationId xmlns:a16="http://schemas.microsoft.com/office/drawing/2014/main" id="{A0395223-5586-4D6B-A37E-783C2A10E5D6}"/>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4D20515F-7D36-485A-9925-5C5DA5CD7793}"/>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C68A98E9-3714-49A9-9CFC-436F1A8D984E}"/>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CB29C980-C7EA-4BF0-812F-08F736460B23}"/>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p:cTn id="7" dur="1000" fill="hold"/>
                                        <p:tgtEl>
                                          <p:spTgt spid="1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EFE1B50-C122-4E51-8E90-4E20E711E6FF}"/>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0D6D497C-18D1-4C5E-8F08-0F243A039D94}"/>
              </a:ext>
            </a:extLst>
          </p:cNvPr>
          <p:cNvSpPr>
            <a:spLocks noChangeArrowheads="1"/>
          </p:cNvSpPr>
          <p:nvPr/>
        </p:nvSpPr>
        <p:spPr bwMode="auto">
          <a:xfrm>
            <a:off x="331788" y="1525588"/>
            <a:ext cx="10929937"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r>
              <a:rPr lang="ru-RU" altLang="ru-RU" sz="2800" b="1">
                <a:solidFill>
                  <a:srgbClr val="0070C0"/>
                </a:solidFill>
                <a:latin typeface="Times New Roman" panose="02020603050405020304" pitchFamily="18" charset="0"/>
                <a:cs typeface="Times New Roman" panose="02020603050405020304" pitchFamily="18" charset="0"/>
              </a:rPr>
              <a:t>- Продолжить работу по выполнению основного направления  «дойти до каждого».</a:t>
            </a:r>
          </a:p>
          <a:p>
            <a:pPr eaLnBrk="1" hangingPunct="1"/>
            <a:r>
              <a:rPr lang="ru-RU" altLang="ru-RU" sz="2800" b="1">
                <a:solidFill>
                  <a:srgbClr val="0070C0"/>
                </a:solidFill>
                <a:latin typeface="Times New Roman" panose="02020603050405020304" pitchFamily="18" charset="0"/>
                <a:cs typeface="Times New Roman" panose="02020603050405020304" pitchFamily="18" charset="0"/>
              </a:rPr>
              <a:t> - Подготовить и осуществить организационно-кадровые мероприятия,  направленные на повышение уровня организаторской работы.</a:t>
            </a:r>
          </a:p>
          <a:p>
            <a:pPr eaLnBrk="1" hangingPunct="1"/>
            <a:r>
              <a:rPr lang="ru-RU" altLang="ru-RU" sz="2800" b="1">
                <a:solidFill>
                  <a:srgbClr val="0070C0"/>
                </a:solidFill>
                <a:latin typeface="Times New Roman" panose="02020603050405020304" pitchFamily="18" charset="0"/>
                <a:cs typeface="Times New Roman" panose="02020603050405020304" pitchFamily="18" charset="0"/>
              </a:rPr>
              <a:t> - Продолжить поиск новых форм в организации досуга и спортивной работы с    людьми старшего поколения.</a:t>
            </a:r>
          </a:p>
          <a:p>
            <a:pPr eaLnBrk="1" hangingPunct="1"/>
            <a:r>
              <a:rPr lang="ru-RU" altLang="ru-RU" sz="2800" b="1">
                <a:solidFill>
                  <a:srgbClr val="0070C0"/>
                </a:solidFill>
                <a:latin typeface="Times New Roman" panose="02020603050405020304" pitchFamily="18" charset="0"/>
                <a:cs typeface="Times New Roman" panose="02020603050405020304" pitchFamily="18" charset="0"/>
              </a:rPr>
              <a:t>-   Наращивать усилия ветеранской организации в деле защиты социальных прав и повышения жизненного уровня ветеранов.</a:t>
            </a:r>
          </a:p>
          <a:p>
            <a:pPr eaLnBrk="1" hangingPunct="1"/>
            <a:r>
              <a:rPr lang="ru-RU" altLang="ru-RU" sz="2800" b="1">
                <a:solidFill>
                  <a:srgbClr val="0070C0"/>
                </a:solidFill>
                <a:latin typeface="Times New Roman" panose="02020603050405020304" pitchFamily="18" charset="0"/>
                <a:cs typeface="Times New Roman" panose="02020603050405020304" pitchFamily="18" charset="0"/>
              </a:rPr>
              <a:t>-  Совершенствовать работу по патриотическому воспитанию подрастающего поколения.</a:t>
            </a:r>
          </a:p>
          <a:p>
            <a:pPr eaLnBrk="1" hangingPunct="1"/>
            <a:r>
              <a:rPr lang="ru-RU" altLang="ru-RU" sz="2800" b="1">
                <a:solidFill>
                  <a:srgbClr val="0070C0"/>
                </a:solidFill>
                <a:latin typeface="Times New Roman" panose="02020603050405020304" pitchFamily="18" charset="0"/>
                <a:cs typeface="Times New Roman" panose="02020603050405020304" pitchFamily="18" charset="0"/>
              </a:rPr>
              <a:t> </a:t>
            </a:r>
          </a:p>
        </p:txBody>
      </p:sp>
      <p:sp>
        <p:nvSpPr>
          <p:cNvPr id="190468" name="Прямоугольник 15">
            <a:extLst>
              <a:ext uri="{FF2B5EF4-FFF2-40B4-BE49-F238E27FC236}">
                <a16:creationId xmlns:a16="http://schemas.microsoft.com/office/drawing/2014/main" id="{0FD51D76-5945-4FBB-A996-08B4E1B2B041}"/>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730B9D95-3796-4539-AC55-1C91E61E4B94}"/>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65056DC5-139B-428F-A869-C8BA7D1B946D}"/>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B2915901-D82E-42EC-A8A9-FDE61046AFCC}"/>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p:cTn id="7" dur="1000" fill="hold"/>
                                        <p:tgtEl>
                                          <p:spTgt spid="1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3">
                                            <p:txEl>
                                              <p:pRg st="0" end="0"/>
                                            </p:txEl>
                                          </p:spTgt>
                                        </p:tgtEl>
                                      </p:cBhvr>
                                    </p:animEffect>
                                  </p:childTnLst>
                                </p:cTn>
                              </p:par>
                            </p:childTnLst>
                          </p:cTn>
                        </p:par>
                        <p:par>
                          <p:cTn id="10" fill="hold" nodeType="afterGroup">
                            <p:stCondLst>
                              <p:cond delay="1000"/>
                            </p:stCondLst>
                            <p:childTnLst>
                              <p:par>
                                <p:cTn id="11" presetID="55"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 calcmode="lin" valueType="num">
                                      <p:cBhvr>
                                        <p:cTn id="13" dur="1000" fill="hold"/>
                                        <p:tgtEl>
                                          <p:spTgt spid="13">
                                            <p:txEl>
                                              <p:pRg st="1" end="1"/>
                                            </p:txEl>
                                          </p:spTgt>
                                        </p:tgtEl>
                                        <p:attrNameLst>
                                          <p:attrName>ppt_w</p:attrName>
                                        </p:attrNameLst>
                                      </p:cBhvr>
                                      <p:tavLst>
                                        <p:tav tm="0">
                                          <p:val>
                                            <p:strVal val="#ppt_w*0.70"/>
                                          </p:val>
                                        </p:tav>
                                        <p:tav tm="100000">
                                          <p:val>
                                            <p:strVal val="#ppt_w"/>
                                          </p:val>
                                        </p:tav>
                                      </p:tavLst>
                                    </p:anim>
                                    <p:anim calcmode="lin" valueType="num">
                                      <p:cBhvr>
                                        <p:cTn id="14" dur="1000" fill="hold"/>
                                        <p:tgtEl>
                                          <p:spTgt spid="13">
                                            <p:txEl>
                                              <p:pRg st="1" end="1"/>
                                            </p:txEl>
                                          </p:spTgt>
                                        </p:tgtEl>
                                        <p:attrNameLst>
                                          <p:attrName>ppt_h</p:attrName>
                                        </p:attrNameLst>
                                      </p:cBhvr>
                                      <p:tavLst>
                                        <p:tav tm="0">
                                          <p:val>
                                            <p:strVal val="#ppt_h"/>
                                          </p:val>
                                        </p:tav>
                                        <p:tav tm="100000">
                                          <p:val>
                                            <p:strVal val="#ppt_h"/>
                                          </p:val>
                                        </p:tav>
                                      </p:tavLst>
                                    </p:anim>
                                    <p:animEffect transition="in" filter="fade">
                                      <p:cBhvr>
                                        <p:cTn id="15" dur="1000"/>
                                        <p:tgtEl>
                                          <p:spTgt spid="13">
                                            <p:txEl>
                                              <p:pRg st="1" end="1"/>
                                            </p:txEl>
                                          </p:spTgt>
                                        </p:tgtEl>
                                      </p:cBhvr>
                                    </p:animEffect>
                                  </p:childTnLst>
                                </p:cTn>
                              </p:par>
                            </p:childTnLst>
                          </p:cTn>
                        </p:par>
                        <p:par>
                          <p:cTn id="16" fill="hold" nodeType="afterGroup">
                            <p:stCondLst>
                              <p:cond delay="2000"/>
                            </p:stCondLst>
                            <p:childTnLst>
                              <p:par>
                                <p:cTn id="17" presetID="55"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 calcmode="lin" valueType="num">
                                      <p:cBhvr>
                                        <p:cTn id="19" dur="1000" fill="hold"/>
                                        <p:tgtEl>
                                          <p:spTgt spid="13">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13">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13">
                                            <p:txEl>
                                              <p:pRg st="2" end="2"/>
                                            </p:txEl>
                                          </p:spTgt>
                                        </p:tgtEl>
                                      </p:cBhvr>
                                    </p:animEffect>
                                  </p:childTnLst>
                                </p:cTn>
                              </p:par>
                            </p:childTnLst>
                          </p:cTn>
                        </p:par>
                        <p:par>
                          <p:cTn id="22" fill="hold" nodeType="afterGroup">
                            <p:stCondLst>
                              <p:cond delay="3000"/>
                            </p:stCondLst>
                            <p:childTnLst>
                              <p:par>
                                <p:cTn id="23" presetID="55"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 calcmode="lin" valueType="num">
                                      <p:cBhvr>
                                        <p:cTn id="25" dur="1000" fill="hold"/>
                                        <p:tgtEl>
                                          <p:spTgt spid="13">
                                            <p:txEl>
                                              <p:pRg st="3" end="3"/>
                                            </p:txEl>
                                          </p:spTgt>
                                        </p:tgtEl>
                                        <p:attrNameLst>
                                          <p:attrName>ppt_w</p:attrName>
                                        </p:attrNameLst>
                                      </p:cBhvr>
                                      <p:tavLst>
                                        <p:tav tm="0">
                                          <p:val>
                                            <p:strVal val="#ppt_w*0.70"/>
                                          </p:val>
                                        </p:tav>
                                        <p:tav tm="100000">
                                          <p:val>
                                            <p:strVal val="#ppt_w"/>
                                          </p:val>
                                        </p:tav>
                                      </p:tavLst>
                                    </p:anim>
                                    <p:anim calcmode="lin" valueType="num">
                                      <p:cBhvr>
                                        <p:cTn id="26" dur="1000" fill="hold"/>
                                        <p:tgtEl>
                                          <p:spTgt spid="13">
                                            <p:txEl>
                                              <p:pRg st="3" end="3"/>
                                            </p:txEl>
                                          </p:spTgt>
                                        </p:tgtEl>
                                        <p:attrNameLst>
                                          <p:attrName>ppt_h</p:attrName>
                                        </p:attrNameLst>
                                      </p:cBhvr>
                                      <p:tavLst>
                                        <p:tav tm="0">
                                          <p:val>
                                            <p:strVal val="#ppt_h"/>
                                          </p:val>
                                        </p:tav>
                                        <p:tav tm="100000">
                                          <p:val>
                                            <p:strVal val="#ppt_h"/>
                                          </p:val>
                                        </p:tav>
                                      </p:tavLst>
                                    </p:anim>
                                    <p:animEffect transition="in" filter="fade">
                                      <p:cBhvr>
                                        <p:cTn id="27" dur="1000"/>
                                        <p:tgtEl>
                                          <p:spTgt spid="13">
                                            <p:txEl>
                                              <p:pRg st="3" end="3"/>
                                            </p:txEl>
                                          </p:spTgt>
                                        </p:tgtEl>
                                      </p:cBhvr>
                                    </p:animEffect>
                                  </p:childTnLst>
                                </p:cTn>
                              </p:par>
                            </p:childTnLst>
                          </p:cTn>
                        </p:par>
                        <p:par>
                          <p:cTn id="28" fill="hold" nodeType="afterGroup">
                            <p:stCondLst>
                              <p:cond delay="4000"/>
                            </p:stCondLst>
                            <p:childTnLst>
                              <p:par>
                                <p:cTn id="29" presetID="55" presetClass="entr" presetSubtype="0" fill="hold" nodeType="after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 calcmode="lin" valueType="num">
                                      <p:cBhvr>
                                        <p:cTn id="31" dur="1000" fill="hold"/>
                                        <p:tgtEl>
                                          <p:spTgt spid="13">
                                            <p:txEl>
                                              <p:pRg st="4" end="4"/>
                                            </p:txEl>
                                          </p:spTgt>
                                        </p:tgtEl>
                                        <p:attrNameLst>
                                          <p:attrName>ppt_w</p:attrName>
                                        </p:attrNameLst>
                                      </p:cBhvr>
                                      <p:tavLst>
                                        <p:tav tm="0">
                                          <p:val>
                                            <p:strVal val="#ppt_w*0.70"/>
                                          </p:val>
                                        </p:tav>
                                        <p:tav tm="100000">
                                          <p:val>
                                            <p:strVal val="#ppt_w"/>
                                          </p:val>
                                        </p:tav>
                                      </p:tavLst>
                                    </p:anim>
                                    <p:anim calcmode="lin" valueType="num">
                                      <p:cBhvr>
                                        <p:cTn id="32" dur="1000" fill="hold"/>
                                        <p:tgtEl>
                                          <p:spTgt spid="13">
                                            <p:txEl>
                                              <p:pRg st="4" end="4"/>
                                            </p:txEl>
                                          </p:spTgt>
                                        </p:tgtEl>
                                        <p:attrNameLst>
                                          <p:attrName>ppt_h</p:attrName>
                                        </p:attrNameLst>
                                      </p:cBhvr>
                                      <p:tavLst>
                                        <p:tav tm="0">
                                          <p:val>
                                            <p:strVal val="#ppt_h"/>
                                          </p:val>
                                        </p:tav>
                                        <p:tav tm="100000">
                                          <p:val>
                                            <p:strVal val="#ppt_h"/>
                                          </p:val>
                                        </p:tav>
                                      </p:tavLst>
                                    </p:anim>
                                    <p:animEffect transition="in" filter="fade">
                                      <p:cBhvr>
                                        <p:cTn id="33" dur="1000"/>
                                        <p:tgtEl>
                                          <p:spTgt spid="13">
                                            <p:txEl>
                                              <p:pRg st="4" end="4"/>
                                            </p:txEl>
                                          </p:spTgt>
                                        </p:tgtEl>
                                      </p:cBhvr>
                                    </p:animEffect>
                                  </p:childTnLst>
                                </p:cTn>
                              </p:par>
                            </p:childTnLst>
                          </p:cTn>
                        </p:par>
                        <p:par>
                          <p:cTn id="34" fill="hold" nodeType="afterGroup">
                            <p:stCondLst>
                              <p:cond delay="5000"/>
                            </p:stCondLst>
                            <p:childTnLst>
                              <p:par>
                                <p:cTn id="35" presetID="55" presetClass="entr" presetSubtype="0" fill="hold" nodeType="after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 calcmode="lin" valueType="num">
                                      <p:cBhvr>
                                        <p:cTn id="37" dur="1000" fill="hold"/>
                                        <p:tgtEl>
                                          <p:spTgt spid="13">
                                            <p:txEl>
                                              <p:pRg st="5" end="5"/>
                                            </p:txEl>
                                          </p:spTgt>
                                        </p:tgtEl>
                                        <p:attrNameLst>
                                          <p:attrName>ppt_w</p:attrName>
                                        </p:attrNameLst>
                                      </p:cBhvr>
                                      <p:tavLst>
                                        <p:tav tm="0">
                                          <p:val>
                                            <p:strVal val="#ppt_w*0.70"/>
                                          </p:val>
                                        </p:tav>
                                        <p:tav tm="100000">
                                          <p:val>
                                            <p:strVal val="#ppt_w"/>
                                          </p:val>
                                        </p:tav>
                                      </p:tavLst>
                                    </p:anim>
                                    <p:anim calcmode="lin" valueType="num">
                                      <p:cBhvr>
                                        <p:cTn id="38" dur="1000" fill="hold"/>
                                        <p:tgtEl>
                                          <p:spTgt spid="13">
                                            <p:txEl>
                                              <p:pRg st="5" end="5"/>
                                            </p:txEl>
                                          </p:spTgt>
                                        </p:tgtEl>
                                        <p:attrNameLst>
                                          <p:attrName>ppt_h</p:attrName>
                                        </p:attrNameLst>
                                      </p:cBhvr>
                                      <p:tavLst>
                                        <p:tav tm="0">
                                          <p:val>
                                            <p:strVal val="#ppt_h"/>
                                          </p:val>
                                        </p:tav>
                                        <p:tav tm="100000">
                                          <p:val>
                                            <p:strVal val="#ppt_h"/>
                                          </p:val>
                                        </p:tav>
                                      </p:tavLst>
                                    </p:anim>
                                    <p:animEffect transition="in" filter="fade">
                                      <p:cBhvr>
                                        <p:cTn id="39" dur="1000"/>
                                        <p:tgtEl>
                                          <p:spTgt spid="1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ED283AD-E872-4E2C-9B51-1564891A2A3B}"/>
              </a:ext>
            </a:extLst>
          </p:cNvPr>
          <p:cNvSpPr txBox="1"/>
          <p:nvPr/>
        </p:nvSpPr>
        <p:spPr>
          <a:xfrm>
            <a:off x="4903788" y="3025775"/>
            <a:ext cx="7758112" cy="1200150"/>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91491" name="Прямоугольник 15">
            <a:extLst>
              <a:ext uri="{FF2B5EF4-FFF2-40B4-BE49-F238E27FC236}">
                <a16:creationId xmlns:a16="http://schemas.microsoft.com/office/drawing/2014/main" id="{9F193581-E1A2-46DF-8A51-8FC9980F721E}"/>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Рисунок 9" descr="C:\Users\Nadezda\Downloads\0be240a12bc0da7c4dfdbc45340abca5d956ea54.jpeg Цив.jpeg">
            <a:extLst>
              <a:ext uri="{FF2B5EF4-FFF2-40B4-BE49-F238E27FC236}">
                <a16:creationId xmlns:a16="http://schemas.microsoft.com/office/drawing/2014/main" id="{7147ED47-65BB-4AA4-957D-3A5F94F10E97}"/>
              </a:ext>
            </a:extLst>
          </p:cNvPr>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1454150"/>
            <a:ext cx="3702050" cy="3959225"/>
          </a:xfrm>
          <a:prstGeom prst="rect">
            <a:avLst/>
          </a:prstGeom>
          <a:ln>
            <a:noFill/>
          </a:ln>
          <a:effectLst>
            <a:outerShdw blurRad="292100" dist="139700" dir="2700000" algn="tl" rotWithShape="0">
              <a:srgbClr val="333333">
                <a:alpha val="65000"/>
              </a:srgbClr>
            </a:outerShdw>
          </a:effectLst>
        </p:spPr>
      </p:pic>
      <p:sp>
        <p:nvSpPr>
          <p:cNvPr id="26" name="Текст 25">
            <a:extLst>
              <a:ext uri="{FF2B5EF4-FFF2-40B4-BE49-F238E27FC236}">
                <a16:creationId xmlns:a16="http://schemas.microsoft.com/office/drawing/2014/main" id="{316B3E19-B83C-4BCA-85F6-7CB279A40DA2}"/>
              </a:ext>
            </a:extLst>
          </p:cNvPr>
          <p:cNvSpPr>
            <a:spLocks noGrp="1"/>
          </p:cNvSpPr>
          <p:nvPr>
            <p:ph type="body" idx="1"/>
          </p:nvPr>
        </p:nvSpPr>
        <p:spPr>
          <a:xfrm>
            <a:off x="5403850" y="1668463"/>
            <a:ext cx="5157788" cy="4143375"/>
          </a:xfrm>
        </p:spPr>
        <p:txBody>
          <a:bodyPr rtlCol="0">
            <a:normAutofit fontScale="25000" lnSpcReduction="20000"/>
          </a:bodyPr>
          <a:lstStyle/>
          <a:p>
            <a:pPr fontAlgn="auto">
              <a:spcAft>
                <a:spcPts val="0"/>
              </a:spcAft>
              <a:defRPr/>
            </a:pPr>
            <a:endParaRPr lang="ru-RU" dirty="0"/>
          </a:p>
          <a:p>
            <a:pPr fontAlgn="auto">
              <a:spcAft>
                <a:spcPts val="0"/>
              </a:spcAft>
              <a:defRPr/>
            </a:pPr>
            <a:endParaRPr lang="ru-RU" dirty="0"/>
          </a:p>
          <a:p>
            <a:pPr algn="ctr" fontAlgn="auto">
              <a:spcAft>
                <a:spcPts val="0"/>
              </a:spcAft>
              <a:defRPr/>
            </a:pPr>
            <a:r>
              <a:rPr lang="ru-RU" sz="16000" dirty="0">
                <a:solidFill>
                  <a:srgbClr val="0070C0"/>
                </a:solidFill>
                <a:latin typeface="Times New Roman" pitchFamily="18" charset="0"/>
                <a:cs typeface="Times New Roman" pitchFamily="18" charset="0"/>
              </a:rPr>
              <a:t>Спасибо Губернатору</a:t>
            </a:r>
          </a:p>
          <a:p>
            <a:pPr algn="ctr" fontAlgn="auto">
              <a:spcAft>
                <a:spcPts val="0"/>
              </a:spcAft>
              <a:defRPr/>
            </a:pPr>
            <a:r>
              <a:rPr lang="ru-RU" sz="16000" dirty="0">
                <a:solidFill>
                  <a:srgbClr val="0070C0"/>
                </a:solidFill>
                <a:latin typeface="Times New Roman" pitchFamily="18" charset="0"/>
                <a:cs typeface="Times New Roman" pitchFamily="18" charset="0"/>
              </a:rPr>
              <a:t> </a:t>
            </a:r>
            <a:endParaRPr lang="ru-RU" sz="16000" b="1" dirty="0">
              <a:solidFill>
                <a:srgbClr val="0070C0"/>
              </a:solidFill>
              <a:latin typeface="Times New Roman" pitchFamily="18" charset="0"/>
              <a:cs typeface="Times New Roman" pitchFamily="18" charset="0"/>
            </a:endParaRPr>
          </a:p>
          <a:p>
            <a:pPr algn="ctr" fontAlgn="auto">
              <a:spcAft>
                <a:spcPts val="0"/>
              </a:spcAft>
              <a:defRPr/>
            </a:pPr>
            <a:endParaRPr lang="ru-RU" sz="16000" b="1" dirty="0">
              <a:solidFill>
                <a:srgbClr val="0070C0"/>
              </a:solidFill>
              <a:latin typeface="Times New Roman" pitchFamily="18" charset="0"/>
              <a:cs typeface="Times New Roman" pitchFamily="18" charset="0"/>
            </a:endParaRPr>
          </a:p>
          <a:p>
            <a:pPr algn="ctr" fontAlgn="auto">
              <a:spcAft>
                <a:spcPts val="0"/>
              </a:spcAft>
              <a:defRPr/>
            </a:pPr>
            <a:endParaRPr lang="ru-RU" sz="16000" b="1" dirty="0">
              <a:solidFill>
                <a:srgbClr val="0070C0"/>
              </a:solidFill>
              <a:latin typeface="Times New Roman" pitchFamily="18" charset="0"/>
              <a:cs typeface="Times New Roman" pitchFamily="18" charset="0"/>
            </a:endParaRPr>
          </a:p>
          <a:p>
            <a:pPr algn="ctr" fontAlgn="auto">
              <a:spcAft>
                <a:spcPts val="0"/>
              </a:spcAft>
              <a:defRPr/>
            </a:pPr>
            <a:endParaRPr lang="ru-RU" sz="16000" b="1" dirty="0">
              <a:solidFill>
                <a:srgbClr val="0070C0"/>
              </a:solidFill>
              <a:latin typeface="Times New Roman" pitchFamily="18" charset="0"/>
              <a:cs typeface="Times New Roman" pitchFamily="18" charset="0"/>
            </a:endParaRPr>
          </a:p>
          <a:p>
            <a:pPr algn="ctr" fontAlgn="auto">
              <a:spcAft>
                <a:spcPts val="0"/>
              </a:spcAft>
              <a:defRPr/>
            </a:pPr>
            <a:r>
              <a:rPr lang="ru-RU" sz="16000" b="1" dirty="0">
                <a:solidFill>
                  <a:srgbClr val="0070C0"/>
                </a:solidFill>
                <a:latin typeface="Times New Roman" pitchFamily="18" charset="0"/>
                <a:cs typeface="Times New Roman" pitchFamily="18" charset="0"/>
              </a:rPr>
              <a:t> </a:t>
            </a:r>
            <a:r>
              <a:rPr lang="ru-RU" sz="16000" dirty="0">
                <a:solidFill>
                  <a:srgbClr val="0070C0"/>
                </a:solidFill>
                <a:latin typeface="Times New Roman" pitchFamily="18" charset="0"/>
                <a:cs typeface="Times New Roman" pitchFamily="18" charset="0"/>
              </a:rPr>
              <a:t>за социальную поддержку ветеранов. </a:t>
            </a:r>
          </a:p>
          <a:p>
            <a:pPr algn="ctr" fontAlgn="auto">
              <a:spcAft>
                <a:spcPts val="0"/>
              </a:spcAft>
              <a:defRPr/>
            </a:pPr>
            <a:endParaRPr lang="ru-RU" b="1" dirty="0">
              <a:solidFill>
                <a:srgbClr val="00B0F0"/>
              </a:solidFill>
              <a:latin typeface="Times New Roman" pitchFamily="18" charset="0"/>
              <a:cs typeface="Times New Roman" pitchFamily="18" charset="0"/>
            </a:endParaRPr>
          </a:p>
          <a:p>
            <a:pPr algn="ctr" fontAlgn="auto">
              <a:spcAft>
                <a:spcPts val="0"/>
              </a:spcAft>
              <a:defRPr/>
            </a:pPr>
            <a:endParaRPr lang="ru-RU" b="1" dirty="0">
              <a:solidFill>
                <a:srgbClr val="00B0F0"/>
              </a:solidFill>
              <a:latin typeface="Times New Roman" pitchFamily="18" charset="0"/>
              <a:cs typeface="Times New Roman" pitchFamily="18" charset="0"/>
            </a:endParaRPr>
          </a:p>
          <a:p>
            <a:pPr fontAlgn="auto">
              <a:spcAft>
                <a:spcPts val="0"/>
              </a:spcAft>
              <a:defRPr/>
            </a:pPr>
            <a:endParaRPr lang="ru-RU" b="1" dirty="0">
              <a:solidFill>
                <a:srgbClr val="00B0F0"/>
              </a:solidFill>
              <a:latin typeface="Times New Roman" pitchFamily="18" charset="0"/>
              <a:cs typeface="Times New Roman" pitchFamily="18" charset="0"/>
            </a:endParaRPr>
          </a:p>
        </p:txBody>
      </p:sp>
      <p:pic>
        <p:nvPicPr>
          <p:cNvPr id="11" name="Picture 1" descr="C:\Users\Evgendormaster\Pictures\совет ветеранов.png">
            <a:extLst>
              <a:ext uri="{FF2B5EF4-FFF2-40B4-BE49-F238E27FC236}">
                <a16:creationId xmlns:a16="http://schemas.microsoft.com/office/drawing/2014/main" id="{B7710EA6-0C80-49AE-95A3-CD45CE9C4CC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2" name="Рисунок 11" descr="https://upload.wikimedia.org/wikipedia/commons/thumb/8/8b/Kemerovo_COA.svg/1200px-Kemerovo_COA.svg.png">
            <a:extLst>
              <a:ext uri="{FF2B5EF4-FFF2-40B4-BE49-F238E27FC236}">
                <a16:creationId xmlns:a16="http://schemas.microsoft.com/office/drawing/2014/main" id="{3F9CBFBD-FF7A-45CC-84DC-79943395E0F9}"/>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3" name="Рисунок 12">
            <a:extLst>
              <a:ext uri="{FF2B5EF4-FFF2-40B4-BE49-F238E27FC236}">
                <a16:creationId xmlns:a16="http://schemas.microsoft.com/office/drawing/2014/main" id="{AEA889B3-3526-4004-8253-B184E3872CD7}"/>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
        <p:nvSpPr>
          <p:cNvPr id="9" name="Прямоугольник 8">
            <a:extLst>
              <a:ext uri="{FF2B5EF4-FFF2-40B4-BE49-F238E27FC236}">
                <a16:creationId xmlns:a16="http://schemas.microsoft.com/office/drawing/2014/main" id="{0A6C95D2-317A-476A-92D2-A5E20FAD87A0}"/>
              </a:ext>
            </a:extLst>
          </p:cNvPr>
          <p:cNvSpPr/>
          <p:nvPr/>
        </p:nvSpPr>
        <p:spPr>
          <a:xfrm>
            <a:off x="5903913" y="2074863"/>
            <a:ext cx="4094162" cy="2308225"/>
          </a:xfrm>
          <a:prstGeom prst="rect">
            <a:avLst/>
          </a:prstGeom>
          <a:effectLst>
            <a:outerShdw blurRad="50800" dist="38100" dir="2700000" algn="tl" rotWithShape="0">
              <a:prstClr val="black">
                <a:alpha val="40000"/>
              </a:prstClr>
            </a:outerShdw>
          </a:effectLst>
        </p:spPr>
        <p:txBody>
          <a:bodyPr>
            <a:spAutoFit/>
          </a:bodyPr>
          <a:lstStyle/>
          <a:p>
            <a:pPr algn="ctr" defTabSz="1022482" eaLnBrk="1" fontAlgn="auto" hangingPunct="1">
              <a:spcBef>
                <a:spcPts val="0"/>
              </a:spcBef>
              <a:spcAft>
                <a:spcPts val="0"/>
              </a:spcAft>
              <a:defRPr/>
            </a:pPr>
            <a:r>
              <a:rPr lang="ru-RU" sz="4800" b="1" dirty="0">
                <a:solidFill>
                  <a:srgbClr val="0070C0"/>
                </a:solidFill>
                <a:latin typeface="Times New Roman" pitchFamily="18" charset="0"/>
                <a:cs typeface="Times New Roman" pitchFamily="18" charset="0"/>
              </a:rPr>
              <a:t>Сергею Евгеньевичу </a:t>
            </a:r>
            <a:r>
              <a:rPr lang="ru-RU" sz="4800" b="1" dirty="0" err="1">
                <a:solidFill>
                  <a:srgbClr val="0070C0"/>
                </a:solidFill>
                <a:latin typeface="Times New Roman" pitchFamily="18" charset="0"/>
                <a:cs typeface="Times New Roman" pitchFamily="18" charset="0"/>
              </a:rPr>
              <a:t>Цивилеву</a:t>
            </a:r>
            <a:endParaRPr lang="ru-RU" sz="4800" dirty="0">
              <a:latin typeface="+mn-lt"/>
            </a:endParaRPr>
          </a:p>
        </p:txBody>
      </p:sp>
    </p:spTree>
  </p:cSld>
  <p:clrMapOvr>
    <a:masterClrMapping/>
  </p:clrMapOvr>
  <p:transition advClick="0" advTm="10000">
    <p:wipe/>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9F6D9335-FC3F-4E88-B9DB-51F996F7FC3C}"/>
              </a:ext>
            </a:extLst>
          </p:cNvPr>
          <p:cNvSpPr/>
          <p:nvPr/>
        </p:nvSpPr>
        <p:spPr>
          <a:xfrm>
            <a:off x="1189038" y="2168525"/>
            <a:ext cx="8799512" cy="2308225"/>
          </a:xfrm>
          <a:prstGeom prst="rect">
            <a:avLst/>
          </a:prstGeom>
          <a:effectLst>
            <a:outerShdw blurRad="50800" dist="38100" dir="2700000" algn="tl" rotWithShape="0">
              <a:prstClr val="black">
                <a:alpha val="40000"/>
              </a:prstClr>
            </a:outerShdw>
          </a:effectLst>
        </p:spPr>
        <p:txBody>
          <a:bodyPr>
            <a:spAutoFit/>
          </a:bodyPr>
          <a:lstStyle/>
          <a:p>
            <a:pPr algn="ctr" defTabSz="1022482" eaLnBrk="1" fontAlgn="auto" hangingPunct="1">
              <a:spcBef>
                <a:spcPts val="0"/>
              </a:spcBef>
              <a:spcAft>
                <a:spcPts val="0"/>
              </a:spcAft>
              <a:defRPr/>
            </a:pPr>
            <a:r>
              <a:rPr lang="ru-RU" sz="7200" b="1" dirty="0">
                <a:solidFill>
                  <a:srgbClr val="0070C0"/>
                </a:solidFill>
                <a:latin typeface="Times New Roman" pitchFamily="18" charset="0"/>
                <a:cs typeface="Times New Roman" pitchFamily="18" charset="0"/>
              </a:rPr>
              <a:t>ВЫРАЖАЕМ </a:t>
            </a:r>
          </a:p>
          <a:p>
            <a:pPr algn="ctr" defTabSz="1022482" eaLnBrk="1" fontAlgn="auto" hangingPunct="1">
              <a:spcBef>
                <a:spcPts val="0"/>
              </a:spcBef>
              <a:spcAft>
                <a:spcPts val="0"/>
              </a:spcAft>
              <a:defRPr/>
            </a:pPr>
            <a:r>
              <a:rPr lang="ru-RU" sz="7200" b="1" dirty="0">
                <a:solidFill>
                  <a:srgbClr val="0070C0"/>
                </a:solidFill>
                <a:latin typeface="Times New Roman" pitchFamily="18" charset="0"/>
                <a:cs typeface="Times New Roman" pitchFamily="18" charset="0"/>
              </a:rPr>
              <a:t>БЛАГОДАРНОСТЬ </a:t>
            </a:r>
            <a:endParaRPr lang="ru-RU" sz="7200" dirty="0">
              <a:latin typeface="+mn-lt"/>
            </a:endParaRPr>
          </a:p>
        </p:txBody>
      </p:sp>
    </p:spTree>
  </p:cSld>
  <p:clrMapOvr>
    <a:masterClrMapping/>
  </p:clrMapOvr>
  <p:transition advClick="0" advTm="10000"/>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Прямоугольник 8">
            <a:extLst>
              <a:ext uri="{FF2B5EF4-FFF2-40B4-BE49-F238E27FC236}">
                <a16:creationId xmlns:a16="http://schemas.microsoft.com/office/drawing/2014/main" id="{B9E4F0FE-3C8C-41BA-BDEE-F980D774BA5C}"/>
              </a:ext>
            </a:extLst>
          </p:cNvPr>
          <p:cNvSpPr>
            <a:spLocks noChangeArrowheads="1"/>
          </p:cNvSpPr>
          <p:nvPr/>
        </p:nvSpPr>
        <p:spPr bwMode="auto">
          <a:xfrm>
            <a:off x="188913" y="1025525"/>
            <a:ext cx="11166475" cy="47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r" eaLnBrk="1" hangingPunct="1"/>
            <a:endParaRPr lang="ru-RU" altLang="ru-RU" sz="4000" b="1">
              <a:solidFill>
                <a:srgbClr val="0070C0"/>
              </a:solidFill>
              <a:latin typeface="Times New Roman" panose="02020603050405020304" pitchFamily="18" charset="0"/>
              <a:cs typeface="Times New Roman" panose="02020603050405020304" pitchFamily="18" charset="0"/>
            </a:endParaRPr>
          </a:p>
          <a:p>
            <a:pPr eaLnBrk="1" hangingPunct="1"/>
            <a:r>
              <a:rPr lang="ru-RU" altLang="ru-RU" sz="4000" b="1">
                <a:solidFill>
                  <a:srgbClr val="0070C0"/>
                </a:solidFill>
                <a:latin typeface="Times New Roman" panose="02020603050405020304" pitchFamily="18" charset="0"/>
                <a:cs typeface="Times New Roman" panose="02020603050405020304" pitchFamily="18" charset="0"/>
              </a:rPr>
              <a:t>Законодательному </a:t>
            </a:r>
          </a:p>
          <a:p>
            <a:pPr eaLnBrk="1" hangingPunct="1"/>
            <a:r>
              <a:rPr lang="ru-RU" altLang="ru-RU" sz="4000" b="1">
                <a:solidFill>
                  <a:srgbClr val="0070C0"/>
                </a:solidFill>
                <a:latin typeface="Times New Roman" panose="02020603050405020304" pitchFamily="18" charset="0"/>
                <a:cs typeface="Times New Roman" panose="02020603050405020304" pitchFamily="18" charset="0"/>
              </a:rPr>
              <a:t>Собранию</a:t>
            </a:r>
          </a:p>
          <a:p>
            <a:pPr eaLnBrk="1" hangingPunct="1"/>
            <a:r>
              <a:rPr lang="ru-RU" altLang="ru-RU" sz="4000" b="1">
                <a:solidFill>
                  <a:srgbClr val="0070C0"/>
                </a:solidFill>
                <a:latin typeface="Times New Roman" panose="02020603050405020304" pitchFamily="18" charset="0"/>
                <a:cs typeface="Times New Roman" panose="02020603050405020304" pitchFamily="18" charset="0"/>
              </a:rPr>
              <a:t>Кемеровской области</a:t>
            </a:r>
          </a:p>
          <a:p>
            <a:pPr eaLnBrk="1" hangingPunct="1"/>
            <a:r>
              <a:rPr lang="ru-RU" altLang="ru-RU" sz="4000" b="1">
                <a:solidFill>
                  <a:srgbClr val="0070C0"/>
                </a:solidFill>
                <a:latin typeface="Times New Roman" panose="02020603050405020304" pitchFamily="18" charset="0"/>
                <a:cs typeface="Times New Roman" panose="02020603050405020304" pitchFamily="18" charset="0"/>
              </a:rPr>
              <a:t>-Кузбасса</a:t>
            </a:r>
          </a:p>
          <a:p>
            <a:pPr algn="ctr" eaLnBrk="1" hangingPunct="1"/>
            <a:r>
              <a:rPr lang="ru-RU" altLang="ru-RU">
                <a:solidFill>
                  <a:srgbClr val="0070C0"/>
                </a:solidFill>
                <a:latin typeface="Times New Roman" panose="02020603050405020304" pitchFamily="18" charset="0"/>
                <a:cs typeface="Times New Roman" panose="02020603050405020304" pitchFamily="18" charset="0"/>
              </a:rPr>
              <a:t>                           </a:t>
            </a:r>
          </a:p>
          <a:p>
            <a:pPr algn="ctr" eaLnBrk="1" hangingPunct="1"/>
            <a:endParaRPr lang="ru-RU" altLang="ru-RU" sz="1800">
              <a:solidFill>
                <a:srgbClr val="0070C0"/>
              </a:solidFill>
              <a:latin typeface="Times New Roman" panose="02020603050405020304" pitchFamily="18" charset="0"/>
              <a:cs typeface="Times New Roman" panose="02020603050405020304" pitchFamily="18" charset="0"/>
            </a:endParaRPr>
          </a:p>
          <a:p>
            <a:pPr algn="ctr" eaLnBrk="1" hangingPunct="1"/>
            <a:endParaRPr lang="ru-RU" altLang="ru-RU" sz="800">
              <a:solidFill>
                <a:srgbClr val="0070C0"/>
              </a:solidFill>
              <a:latin typeface="Times New Roman" panose="02020603050405020304" pitchFamily="18" charset="0"/>
              <a:cs typeface="Times New Roman" panose="02020603050405020304" pitchFamily="18" charset="0"/>
            </a:endParaRPr>
          </a:p>
          <a:p>
            <a:pPr algn="ctr" eaLnBrk="1" hangingPunct="1"/>
            <a:endParaRPr lang="ru-RU" altLang="ru-RU" sz="800">
              <a:solidFill>
                <a:srgbClr val="0070C0"/>
              </a:solidFill>
              <a:latin typeface="Times New Roman" panose="02020603050405020304" pitchFamily="18" charset="0"/>
              <a:cs typeface="Times New Roman" panose="02020603050405020304" pitchFamily="18" charset="0"/>
            </a:endParaRPr>
          </a:p>
          <a:p>
            <a:pPr algn="ctr" eaLnBrk="1" hangingPunct="1"/>
            <a:r>
              <a:rPr lang="ru-RU" altLang="ru-RU" sz="4800">
                <a:solidFill>
                  <a:srgbClr val="0070C0"/>
                </a:solidFill>
                <a:latin typeface="Times New Roman" panose="02020603050405020304" pitchFamily="18" charset="0"/>
                <a:cs typeface="Times New Roman" panose="02020603050405020304" pitchFamily="18" charset="0"/>
              </a:rPr>
              <a:t>(</a:t>
            </a:r>
            <a:r>
              <a:rPr lang="ru-RU" altLang="ru-RU" sz="2800">
                <a:solidFill>
                  <a:srgbClr val="0070C0"/>
                </a:solidFill>
                <a:latin typeface="Times New Roman" panose="02020603050405020304" pitchFamily="18" charset="0"/>
                <a:cs typeface="Times New Roman" panose="02020603050405020304" pitchFamily="18" charset="0"/>
              </a:rPr>
              <a:t>председатель</a:t>
            </a:r>
            <a:r>
              <a:rPr lang="ru-RU" altLang="ru-RU" sz="4800">
                <a:solidFill>
                  <a:srgbClr val="0070C0"/>
                </a:solidFill>
                <a:latin typeface="Times New Roman" panose="02020603050405020304" pitchFamily="18" charset="0"/>
                <a:cs typeface="Times New Roman" panose="02020603050405020304" pitchFamily="18" charset="0"/>
              </a:rPr>
              <a:t> Вячеслав Анатольевич Петров)</a:t>
            </a:r>
          </a:p>
        </p:txBody>
      </p:sp>
      <p:sp>
        <p:nvSpPr>
          <p:cNvPr id="8" name="TextBox 7">
            <a:extLst>
              <a:ext uri="{FF2B5EF4-FFF2-40B4-BE49-F238E27FC236}">
                <a16:creationId xmlns:a16="http://schemas.microsoft.com/office/drawing/2014/main" id="{D5299335-E768-47AB-A551-17558BB59DBD}"/>
              </a:ext>
            </a:extLst>
          </p:cNvPr>
          <p:cNvSpPr txBox="1"/>
          <p:nvPr/>
        </p:nvSpPr>
        <p:spPr>
          <a:xfrm>
            <a:off x="6546850" y="4097338"/>
            <a:ext cx="4572000" cy="1200150"/>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93540" name="Прямоугольник 15">
            <a:extLst>
              <a:ext uri="{FF2B5EF4-FFF2-40B4-BE49-F238E27FC236}">
                <a16:creationId xmlns:a16="http://schemas.microsoft.com/office/drawing/2014/main" id="{F2A11518-7961-4E2C-8172-AB4010AF2D11}"/>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1" name="Рисунок 10" descr="C:\Users\Nadezda\Downloads\1924da90-2ba8-11ea-8348-afd7a1d18e35.jpgпетов.jpg">
            <a:extLst>
              <a:ext uri="{FF2B5EF4-FFF2-40B4-BE49-F238E27FC236}">
                <a16:creationId xmlns:a16="http://schemas.microsoft.com/office/drawing/2014/main" id="{0BBC7812-2B8C-4856-904D-14AEE5095895}"/>
              </a:ext>
            </a:extLst>
          </p:cNvPr>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832600" y="882650"/>
            <a:ext cx="3286125" cy="3714750"/>
          </a:xfrm>
          <a:prstGeom prst="rect">
            <a:avLst/>
          </a:prstGeom>
          <a:ln>
            <a:noFill/>
          </a:ln>
          <a:effectLst>
            <a:outerShdw blurRad="292100" dist="139700" dir="2700000" algn="tl" rotWithShape="0">
              <a:srgbClr val="333333">
                <a:alpha val="65000"/>
              </a:srgbClr>
            </a:outerShdw>
          </a:effectLst>
        </p:spPr>
      </p:pic>
      <p:pic>
        <p:nvPicPr>
          <p:cNvPr id="12" name="Picture 1" descr="C:\Users\Evgendormaster\Pictures\совет ветеранов.png">
            <a:extLst>
              <a:ext uri="{FF2B5EF4-FFF2-40B4-BE49-F238E27FC236}">
                <a16:creationId xmlns:a16="http://schemas.microsoft.com/office/drawing/2014/main" id="{0D0F7457-8C28-47DB-B4E5-28E4C62CA99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7" name="Рисунок 16" descr="https://upload.wikimedia.org/wikipedia/commons/thumb/8/8b/Kemerovo_COA.svg/1200px-Kemerovo_COA.svg.png">
            <a:extLst>
              <a:ext uri="{FF2B5EF4-FFF2-40B4-BE49-F238E27FC236}">
                <a16:creationId xmlns:a16="http://schemas.microsoft.com/office/drawing/2014/main" id="{7371F36C-68C1-4349-A69E-5837A0E22E80}"/>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8" name="Рисунок 17">
            <a:extLst>
              <a:ext uri="{FF2B5EF4-FFF2-40B4-BE49-F238E27FC236}">
                <a16:creationId xmlns:a16="http://schemas.microsoft.com/office/drawing/2014/main" id="{EB7F8FCA-0421-4A99-913E-58EC5B2C1463}"/>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68A4D48-D7A5-4264-80DE-68BEFE621CA9}"/>
              </a:ext>
            </a:extLst>
          </p:cNvPr>
          <p:cNvSpPr txBox="1"/>
          <p:nvPr/>
        </p:nvSpPr>
        <p:spPr>
          <a:xfrm>
            <a:off x="1260475" y="3525838"/>
            <a:ext cx="7758113" cy="1200150"/>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94563" name="Прямоугольник 12">
            <a:extLst>
              <a:ext uri="{FF2B5EF4-FFF2-40B4-BE49-F238E27FC236}">
                <a16:creationId xmlns:a16="http://schemas.microsoft.com/office/drawing/2014/main" id="{35AB7181-3652-4FFB-ADD4-9041FFFE000A}"/>
              </a:ext>
            </a:extLst>
          </p:cNvPr>
          <p:cNvSpPr>
            <a:spLocks noChangeArrowheads="1"/>
          </p:cNvSpPr>
          <p:nvPr/>
        </p:nvSpPr>
        <p:spPr bwMode="auto">
          <a:xfrm>
            <a:off x="188913" y="1168400"/>
            <a:ext cx="10644187" cy="446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endParaRPr lang="ru-RU" altLang="ru-RU" sz="1000" b="1">
              <a:solidFill>
                <a:srgbClr val="0070C0"/>
              </a:solidFill>
              <a:latin typeface="Times New Roman" panose="02020603050405020304" pitchFamily="18" charset="0"/>
              <a:cs typeface="Times New Roman" panose="02020603050405020304" pitchFamily="18" charset="0"/>
            </a:endParaRPr>
          </a:p>
          <a:p>
            <a:pPr eaLnBrk="1" hangingPunct="1"/>
            <a:endParaRPr lang="ru-RU" altLang="ru-RU" sz="1800" b="1">
              <a:solidFill>
                <a:srgbClr val="0070C0"/>
              </a:solidFill>
              <a:latin typeface="Times New Roman" panose="02020603050405020304" pitchFamily="18" charset="0"/>
              <a:cs typeface="Times New Roman" panose="02020603050405020304" pitchFamily="18" charset="0"/>
            </a:endParaRPr>
          </a:p>
          <a:p>
            <a:pPr eaLnBrk="1" hangingPunct="1"/>
            <a:r>
              <a:rPr lang="ru-RU" altLang="ru-RU" sz="4400" b="1">
                <a:solidFill>
                  <a:srgbClr val="0070C0"/>
                </a:solidFill>
                <a:latin typeface="Times New Roman" panose="02020603050405020304" pitchFamily="18" charset="0"/>
                <a:cs typeface="Times New Roman" panose="02020603050405020304" pitchFamily="18" charset="0"/>
              </a:rPr>
              <a:t>Кемеровскому </a:t>
            </a:r>
          </a:p>
          <a:p>
            <a:pPr eaLnBrk="1" hangingPunct="1"/>
            <a:r>
              <a:rPr lang="ru-RU" altLang="ru-RU" sz="4400" b="1">
                <a:solidFill>
                  <a:srgbClr val="0070C0"/>
                </a:solidFill>
                <a:latin typeface="Times New Roman" panose="02020603050405020304" pitchFamily="18" charset="0"/>
                <a:cs typeface="Times New Roman" panose="02020603050405020304" pitchFamily="18" charset="0"/>
              </a:rPr>
              <a:t>городскому </a:t>
            </a:r>
          </a:p>
          <a:p>
            <a:pPr eaLnBrk="1" hangingPunct="1"/>
            <a:r>
              <a:rPr lang="ru-RU" altLang="ru-RU" sz="4400" b="1">
                <a:solidFill>
                  <a:srgbClr val="0070C0"/>
                </a:solidFill>
                <a:latin typeface="Times New Roman" panose="02020603050405020304" pitchFamily="18" charset="0"/>
                <a:cs typeface="Times New Roman" panose="02020603050405020304" pitchFamily="18" charset="0"/>
              </a:rPr>
              <a:t>Совету народных </a:t>
            </a:r>
          </a:p>
          <a:p>
            <a:pPr eaLnBrk="1" hangingPunct="1"/>
            <a:r>
              <a:rPr lang="ru-RU" altLang="ru-RU" sz="4400" b="1">
                <a:solidFill>
                  <a:srgbClr val="0070C0"/>
                </a:solidFill>
                <a:latin typeface="Times New Roman" panose="02020603050405020304" pitchFamily="18" charset="0"/>
                <a:cs typeface="Times New Roman" panose="02020603050405020304" pitchFamily="18" charset="0"/>
              </a:rPr>
              <a:t>Депутатов</a:t>
            </a:r>
          </a:p>
          <a:p>
            <a:pPr eaLnBrk="1" hangingPunct="1"/>
            <a:endParaRPr lang="ru-RU" altLang="ru-RU" b="1">
              <a:solidFill>
                <a:srgbClr val="0070C0"/>
              </a:solidFill>
              <a:latin typeface="Times New Roman" panose="02020603050405020304" pitchFamily="18" charset="0"/>
              <a:cs typeface="Times New Roman" panose="02020603050405020304" pitchFamily="18" charset="0"/>
            </a:endParaRPr>
          </a:p>
          <a:p>
            <a:pPr eaLnBrk="1" hangingPunct="1"/>
            <a:r>
              <a:rPr lang="ru-RU" altLang="ru-RU" sz="6000">
                <a:solidFill>
                  <a:srgbClr val="0070C0"/>
                </a:solidFill>
                <a:latin typeface="Times New Roman" panose="02020603050405020304" pitchFamily="18" charset="0"/>
                <a:cs typeface="Times New Roman" panose="02020603050405020304" pitchFamily="18" charset="0"/>
              </a:rPr>
              <a:t>(</a:t>
            </a:r>
            <a:r>
              <a:rPr lang="ru-RU" altLang="ru-RU" sz="2800">
                <a:solidFill>
                  <a:srgbClr val="0070C0"/>
                </a:solidFill>
                <a:latin typeface="Times New Roman" panose="02020603050405020304" pitchFamily="18" charset="0"/>
                <a:cs typeface="Times New Roman" panose="02020603050405020304" pitchFamily="18" charset="0"/>
              </a:rPr>
              <a:t>председатель</a:t>
            </a:r>
            <a:r>
              <a:rPr lang="ru-RU" altLang="ru-RU" sz="3200">
                <a:solidFill>
                  <a:srgbClr val="0070C0"/>
                </a:solidFill>
                <a:latin typeface="Times New Roman" panose="02020603050405020304" pitchFamily="18" charset="0"/>
                <a:cs typeface="Times New Roman" panose="02020603050405020304" pitchFamily="18" charset="0"/>
              </a:rPr>
              <a:t> </a:t>
            </a:r>
            <a:r>
              <a:rPr lang="ru-RU" altLang="ru-RU" sz="4600">
                <a:solidFill>
                  <a:srgbClr val="0070C0"/>
                </a:solidFill>
                <a:latin typeface="Times New Roman" panose="02020603050405020304" pitchFamily="18" charset="0"/>
                <a:cs typeface="Times New Roman" panose="02020603050405020304" pitchFamily="18" charset="0"/>
              </a:rPr>
              <a:t>Николай Николаевич Сенчуров</a:t>
            </a:r>
            <a:r>
              <a:rPr lang="ru-RU" altLang="ru-RU" sz="4400">
                <a:solidFill>
                  <a:srgbClr val="0070C0"/>
                </a:solidFill>
                <a:latin typeface="Times New Roman" panose="02020603050405020304" pitchFamily="18" charset="0"/>
                <a:cs typeface="Times New Roman" panose="02020603050405020304" pitchFamily="18" charset="0"/>
              </a:rPr>
              <a:t>)</a:t>
            </a:r>
            <a:r>
              <a:rPr lang="ru-RU" altLang="ru-RU" sz="1400" b="1">
                <a:solidFill>
                  <a:srgbClr val="0070C0"/>
                </a:solidFill>
                <a:latin typeface="Times New Roman" panose="02020603050405020304" pitchFamily="18" charset="0"/>
                <a:cs typeface="Times New Roman" panose="02020603050405020304" pitchFamily="18" charset="0"/>
              </a:rPr>
              <a:t> </a:t>
            </a:r>
          </a:p>
        </p:txBody>
      </p:sp>
      <p:sp>
        <p:nvSpPr>
          <p:cNvPr id="194564" name="Прямоугольник 15">
            <a:extLst>
              <a:ext uri="{FF2B5EF4-FFF2-40B4-BE49-F238E27FC236}">
                <a16:creationId xmlns:a16="http://schemas.microsoft.com/office/drawing/2014/main" id="{C9276DD8-33BB-439D-845F-DB5E552BACBC}"/>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Рисунок 9" descr="C:\Users\Nadezda\Downloads\78885.jpg сенчуров.jpg">
            <a:extLst>
              <a:ext uri="{FF2B5EF4-FFF2-40B4-BE49-F238E27FC236}">
                <a16:creationId xmlns:a16="http://schemas.microsoft.com/office/drawing/2014/main" id="{C94F32EE-76C8-423B-AF59-12F4CDBA466D}"/>
              </a:ext>
            </a:extLst>
          </p:cNvPr>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046913" y="596900"/>
            <a:ext cx="2928937" cy="4000500"/>
          </a:xfrm>
          <a:prstGeom prst="rect">
            <a:avLst/>
          </a:prstGeom>
          <a:ln>
            <a:noFill/>
          </a:ln>
          <a:effectLst>
            <a:outerShdw blurRad="292100" dist="139700" dir="2700000" algn="tl" rotWithShape="0">
              <a:srgbClr val="333333">
                <a:alpha val="65000"/>
              </a:srgbClr>
            </a:outerShdw>
          </a:effectLst>
        </p:spPr>
      </p:pic>
      <p:pic>
        <p:nvPicPr>
          <p:cNvPr id="11" name="Picture 1" descr="C:\Users\Evgendormaster\Pictures\совет ветеранов.png">
            <a:extLst>
              <a:ext uri="{FF2B5EF4-FFF2-40B4-BE49-F238E27FC236}">
                <a16:creationId xmlns:a16="http://schemas.microsoft.com/office/drawing/2014/main" id="{BB7B3F53-1763-4BBA-A5FE-5F870A99639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2" name="Рисунок 11" descr="https://upload.wikimedia.org/wikipedia/commons/thumb/8/8b/Kemerovo_COA.svg/1200px-Kemerovo_COA.svg.png">
            <a:extLst>
              <a:ext uri="{FF2B5EF4-FFF2-40B4-BE49-F238E27FC236}">
                <a16:creationId xmlns:a16="http://schemas.microsoft.com/office/drawing/2014/main" id="{2FA18431-D36B-463D-AC70-855F4ED1C9C9}"/>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7" name="Рисунок 16">
            <a:extLst>
              <a:ext uri="{FF2B5EF4-FFF2-40B4-BE49-F238E27FC236}">
                <a16:creationId xmlns:a16="http://schemas.microsoft.com/office/drawing/2014/main" id="{B2E426EF-7435-46BE-96A1-86A07CE703D5}"/>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96BC49B-FF52-425A-9D70-1F4A7FECFFD8}"/>
              </a:ext>
            </a:extLst>
          </p:cNvPr>
          <p:cNvSpPr txBox="1"/>
          <p:nvPr/>
        </p:nvSpPr>
        <p:spPr>
          <a:xfrm>
            <a:off x="403225" y="3454400"/>
            <a:ext cx="7758113" cy="1200150"/>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95587" name="Прямоугольник 12">
            <a:extLst>
              <a:ext uri="{FF2B5EF4-FFF2-40B4-BE49-F238E27FC236}">
                <a16:creationId xmlns:a16="http://schemas.microsoft.com/office/drawing/2014/main" id="{7D12920A-EB09-42ED-8F8E-904CE9595522}"/>
              </a:ext>
            </a:extLst>
          </p:cNvPr>
          <p:cNvSpPr>
            <a:spLocks noChangeArrowheads="1"/>
          </p:cNvSpPr>
          <p:nvPr/>
        </p:nvSpPr>
        <p:spPr bwMode="auto">
          <a:xfrm>
            <a:off x="331788" y="971550"/>
            <a:ext cx="11072812" cy="495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r" eaLnBrk="1" hangingPunct="1"/>
            <a:endParaRPr lang="ru-RU" altLang="ru-RU" sz="4400" b="1">
              <a:solidFill>
                <a:srgbClr val="0070C0"/>
              </a:solidFill>
              <a:latin typeface="Times New Roman" panose="02020603050405020304" pitchFamily="18" charset="0"/>
              <a:cs typeface="Times New Roman" panose="02020603050405020304" pitchFamily="18" charset="0"/>
            </a:endParaRPr>
          </a:p>
          <a:p>
            <a:pPr eaLnBrk="1" hangingPunct="1"/>
            <a:r>
              <a:rPr lang="ru-RU" altLang="ru-RU" sz="4400" b="1">
                <a:solidFill>
                  <a:srgbClr val="0070C0"/>
                </a:solidFill>
                <a:latin typeface="Times New Roman" panose="02020603050405020304" pitchFamily="18" charset="0"/>
                <a:cs typeface="Times New Roman" panose="02020603050405020304" pitchFamily="18" charset="0"/>
              </a:rPr>
              <a:t>Областному </a:t>
            </a:r>
          </a:p>
          <a:p>
            <a:pPr eaLnBrk="1" hangingPunct="1"/>
            <a:r>
              <a:rPr lang="ru-RU" altLang="ru-RU" sz="4400" b="1">
                <a:solidFill>
                  <a:srgbClr val="0070C0"/>
                </a:solidFill>
                <a:latin typeface="Times New Roman" panose="02020603050405020304" pitchFamily="18" charset="0"/>
                <a:cs typeface="Times New Roman" panose="02020603050405020304" pitchFamily="18" charset="0"/>
              </a:rPr>
              <a:t>Совету </a:t>
            </a:r>
          </a:p>
          <a:p>
            <a:pPr eaLnBrk="1" hangingPunct="1"/>
            <a:r>
              <a:rPr lang="ru-RU" altLang="ru-RU" sz="4400" b="1">
                <a:solidFill>
                  <a:srgbClr val="0070C0"/>
                </a:solidFill>
                <a:latin typeface="Times New Roman" panose="02020603050405020304" pitchFamily="18" charset="0"/>
                <a:cs typeface="Times New Roman" panose="02020603050405020304" pitchFamily="18" charset="0"/>
              </a:rPr>
              <a:t>ветеранов </a:t>
            </a:r>
          </a:p>
          <a:p>
            <a:pPr eaLnBrk="1" hangingPunct="1"/>
            <a:r>
              <a:rPr lang="ru-RU" altLang="ru-RU" sz="4400" b="1">
                <a:solidFill>
                  <a:srgbClr val="0070C0"/>
                </a:solidFill>
                <a:latin typeface="Times New Roman" panose="02020603050405020304" pitchFamily="18" charset="0"/>
                <a:cs typeface="Times New Roman" panose="02020603050405020304" pitchFamily="18" charset="0"/>
              </a:rPr>
              <a:t>войны и труда </a:t>
            </a:r>
          </a:p>
          <a:p>
            <a:pPr algn="ctr" eaLnBrk="1" hangingPunct="1"/>
            <a:endParaRPr lang="ru-RU" altLang="ru-RU" sz="44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4400">
                <a:solidFill>
                  <a:srgbClr val="0070C0"/>
                </a:solidFill>
                <a:latin typeface="Times New Roman" panose="02020603050405020304" pitchFamily="18" charset="0"/>
                <a:cs typeface="Times New Roman" panose="02020603050405020304" pitchFamily="18" charset="0"/>
              </a:rPr>
              <a:t>(</a:t>
            </a:r>
            <a:r>
              <a:rPr lang="ru-RU" altLang="ru-RU" sz="2800">
                <a:solidFill>
                  <a:srgbClr val="0070C0"/>
                </a:solidFill>
                <a:latin typeface="Times New Roman" panose="02020603050405020304" pitchFamily="18" charset="0"/>
                <a:cs typeface="Times New Roman" panose="02020603050405020304" pitchFamily="18" charset="0"/>
              </a:rPr>
              <a:t>председатель</a:t>
            </a:r>
            <a:r>
              <a:rPr lang="ru-RU" altLang="ru-RU" sz="4400">
                <a:solidFill>
                  <a:srgbClr val="0070C0"/>
                </a:solidFill>
                <a:latin typeface="Times New Roman" panose="02020603050405020304" pitchFamily="18" charset="0"/>
                <a:cs typeface="Times New Roman" panose="02020603050405020304" pitchFamily="18" charset="0"/>
              </a:rPr>
              <a:t> </a:t>
            </a:r>
            <a:r>
              <a:rPr lang="ru-RU" altLang="ru-RU" sz="4800">
                <a:solidFill>
                  <a:srgbClr val="0070C0"/>
                </a:solidFill>
                <a:latin typeface="Times New Roman" panose="02020603050405020304" pitchFamily="18" charset="0"/>
                <a:cs typeface="Times New Roman" panose="02020603050405020304" pitchFamily="18" charset="0"/>
              </a:rPr>
              <a:t>Нина Павловна  Неворотова</a:t>
            </a:r>
            <a:r>
              <a:rPr lang="ru-RU" altLang="ru-RU" sz="4400">
                <a:solidFill>
                  <a:srgbClr val="0070C0"/>
                </a:solidFill>
                <a:latin typeface="Times New Roman" panose="02020603050405020304" pitchFamily="18" charset="0"/>
                <a:cs typeface="Times New Roman" panose="02020603050405020304" pitchFamily="18" charset="0"/>
              </a:rPr>
              <a:t>)</a:t>
            </a:r>
            <a:endParaRPr lang="ru-RU" altLang="ru-RU" sz="1400">
              <a:solidFill>
                <a:srgbClr val="0070C0"/>
              </a:solidFill>
              <a:latin typeface="Times New Roman" panose="02020603050405020304" pitchFamily="18" charset="0"/>
              <a:cs typeface="Times New Roman" panose="02020603050405020304" pitchFamily="18" charset="0"/>
            </a:endParaRPr>
          </a:p>
        </p:txBody>
      </p:sp>
      <p:sp>
        <p:nvSpPr>
          <p:cNvPr id="195588" name="Прямоугольник 15">
            <a:extLst>
              <a:ext uri="{FF2B5EF4-FFF2-40B4-BE49-F238E27FC236}">
                <a16:creationId xmlns:a16="http://schemas.microsoft.com/office/drawing/2014/main" id="{AD2EED28-EECF-4C29-BB6F-9CA58A522464}"/>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1" name="Picture 3" descr="Неворотова">
            <a:extLst>
              <a:ext uri="{FF2B5EF4-FFF2-40B4-BE49-F238E27FC236}">
                <a16:creationId xmlns:a16="http://schemas.microsoft.com/office/drawing/2014/main" id="{58EB606A-A870-4AEB-A7BC-82B2AE80DDA0}"/>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118350" y="811213"/>
            <a:ext cx="3000375" cy="3906837"/>
          </a:xfrm>
          <a:prstGeom prst="rect">
            <a:avLst/>
          </a:prstGeom>
          <a:ln>
            <a:noFill/>
          </a:ln>
          <a:effectLst>
            <a:outerShdw blurRad="292100" dist="139700" dir="2700000" algn="tl" rotWithShape="0">
              <a:srgbClr val="333333">
                <a:alpha val="65000"/>
              </a:srgbClr>
            </a:outerShdw>
          </a:effectLst>
        </p:spPr>
      </p:pic>
      <p:pic>
        <p:nvPicPr>
          <p:cNvPr id="12" name="Picture 1" descr="C:\Users\Evgendormaster\Pictures\совет ветеранов.png">
            <a:extLst>
              <a:ext uri="{FF2B5EF4-FFF2-40B4-BE49-F238E27FC236}">
                <a16:creationId xmlns:a16="http://schemas.microsoft.com/office/drawing/2014/main" id="{F896840D-8247-4019-9D6C-35FFB546ECA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7" name="Рисунок 16" descr="https://upload.wikimedia.org/wikipedia/commons/thumb/8/8b/Kemerovo_COA.svg/1200px-Kemerovo_COA.svg.png">
            <a:extLst>
              <a:ext uri="{FF2B5EF4-FFF2-40B4-BE49-F238E27FC236}">
                <a16:creationId xmlns:a16="http://schemas.microsoft.com/office/drawing/2014/main" id="{722A7AD8-CF8C-401A-814E-79E4EA0E6DAD}"/>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8" name="Рисунок 17">
            <a:extLst>
              <a:ext uri="{FF2B5EF4-FFF2-40B4-BE49-F238E27FC236}">
                <a16:creationId xmlns:a16="http://schemas.microsoft.com/office/drawing/2014/main" id="{1EF4EF8A-98AE-4486-8DB4-BB42F5D6B8CF}"/>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wipe dir="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BA3774C-600D-4231-A0A4-A2CAE441E24A}"/>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96611" name="Прямоугольник 12">
            <a:extLst>
              <a:ext uri="{FF2B5EF4-FFF2-40B4-BE49-F238E27FC236}">
                <a16:creationId xmlns:a16="http://schemas.microsoft.com/office/drawing/2014/main" id="{3A66478D-F4B6-4B80-8952-1EF865CE4272}"/>
              </a:ext>
            </a:extLst>
          </p:cNvPr>
          <p:cNvSpPr>
            <a:spLocks noChangeArrowheads="1"/>
          </p:cNvSpPr>
          <p:nvPr/>
        </p:nvSpPr>
        <p:spPr bwMode="auto">
          <a:xfrm>
            <a:off x="5618163" y="1025525"/>
            <a:ext cx="5643562" cy="498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000" b="1">
                <a:solidFill>
                  <a:srgbClr val="0070C0"/>
                </a:solidFill>
                <a:latin typeface="Times New Roman" panose="02020603050405020304" pitchFamily="18" charset="0"/>
                <a:cs typeface="Times New Roman" panose="02020603050405020304" pitchFamily="18" charset="0"/>
              </a:rPr>
              <a:t>Главе города </a:t>
            </a:r>
          </a:p>
          <a:p>
            <a:pPr algn="ctr" eaLnBrk="1" hangingPunct="1"/>
            <a:endParaRPr lang="ru-RU" altLang="ru-RU" sz="4000" b="1">
              <a:solidFill>
                <a:srgbClr val="0070C0"/>
              </a:solidFill>
              <a:latin typeface="Times New Roman" panose="02020603050405020304" pitchFamily="18" charset="0"/>
              <a:cs typeface="Times New Roman" panose="02020603050405020304" pitchFamily="18" charset="0"/>
            </a:endParaRPr>
          </a:p>
          <a:p>
            <a:pPr algn="ctr" eaLnBrk="1" hangingPunct="1"/>
            <a:endParaRPr lang="ru-RU" altLang="ru-RU" sz="4000" b="1">
              <a:solidFill>
                <a:srgbClr val="0070C0"/>
              </a:solidFill>
              <a:latin typeface="Times New Roman" panose="02020603050405020304" pitchFamily="18" charset="0"/>
              <a:cs typeface="Times New Roman" panose="02020603050405020304" pitchFamily="18" charset="0"/>
            </a:endParaRPr>
          </a:p>
          <a:p>
            <a:pPr algn="ctr" eaLnBrk="1" hangingPunct="1"/>
            <a:endParaRPr lang="ru-RU" altLang="ru-RU" sz="4000" b="1">
              <a:solidFill>
                <a:srgbClr val="0070C0"/>
              </a:solidFill>
              <a:latin typeface="Times New Roman" panose="02020603050405020304" pitchFamily="18" charset="0"/>
              <a:cs typeface="Times New Roman" panose="02020603050405020304" pitchFamily="18" charset="0"/>
            </a:endParaRPr>
          </a:p>
          <a:p>
            <a:pPr algn="ctr" eaLnBrk="1" hangingPunct="1"/>
            <a:endParaRPr lang="ru-RU" altLang="ru-RU" sz="2400" b="1">
              <a:solidFill>
                <a:srgbClr val="0070C0"/>
              </a:solidFill>
              <a:latin typeface="Times New Roman" panose="02020603050405020304" pitchFamily="18" charset="0"/>
              <a:cs typeface="Times New Roman" panose="02020603050405020304" pitchFamily="18" charset="0"/>
            </a:endParaRPr>
          </a:p>
          <a:p>
            <a:pPr algn="ctr" eaLnBrk="1" hangingPunct="1"/>
            <a:r>
              <a:rPr lang="ru-RU" altLang="ru-RU" sz="4000" b="1">
                <a:solidFill>
                  <a:srgbClr val="0070C0"/>
                </a:solidFill>
                <a:latin typeface="Times New Roman" panose="02020603050405020304" pitchFamily="18" charset="0"/>
                <a:cs typeface="Times New Roman" panose="02020603050405020304" pitchFamily="18" charset="0"/>
              </a:rPr>
              <a:t>– по его инициативе продолжается выдача заемных средств. </a:t>
            </a:r>
          </a:p>
          <a:p>
            <a:pPr algn="ctr" eaLnBrk="1" hangingPunct="1"/>
            <a:r>
              <a:rPr lang="ru-RU" altLang="ru-RU" sz="1400" b="1">
                <a:solidFill>
                  <a:srgbClr val="0070C0"/>
                </a:solidFill>
                <a:latin typeface="Times New Roman" panose="02020603050405020304" pitchFamily="18" charset="0"/>
                <a:cs typeface="Times New Roman" panose="02020603050405020304" pitchFamily="18" charset="0"/>
              </a:rPr>
              <a:t>: </a:t>
            </a:r>
          </a:p>
        </p:txBody>
      </p:sp>
      <p:sp>
        <p:nvSpPr>
          <p:cNvPr id="196612" name="Прямоугольник 15">
            <a:extLst>
              <a:ext uri="{FF2B5EF4-FFF2-40B4-BE49-F238E27FC236}">
                <a16:creationId xmlns:a16="http://schemas.microsoft.com/office/drawing/2014/main" id="{B94BE04F-02E3-46AC-A684-FD7C7CF4C9CF}"/>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1" name="Рисунок 10" descr="C:\Users\Nadezda\Downloads\ui-571c5fec4b6080.52431087.jpeg Сер.jpeg">
            <a:extLst>
              <a:ext uri="{FF2B5EF4-FFF2-40B4-BE49-F238E27FC236}">
                <a16:creationId xmlns:a16="http://schemas.microsoft.com/office/drawing/2014/main" id="{B39496A9-217B-489F-AE58-9E876E2D5DEC}"/>
              </a:ext>
            </a:extLst>
          </p:cNvPr>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331913" y="1168400"/>
            <a:ext cx="3214687" cy="4500563"/>
          </a:xfrm>
          <a:prstGeom prst="rect">
            <a:avLst/>
          </a:prstGeom>
          <a:ln>
            <a:noFill/>
          </a:ln>
          <a:effectLst>
            <a:outerShdw blurRad="292100" dist="139700" dir="2700000" algn="tl" rotWithShape="0">
              <a:srgbClr val="333333">
                <a:alpha val="65000"/>
              </a:srgbClr>
            </a:outerShdw>
          </a:effectLst>
        </p:spPr>
      </p:pic>
      <p:pic>
        <p:nvPicPr>
          <p:cNvPr id="12" name="Picture 1" descr="C:\Users\Evgendormaster\Pictures\совет ветеранов.png">
            <a:extLst>
              <a:ext uri="{FF2B5EF4-FFF2-40B4-BE49-F238E27FC236}">
                <a16:creationId xmlns:a16="http://schemas.microsoft.com/office/drawing/2014/main" id="{C08A31C1-49B4-456E-BA9A-DBEBD1D975D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7" name="Рисунок 16" descr="https://upload.wikimedia.org/wikipedia/commons/thumb/8/8b/Kemerovo_COA.svg/1200px-Kemerovo_COA.svg.png">
            <a:extLst>
              <a:ext uri="{FF2B5EF4-FFF2-40B4-BE49-F238E27FC236}">
                <a16:creationId xmlns:a16="http://schemas.microsoft.com/office/drawing/2014/main" id="{2157123C-7BD1-4C29-BF8F-246AD0D1D281}"/>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8" name="Рисунок 17">
            <a:extLst>
              <a:ext uri="{FF2B5EF4-FFF2-40B4-BE49-F238E27FC236}">
                <a16:creationId xmlns:a16="http://schemas.microsoft.com/office/drawing/2014/main" id="{D56F94BF-8152-4CA6-95FE-7C375166C362}"/>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
        <p:nvSpPr>
          <p:cNvPr id="9" name="Прямоугольник 8">
            <a:extLst>
              <a:ext uri="{FF2B5EF4-FFF2-40B4-BE49-F238E27FC236}">
                <a16:creationId xmlns:a16="http://schemas.microsoft.com/office/drawing/2014/main" id="{CF12AC26-1D03-4E7F-817C-F394DE764171}"/>
              </a:ext>
            </a:extLst>
          </p:cNvPr>
          <p:cNvSpPr/>
          <p:nvPr/>
        </p:nvSpPr>
        <p:spPr>
          <a:xfrm>
            <a:off x="6403975" y="1668463"/>
            <a:ext cx="4357688" cy="2124075"/>
          </a:xfrm>
          <a:prstGeom prst="rect">
            <a:avLst/>
          </a:prstGeom>
          <a:effectLst>
            <a:outerShdw blurRad="50800" dist="38100" dir="2700000" algn="tl" rotWithShape="0">
              <a:prstClr val="black">
                <a:alpha val="40000"/>
              </a:prstClr>
            </a:outerShdw>
          </a:effectLst>
        </p:spPr>
        <p:txBody>
          <a:bodyPr>
            <a:spAutoFit/>
          </a:bodyPr>
          <a:lstStyle/>
          <a:p>
            <a:pPr algn="ctr" defTabSz="1022482" eaLnBrk="1" fontAlgn="auto" hangingPunct="1">
              <a:spcBef>
                <a:spcPts val="0"/>
              </a:spcBef>
              <a:spcAft>
                <a:spcPts val="0"/>
              </a:spcAft>
              <a:defRPr/>
            </a:pPr>
            <a:r>
              <a:rPr lang="ru-RU" sz="4400" b="1" dirty="0">
                <a:solidFill>
                  <a:srgbClr val="0070C0"/>
                </a:solidFill>
                <a:latin typeface="Times New Roman" pitchFamily="18" charset="0"/>
                <a:cs typeface="Times New Roman" pitchFamily="18" charset="0"/>
              </a:rPr>
              <a:t>Илье Владимировичу</a:t>
            </a:r>
          </a:p>
          <a:p>
            <a:pPr algn="ctr" defTabSz="1022482" eaLnBrk="1" fontAlgn="auto" hangingPunct="1">
              <a:spcBef>
                <a:spcPts val="0"/>
              </a:spcBef>
              <a:spcAft>
                <a:spcPts val="0"/>
              </a:spcAft>
              <a:defRPr/>
            </a:pPr>
            <a:r>
              <a:rPr lang="ru-RU" sz="4400" b="1" dirty="0" err="1">
                <a:solidFill>
                  <a:srgbClr val="0070C0"/>
                </a:solidFill>
                <a:latin typeface="Times New Roman" pitchFamily="18" charset="0"/>
                <a:cs typeface="Times New Roman" pitchFamily="18" charset="0"/>
              </a:rPr>
              <a:t>Середюку</a:t>
            </a:r>
            <a:r>
              <a:rPr lang="ru-RU" sz="4400" b="1" dirty="0">
                <a:solidFill>
                  <a:srgbClr val="0070C0"/>
                </a:solidFill>
                <a:latin typeface="Times New Roman" pitchFamily="18" charset="0"/>
                <a:cs typeface="Times New Roman" pitchFamily="18" charset="0"/>
              </a:rPr>
              <a:t> </a:t>
            </a:r>
          </a:p>
        </p:txBody>
      </p:sp>
    </p:spTree>
  </p:cSld>
  <p:clrMapOvr>
    <a:masterClrMapping/>
  </p:clrMapOvr>
  <p:transition advClick="0" advTm="10000">
    <p:wipe dir="u"/>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6B72712-A045-4C27-8386-E2338E48D1D9}"/>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97635" name="Прямоугольник 12">
            <a:extLst>
              <a:ext uri="{FF2B5EF4-FFF2-40B4-BE49-F238E27FC236}">
                <a16:creationId xmlns:a16="http://schemas.microsoft.com/office/drawing/2014/main" id="{965416FC-8987-44B6-83EB-32DEEF2FA8C3}"/>
              </a:ext>
            </a:extLst>
          </p:cNvPr>
          <p:cNvSpPr>
            <a:spLocks noChangeArrowheads="1"/>
          </p:cNvSpPr>
          <p:nvPr/>
        </p:nvSpPr>
        <p:spPr bwMode="auto">
          <a:xfrm>
            <a:off x="331788" y="1168400"/>
            <a:ext cx="10929937"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0070C0"/>
                </a:solidFill>
                <a:latin typeface="Times New Roman" panose="02020603050405020304" pitchFamily="18" charset="0"/>
                <a:cs typeface="Times New Roman" panose="02020603050405020304" pitchFamily="18" charset="0"/>
              </a:rPr>
              <a:t>Спасибо тем, кто стоял у истоков городской ветеранской организации за значительный вклад в создание и развитие ветеранского движения.</a:t>
            </a:r>
          </a:p>
          <a:p>
            <a:pPr algn="ctr" eaLnBrk="1" hangingPunct="1"/>
            <a:endParaRPr lang="ru-RU" altLang="ru-RU" sz="4400"/>
          </a:p>
        </p:txBody>
      </p:sp>
      <p:sp>
        <p:nvSpPr>
          <p:cNvPr id="197636" name="Прямоугольник 15">
            <a:extLst>
              <a:ext uri="{FF2B5EF4-FFF2-40B4-BE49-F238E27FC236}">
                <a16:creationId xmlns:a16="http://schemas.microsoft.com/office/drawing/2014/main" id="{38648B5E-7C5F-460E-98DD-200F7DC4F371}"/>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7" name="Picture 1" descr="C:\Users\Evgendormaster\Pictures\совет ветеранов.png">
            <a:extLst>
              <a:ext uri="{FF2B5EF4-FFF2-40B4-BE49-F238E27FC236}">
                <a16:creationId xmlns:a16="http://schemas.microsoft.com/office/drawing/2014/main" id="{0CA5187A-370B-400B-825E-AE40464DAF3F}"/>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8" name="Рисунок 17" descr="https://upload.wikimedia.org/wikipedia/commons/thumb/8/8b/Kemerovo_COA.svg/1200px-Kemerovo_COA.svg.png">
            <a:extLst>
              <a:ext uri="{FF2B5EF4-FFF2-40B4-BE49-F238E27FC236}">
                <a16:creationId xmlns:a16="http://schemas.microsoft.com/office/drawing/2014/main" id="{0024167E-56D2-4C4B-B845-F09E689C1290}"/>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9" name="Рисунок 18">
            <a:extLst>
              <a:ext uri="{FF2B5EF4-FFF2-40B4-BE49-F238E27FC236}">
                <a16:creationId xmlns:a16="http://schemas.microsoft.com/office/drawing/2014/main" id="{5EF574FB-1178-4AA3-886E-475A57B80268}"/>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2000"/>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4D934FC-9951-4423-B0DA-E87FBB3AE61C}"/>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083CF77A-EDA8-4D05-A2C6-1A1B6C1DC7C3}"/>
              </a:ext>
            </a:extLst>
          </p:cNvPr>
          <p:cNvSpPr>
            <a:spLocks noChangeArrowheads="1"/>
          </p:cNvSpPr>
          <p:nvPr/>
        </p:nvSpPr>
        <p:spPr bwMode="auto">
          <a:xfrm>
            <a:off x="163513" y="1311275"/>
            <a:ext cx="11358562"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eaLnBrk="1" hangingPunct="1">
              <a:buFont typeface="Arial" panose="020B0604020202020204" pitchFamily="34" charset="0"/>
              <a:buChar char="•"/>
            </a:pPr>
            <a:r>
              <a:rPr lang="ru-RU" altLang="ru-RU" sz="4400">
                <a:solidFill>
                  <a:srgbClr val="0070C0"/>
                </a:solidFill>
              </a:rPr>
              <a:t> </a:t>
            </a:r>
            <a:r>
              <a:rPr lang="ru-RU" altLang="ru-RU" sz="4400" b="1">
                <a:solidFill>
                  <a:srgbClr val="0070C0"/>
                </a:solidFill>
                <a:latin typeface="Times New Roman" panose="02020603050405020304" pitchFamily="18" charset="0"/>
                <a:cs typeface="Times New Roman" panose="02020603050405020304" pitchFamily="18" charset="0"/>
              </a:rPr>
              <a:t>Игнатий Андреевич Шаровьев</a:t>
            </a:r>
          </a:p>
          <a:p>
            <a:pPr eaLnBrk="1" hangingPunct="1">
              <a:buFont typeface="Arial" panose="020B0604020202020204" pitchFamily="34" charset="0"/>
              <a:buChar char="•"/>
            </a:pPr>
            <a:r>
              <a:rPr lang="ru-RU" altLang="ru-RU" sz="4400" b="1">
                <a:solidFill>
                  <a:srgbClr val="0070C0"/>
                </a:solidFill>
                <a:latin typeface="Times New Roman" panose="02020603050405020304" pitchFamily="18" charset="0"/>
                <a:cs typeface="Times New Roman" panose="02020603050405020304" pitchFamily="18" charset="0"/>
              </a:rPr>
              <a:t> Яков Гаврилович Измаденов</a:t>
            </a:r>
          </a:p>
          <a:p>
            <a:pPr eaLnBrk="1" hangingPunct="1">
              <a:buFont typeface="Arial" panose="020B0604020202020204" pitchFamily="34" charset="0"/>
              <a:buChar char="•"/>
            </a:pPr>
            <a:r>
              <a:rPr lang="ru-RU" altLang="ru-RU" sz="4400" b="1">
                <a:solidFill>
                  <a:srgbClr val="0070C0"/>
                </a:solidFill>
                <a:latin typeface="Times New Roman" panose="02020603050405020304" pitchFamily="18" charset="0"/>
                <a:cs typeface="Times New Roman" panose="02020603050405020304" pitchFamily="18" charset="0"/>
              </a:rPr>
              <a:t> Петр Михайлович Новожилов</a:t>
            </a:r>
          </a:p>
          <a:p>
            <a:pPr eaLnBrk="1" hangingPunct="1">
              <a:buFont typeface="Arial" panose="020B0604020202020204" pitchFamily="34" charset="0"/>
              <a:buChar char="•"/>
            </a:pPr>
            <a:r>
              <a:rPr lang="ru-RU" altLang="ru-RU" sz="4400" b="1">
                <a:solidFill>
                  <a:srgbClr val="0070C0"/>
                </a:solidFill>
                <a:latin typeface="Times New Roman" panose="02020603050405020304" pitchFamily="18" charset="0"/>
                <a:cs typeface="Times New Roman" panose="02020603050405020304" pitchFamily="18" charset="0"/>
              </a:rPr>
              <a:t> Георгий Евсеевич Терентьев</a:t>
            </a:r>
          </a:p>
          <a:p>
            <a:pPr eaLnBrk="1" hangingPunct="1">
              <a:buFont typeface="Arial" panose="020B0604020202020204" pitchFamily="34" charset="0"/>
              <a:buChar char="•"/>
            </a:pPr>
            <a:r>
              <a:rPr lang="ru-RU" altLang="ru-RU" sz="4400" b="1">
                <a:solidFill>
                  <a:srgbClr val="0070C0"/>
                </a:solidFill>
                <a:latin typeface="Times New Roman" panose="02020603050405020304" pitchFamily="18" charset="0"/>
                <a:cs typeface="Times New Roman" panose="02020603050405020304" pitchFamily="18" charset="0"/>
              </a:rPr>
              <a:t> Владимир Иванович Лазаренко</a:t>
            </a:r>
          </a:p>
          <a:p>
            <a:pPr eaLnBrk="1" hangingPunct="1">
              <a:buFont typeface="Arial" panose="020B0604020202020204" pitchFamily="34" charset="0"/>
              <a:buChar char="•"/>
            </a:pPr>
            <a:r>
              <a:rPr lang="ru-RU" altLang="ru-RU" sz="4400" b="1">
                <a:solidFill>
                  <a:srgbClr val="0070C0"/>
                </a:solidFill>
                <a:latin typeface="Times New Roman" panose="02020603050405020304" pitchFamily="18" charset="0"/>
                <a:cs typeface="Times New Roman" panose="02020603050405020304" pitchFamily="18" charset="0"/>
              </a:rPr>
              <a:t> Георгий Васильевич Корницкий</a:t>
            </a:r>
          </a:p>
        </p:txBody>
      </p:sp>
      <p:sp>
        <p:nvSpPr>
          <p:cNvPr id="198660" name="Прямоугольник 15">
            <a:extLst>
              <a:ext uri="{FF2B5EF4-FFF2-40B4-BE49-F238E27FC236}">
                <a16:creationId xmlns:a16="http://schemas.microsoft.com/office/drawing/2014/main" id="{11D5D4F9-643C-4C4A-87CD-20A0103A7ED2}"/>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0A6BBC9A-9C0B-4975-A0D0-E1B75D648BFC}"/>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EED171E1-434D-4C6B-A8AD-654836FD8E01}"/>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E1E6061D-F59F-4FD5-8691-8D3B43ACE610}"/>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p:cTn id="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3">
                                            <p:txEl>
                                              <p:pRg st="0" end="0"/>
                                            </p:txEl>
                                          </p:spTgt>
                                        </p:tgtEl>
                                      </p:cBhvr>
                                    </p:animEffect>
                                  </p:childTnLst>
                                </p:cTn>
                              </p:par>
                            </p:childTnLst>
                          </p:cTn>
                        </p:par>
                        <p:par>
                          <p:cTn id="10" fill="hold" nodeType="afterGroup">
                            <p:stCondLst>
                              <p:cond delay="500"/>
                            </p:stCondLst>
                            <p:childTnLst>
                              <p:par>
                                <p:cTn id="11" presetID="53"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 calcmode="lin" valueType="num">
                                      <p:cBhvr>
                                        <p:cTn id="13" dur="500" fill="hold"/>
                                        <p:tgtEl>
                                          <p:spTgt spid="1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3">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13">
                                            <p:txEl>
                                              <p:pRg st="1" end="1"/>
                                            </p:txEl>
                                          </p:spTgt>
                                        </p:tgtEl>
                                      </p:cBhvr>
                                    </p:animEffect>
                                  </p:childTnLst>
                                </p:cTn>
                              </p:par>
                            </p:childTnLst>
                          </p:cTn>
                        </p:par>
                        <p:par>
                          <p:cTn id="16" fill="hold" nodeType="afterGroup">
                            <p:stCondLst>
                              <p:cond delay="1000"/>
                            </p:stCondLst>
                            <p:childTnLst>
                              <p:par>
                                <p:cTn id="17" presetID="53"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 calcmode="lin" valueType="num">
                                      <p:cBhvr>
                                        <p:cTn id="19" dur="500" fill="hold"/>
                                        <p:tgtEl>
                                          <p:spTgt spid="1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3">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13">
                                            <p:txEl>
                                              <p:pRg st="2" end="2"/>
                                            </p:txEl>
                                          </p:spTgt>
                                        </p:tgtEl>
                                      </p:cBhvr>
                                    </p:animEffect>
                                  </p:childTnLst>
                                </p:cTn>
                              </p:par>
                            </p:childTnLst>
                          </p:cTn>
                        </p:par>
                        <p:par>
                          <p:cTn id="22" fill="hold" nodeType="afterGroup">
                            <p:stCondLst>
                              <p:cond delay="1500"/>
                            </p:stCondLst>
                            <p:childTnLst>
                              <p:par>
                                <p:cTn id="23" presetID="53"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 calcmode="lin" valueType="num">
                                      <p:cBhvr>
                                        <p:cTn id="25" dur="500" fill="hold"/>
                                        <p:tgtEl>
                                          <p:spTgt spid="1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3">
                                            <p:txEl>
                                              <p:pRg st="3" end="3"/>
                                            </p:txEl>
                                          </p:spTgt>
                                        </p:tgtEl>
                                        <p:attrNameLst>
                                          <p:attrName>ppt_h</p:attrName>
                                        </p:attrNameLst>
                                      </p:cBhvr>
                                      <p:tavLst>
                                        <p:tav tm="0">
                                          <p:val>
                                            <p:fltVal val="0"/>
                                          </p:val>
                                        </p:tav>
                                        <p:tav tm="100000">
                                          <p:val>
                                            <p:strVal val="#ppt_h"/>
                                          </p:val>
                                        </p:tav>
                                      </p:tavLst>
                                    </p:anim>
                                    <p:animEffect transition="in" filter="fade">
                                      <p:cBhvr>
                                        <p:cTn id="27" dur="500"/>
                                        <p:tgtEl>
                                          <p:spTgt spid="13">
                                            <p:txEl>
                                              <p:pRg st="3" end="3"/>
                                            </p:txEl>
                                          </p:spTgt>
                                        </p:tgtEl>
                                      </p:cBhvr>
                                    </p:animEffect>
                                  </p:childTnLst>
                                </p:cTn>
                              </p:par>
                            </p:childTnLst>
                          </p:cTn>
                        </p:par>
                        <p:par>
                          <p:cTn id="28" fill="hold" nodeType="afterGroup">
                            <p:stCondLst>
                              <p:cond delay="2000"/>
                            </p:stCondLst>
                            <p:childTnLst>
                              <p:par>
                                <p:cTn id="29" presetID="53" presetClass="entr" presetSubtype="0" fill="hold" nodeType="after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 calcmode="lin" valueType="num">
                                      <p:cBhvr>
                                        <p:cTn id="31" dur="500" fill="hold"/>
                                        <p:tgtEl>
                                          <p:spTgt spid="13">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3">
                                            <p:txEl>
                                              <p:pRg st="4" end="4"/>
                                            </p:txEl>
                                          </p:spTgt>
                                        </p:tgtEl>
                                        <p:attrNameLst>
                                          <p:attrName>ppt_h</p:attrName>
                                        </p:attrNameLst>
                                      </p:cBhvr>
                                      <p:tavLst>
                                        <p:tav tm="0">
                                          <p:val>
                                            <p:fltVal val="0"/>
                                          </p:val>
                                        </p:tav>
                                        <p:tav tm="100000">
                                          <p:val>
                                            <p:strVal val="#ppt_h"/>
                                          </p:val>
                                        </p:tav>
                                      </p:tavLst>
                                    </p:anim>
                                    <p:animEffect transition="in" filter="fade">
                                      <p:cBhvr>
                                        <p:cTn id="33" dur="500"/>
                                        <p:tgtEl>
                                          <p:spTgt spid="13">
                                            <p:txEl>
                                              <p:pRg st="4" end="4"/>
                                            </p:txEl>
                                          </p:spTgt>
                                        </p:tgtEl>
                                      </p:cBhvr>
                                    </p:animEffect>
                                  </p:childTnLst>
                                </p:cTn>
                              </p:par>
                            </p:childTnLst>
                          </p:cTn>
                        </p:par>
                        <p:par>
                          <p:cTn id="34" fill="hold" nodeType="afterGroup">
                            <p:stCondLst>
                              <p:cond delay="2500"/>
                            </p:stCondLst>
                            <p:childTnLst>
                              <p:par>
                                <p:cTn id="35" presetID="53" presetClass="entr" presetSubtype="0" fill="hold" nodeType="after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 calcmode="lin" valueType="num">
                                      <p:cBhvr>
                                        <p:cTn id="37" dur="500" fill="hold"/>
                                        <p:tgtEl>
                                          <p:spTgt spid="13">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5" end="5"/>
                                            </p:txEl>
                                          </p:spTgt>
                                        </p:tgtEl>
                                        <p:attrNameLst>
                                          <p:attrName>ppt_h</p:attrName>
                                        </p:attrNameLst>
                                      </p:cBhvr>
                                      <p:tavLst>
                                        <p:tav tm="0">
                                          <p:val>
                                            <p:fltVal val="0"/>
                                          </p:val>
                                        </p:tav>
                                        <p:tav tm="100000">
                                          <p:val>
                                            <p:strVal val="#ppt_h"/>
                                          </p:val>
                                        </p:tav>
                                      </p:tavLst>
                                    </p:anim>
                                    <p:animEffect transition="in" filter="fade">
                                      <p:cBhvr>
                                        <p:cTn id="39" dur="500"/>
                                        <p:tgtEl>
                                          <p:spTgt spid="1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68A599A-7502-4EC0-B7DB-8F3DDDD230CA}"/>
              </a:ext>
            </a:extLst>
          </p:cNvPr>
          <p:cNvSpPr txBox="1"/>
          <p:nvPr/>
        </p:nvSpPr>
        <p:spPr>
          <a:xfrm>
            <a:off x="873125" y="3433763"/>
            <a:ext cx="7758113" cy="1201737"/>
          </a:xfrm>
          <a:prstGeom prst="rect">
            <a:avLst/>
          </a:prstGeom>
          <a:noFill/>
        </p:spPr>
        <p:txBody>
          <a:bodyPr>
            <a:spAutoFit/>
          </a:bodyPr>
          <a:lstStyle/>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defTabSz="1022482" eaLnBrk="1" fontAlgn="auto" hangingPunct="1">
              <a:spcBef>
                <a:spcPts val="0"/>
              </a:spcBef>
              <a:spcAft>
                <a:spcPts val="0"/>
              </a:spcAft>
              <a:defRPr/>
            </a:pPr>
            <a:endParaRPr lang="ru-RU" sz="2400" dirty="0">
              <a:solidFill>
                <a:srgbClr val="3B4555"/>
              </a:solidFill>
              <a:latin typeface="Futura PT Book" pitchFamily="34" charset="-52"/>
            </a:endParaRPr>
          </a:p>
          <a:p>
            <a:pPr marL="273050" indent="-273050" defTabSz="1022482" eaLnBrk="1" fontAlgn="auto" hangingPunct="1">
              <a:spcBef>
                <a:spcPts val="0"/>
              </a:spcBef>
              <a:spcAft>
                <a:spcPts val="0"/>
              </a:spcAft>
              <a:buFont typeface="Arial" pitchFamily="34" charset="0"/>
              <a:buChar char="•"/>
              <a:defRPr/>
            </a:pPr>
            <a:endParaRPr lang="ru-RU" sz="2400" dirty="0">
              <a:solidFill>
                <a:srgbClr val="3B4555"/>
              </a:solidFill>
              <a:latin typeface="Futura PT Book" pitchFamily="34" charset="-52"/>
            </a:endParaRPr>
          </a:p>
        </p:txBody>
      </p:sp>
      <p:sp>
        <p:nvSpPr>
          <p:cNvPr id="13" name="Прямоугольник 12">
            <a:extLst>
              <a:ext uri="{FF2B5EF4-FFF2-40B4-BE49-F238E27FC236}">
                <a16:creationId xmlns:a16="http://schemas.microsoft.com/office/drawing/2014/main" id="{E97869FA-D303-478B-A2D3-E7A2EDCF3D96}"/>
              </a:ext>
            </a:extLst>
          </p:cNvPr>
          <p:cNvSpPr>
            <a:spLocks noChangeArrowheads="1"/>
          </p:cNvSpPr>
          <p:nvPr/>
        </p:nvSpPr>
        <p:spPr bwMode="auto">
          <a:xfrm>
            <a:off x="331788" y="1382713"/>
            <a:ext cx="10929937" cy="495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000" b="1">
                <a:solidFill>
                  <a:srgbClr val="0070C0"/>
                </a:solidFill>
                <a:latin typeface="Times New Roman" panose="02020603050405020304" pitchFamily="18" charset="0"/>
                <a:cs typeface="Times New Roman" panose="02020603050405020304" pitchFamily="18" charset="0"/>
              </a:rPr>
              <a:t>Спасибо районным советам  ветеранов, </a:t>
            </a:r>
          </a:p>
          <a:p>
            <a:pPr algn="ctr" eaLnBrk="1" hangingPunct="1"/>
            <a:r>
              <a:rPr lang="ru-RU" altLang="ru-RU" sz="4000" b="1">
                <a:solidFill>
                  <a:srgbClr val="0070C0"/>
                </a:solidFill>
                <a:latin typeface="Times New Roman" panose="02020603050405020304" pitchFamily="18" charset="0"/>
                <a:cs typeface="Times New Roman" panose="02020603050405020304" pitchFamily="18" charset="0"/>
              </a:rPr>
              <a:t>председателям первичных ветеранских организаций и профессиональных советов, </a:t>
            </a:r>
          </a:p>
          <a:p>
            <a:pPr algn="ctr" eaLnBrk="1" hangingPunct="1"/>
            <a:r>
              <a:rPr lang="ru-RU" altLang="ru-RU" sz="4000" b="1">
                <a:solidFill>
                  <a:srgbClr val="0070C0"/>
                </a:solidFill>
                <a:latin typeface="Times New Roman" panose="02020603050405020304" pitchFamily="18" charset="0"/>
                <a:cs typeface="Times New Roman" panose="02020603050405020304" pitchFamily="18" charset="0"/>
              </a:rPr>
              <a:t>активистам ветеранского движения,</a:t>
            </a:r>
          </a:p>
          <a:p>
            <a:pPr algn="ctr" eaLnBrk="1" hangingPunct="1"/>
            <a:r>
              <a:rPr lang="ru-RU" altLang="ru-RU" sz="4000" b="1">
                <a:solidFill>
                  <a:srgbClr val="0070C0"/>
                </a:solidFill>
                <a:latin typeface="Times New Roman" panose="02020603050405020304" pitchFamily="18" charset="0"/>
                <a:cs typeface="Times New Roman" panose="02020603050405020304" pitchFamily="18" charset="0"/>
              </a:rPr>
              <a:t>всем делегатам 10-ой городской отчётно-выборной конференции за активную жизненную позицию. </a:t>
            </a:r>
          </a:p>
          <a:p>
            <a:pPr algn="ctr" eaLnBrk="1" hangingPunct="1"/>
            <a:r>
              <a:rPr lang="ru-RU" altLang="ru-RU" sz="3600" b="1">
                <a:solidFill>
                  <a:srgbClr val="0070C0"/>
                </a:solidFill>
                <a:latin typeface="Times New Roman" panose="02020603050405020304" pitchFamily="18" charset="0"/>
                <a:cs typeface="Times New Roman" panose="02020603050405020304" pitchFamily="18" charset="0"/>
              </a:rPr>
              <a:t> </a:t>
            </a:r>
          </a:p>
        </p:txBody>
      </p:sp>
      <p:sp>
        <p:nvSpPr>
          <p:cNvPr id="199684" name="Прямоугольник 15">
            <a:extLst>
              <a:ext uri="{FF2B5EF4-FFF2-40B4-BE49-F238E27FC236}">
                <a16:creationId xmlns:a16="http://schemas.microsoft.com/office/drawing/2014/main" id="{540BFEB0-AB1B-4131-B4FB-AF6B3A137706}"/>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3C052E32-D873-424F-BB05-8672824A885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3528CA18-9362-4503-BC58-BCD715CB2FC8}"/>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232A4DEF-6D71-4D23-8DF0-D6528BA8EA6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p:cTn id="7" dur="1000" fill="hold"/>
                                        <p:tgtEl>
                                          <p:spTgt spid="1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3">
                                            <p:txEl>
                                              <p:pRg st="0" end="0"/>
                                            </p:txEl>
                                          </p:spTgt>
                                        </p:tgtEl>
                                      </p:cBhvr>
                                    </p:animEffect>
                                  </p:childTnLst>
                                </p:cTn>
                              </p:par>
                            </p:childTnLst>
                          </p:cTn>
                        </p:par>
                        <p:par>
                          <p:cTn id="10" fill="hold" nodeType="afterGroup">
                            <p:stCondLst>
                              <p:cond delay="1000"/>
                            </p:stCondLst>
                            <p:childTnLst>
                              <p:par>
                                <p:cTn id="11" presetID="55"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 calcmode="lin" valueType="num">
                                      <p:cBhvr>
                                        <p:cTn id="13" dur="1000" fill="hold"/>
                                        <p:tgtEl>
                                          <p:spTgt spid="13">
                                            <p:txEl>
                                              <p:pRg st="1" end="1"/>
                                            </p:txEl>
                                          </p:spTgt>
                                        </p:tgtEl>
                                        <p:attrNameLst>
                                          <p:attrName>ppt_w</p:attrName>
                                        </p:attrNameLst>
                                      </p:cBhvr>
                                      <p:tavLst>
                                        <p:tav tm="0">
                                          <p:val>
                                            <p:strVal val="#ppt_w*0.70"/>
                                          </p:val>
                                        </p:tav>
                                        <p:tav tm="100000">
                                          <p:val>
                                            <p:strVal val="#ppt_w"/>
                                          </p:val>
                                        </p:tav>
                                      </p:tavLst>
                                    </p:anim>
                                    <p:anim calcmode="lin" valueType="num">
                                      <p:cBhvr>
                                        <p:cTn id="14" dur="1000" fill="hold"/>
                                        <p:tgtEl>
                                          <p:spTgt spid="13">
                                            <p:txEl>
                                              <p:pRg st="1" end="1"/>
                                            </p:txEl>
                                          </p:spTgt>
                                        </p:tgtEl>
                                        <p:attrNameLst>
                                          <p:attrName>ppt_h</p:attrName>
                                        </p:attrNameLst>
                                      </p:cBhvr>
                                      <p:tavLst>
                                        <p:tav tm="0">
                                          <p:val>
                                            <p:strVal val="#ppt_h"/>
                                          </p:val>
                                        </p:tav>
                                        <p:tav tm="100000">
                                          <p:val>
                                            <p:strVal val="#ppt_h"/>
                                          </p:val>
                                        </p:tav>
                                      </p:tavLst>
                                    </p:anim>
                                    <p:animEffect transition="in" filter="fade">
                                      <p:cBhvr>
                                        <p:cTn id="15" dur="1000"/>
                                        <p:tgtEl>
                                          <p:spTgt spid="13">
                                            <p:txEl>
                                              <p:pRg st="1" end="1"/>
                                            </p:txEl>
                                          </p:spTgt>
                                        </p:tgtEl>
                                      </p:cBhvr>
                                    </p:animEffect>
                                  </p:childTnLst>
                                </p:cTn>
                              </p:par>
                            </p:childTnLst>
                          </p:cTn>
                        </p:par>
                        <p:par>
                          <p:cTn id="16" fill="hold" nodeType="afterGroup">
                            <p:stCondLst>
                              <p:cond delay="2000"/>
                            </p:stCondLst>
                            <p:childTnLst>
                              <p:par>
                                <p:cTn id="17" presetID="55"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 calcmode="lin" valueType="num">
                                      <p:cBhvr>
                                        <p:cTn id="19" dur="1000" fill="hold"/>
                                        <p:tgtEl>
                                          <p:spTgt spid="13">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13">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13">
                                            <p:txEl>
                                              <p:pRg st="2" end="2"/>
                                            </p:txEl>
                                          </p:spTgt>
                                        </p:tgtEl>
                                      </p:cBhvr>
                                    </p:animEffect>
                                  </p:childTnLst>
                                </p:cTn>
                              </p:par>
                            </p:childTnLst>
                          </p:cTn>
                        </p:par>
                        <p:par>
                          <p:cTn id="22" fill="hold" nodeType="afterGroup">
                            <p:stCondLst>
                              <p:cond delay="3000"/>
                            </p:stCondLst>
                            <p:childTnLst>
                              <p:par>
                                <p:cTn id="23" presetID="53"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 calcmode="lin" valueType="num">
                                      <p:cBhvr>
                                        <p:cTn id="25" dur="500" fill="hold"/>
                                        <p:tgtEl>
                                          <p:spTgt spid="1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3">
                                            <p:txEl>
                                              <p:pRg st="3" end="3"/>
                                            </p:txEl>
                                          </p:spTgt>
                                        </p:tgtEl>
                                        <p:attrNameLst>
                                          <p:attrName>ppt_h</p:attrName>
                                        </p:attrNameLst>
                                      </p:cBhvr>
                                      <p:tavLst>
                                        <p:tav tm="0">
                                          <p:val>
                                            <p:fltVal val="0"/>
                                          </p:val>
                                        </p:tav>
                                        <p:tav tm="100000">
                                          <p:val>
                                            <p:strVal val="#ppt_h"/>
                                          </p:val>
                                        </p:tav>
                                      </p:tavLst>
                                    </p:anim>
                                    <p:animEffect transition="in" filter="fade">
                                      <p:cBhvr>
                                        <p:cTn id="27"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a:extLst>
              <a:ext uri="{FF2B5EF4-FFF2-40B4-BE49-F238E27FC236}">
                <a16:creationId xmlns:a16="http://schemas.microsoft.com/office/drawing/2014/main" id="{3C0DD1E0-B7A4-4B42-9305-405F3BFDBBEC}"/>
              </a:ext>
            </a:extLst>
          </p:cNvPr>
          <p:cNvSpPr/>
          <p:nvPr/>
        </p:nvSpPr>
        <p:spPr>
          <a:xfrm>
            <a:off x="403187" y="1439452"/>
            <a:ext cx="10072758" cy="2800767"/>
          </a:xfrm>
          <a:prstGeom prst="rect">
            <a:avLst/>
          </a:prstGeom>
        </p:spPr>
        <p:txBody>
          <a:bodyPr>
            <a:spAutoFit/>
          </a:bodyPr>
          <a:lstStyle/>
          <a:p>
            <a:pPr algn="ctr" defTabSz="1022482" eaLnBrk="1" fontAlgn="auto" hangingPunct="1">
              <a:spcBef>
                <a:spcPts val="0"/>
              </a:spcBef>
              <a:spcAft>
                <a:spcPts val="0"/>
              </a:spcAft>
              <a:defRPr/>
            </a:pPr>
            <a:r>
              <a:rPr lang="ru-RU" sz="8800" b="1" dirty="0">
                <a:ln w="18000">
                  <a:solidFill>
                    <a:schemeClr val="tx2">
                      <a:lumMod val="60000"/>
                      <a:lumOff val="40000"/>
                    </a:schemeClr>
                  </a:solidFill>
                  <a:prstDash val="solid"/>
                  <a:miter lim="800000"/>
                </a:ln>
                <a:noFill/>
                <a:effectLst>
                  <a:outerShdw blurRad="50800" dist="38100" algn="l" rotWithShape="0">
                    <a:prstClr val="black">
                      <a:alpha val="40000"/>
                    </a:prstClr>
                  </a:outerShdw>
                </a:effectLst>
                <a:latin typeface="Times New Roman" pitchFamily="18" charset="0"/>
                <a:cs typeface="Times New Roman" pitchFamily="18" charset="0"/>
              </a:rPr>
              <a:t>СПАСИБО </a:t>
            </a:r>
          </a:p>
          <a:p>
            <a:pPr algn="ctr" defTabSz="1022482" eaLnBrk="1" fontAlgn="auto" hangingPunct="1">
              <a:spcBef>
                <a:spcPts val="0"/>
              </a:spcBef>
              <a:spcAft>
                <a:spcPts val="0"/>
              </a:spcAft>
              <a:defRPr/>
            </a:pPr>
            <a:r>
              <a:rPr lang="ru-RU" sz="8800" b="1" dirty="0">
                <a:ln w="18000">
                  <a:solidFill>
                    <a:schemeClr val="tx2">
                      <a:lumMod val="60000"/>
                      <a:lumOff val="40000"/>
                    </a:schemeClr>
                  </a:solidFill>
                  <a:prstDash val="solid"/>
                  <a:miter lim="800000"/>
                </a:ln>
                <a:noFill/>
                <a:effectLst>
                  <a:outerShdw blurRad="50800" dist="38100" algn="l" rotWithShape="0">
                    <a:prstClr val="black">
                      <a:alpha val="40000"/>
                    </a:prstClr>
                  </a:outerShdw>
                </a:effectLst>
                <a:latin typeface="Times New Roman" pitchFamily="18" charset="0"/>
                <a:cs typeface="Times New Roman" pitchFamily="18" charset="0"/>
              </a:rPr>
              <a:t>ЗА ВНИМАНИЕ.</a:t>
            </a:r>
          </a:p>
        </p:txBody>
      </p:sp>
      <p:sp>
        <p:nvSpPr>
          <p:cNvPr id="13" name="Прямоугольник 12">
            <a:extLst>
              <a:ext uri="{FF2B5EF4-FFF2-40B4-BE49-F238E27FC236}">
                <a16:creationId xmlns:a16="http://schemas.microsoft.com/office/drawing/2014/main" id="{3B246E41-200F-4A98-8260-0A53AB3F583A}"/>
              </a:ext>
            </a:extLst>
          </p:cNvPr>
          <p:cNvSpPr>
            <a:spLocks noChangeArrowheads="1"/>
          </p:cNvSpPr>
          <p:nvPr/>
        </p:nvSpPr>
        <p:spPr bwMode="auto">
          <a:xfrm>
            <a:off x="-454025" y="755650"/>
            <a:ext cx="11833225"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4400">
                <a:latin typeface="Times New Roman" panose="02020603050405020304" pitchFamily="18" charset="0"/>
                <a:cs typeface="Times New Roman" panose="02020603050405020304" pitchFamily="18" charset="0"/>
              </a:rPr>
              <a:t> </a:t>
            </a:r>
          </a:p>
          <a:p>
            <a:pPr algn="ctr" eaLnBrk="1" hangingPunct="1"/>
            <a:r>
              <a:rPr lang="ru-RU" altLang="ru-RU" sz="8800" b="1">
                <a:solidFill>
                  <a:srgbClr val="0070C0"/>
                </a:solidFill>
                <a:latin typeface="Times New Roman" panose="02020603050405020304" pitchFamily="18" charset="0"/>
                <a:cs typeface="Times New Roman" panose="02020603050405020304" pitchFamily="18" charset="0"/>
              </a:rPr>
              <a:t>СПАСИБО </a:t>
            </a:r>
          </a:p>
          <a:p>
            <a:pPr algn="ctr" eaLnBrk="1" hangingPunct="1"/>
            <a:r>
              <a:rPr lang="ru-RU" altLang="ru-RU" sz="8800" b="1">
                <a:solidFill>
                  <a:srgbClr val="0070C0"/>
                </a:solidFill>
                <a:latin typeface="Times New Roman" panose="02020603050405020304" pitchFamily="18" charset="0"/>
                <a:cs typeface="Times New Roman" panose="02020603050405020304" pitchFamily="18" charset="0"/>
              </a:rPr>
              <a:t>ЗА ВНИМАНИЕ.</a:t>
            </a:r>
          </a:p>
          <a:p>
            <a:pPr algn="ctr" eaLnBrk="1" hangingPunct="1"/>
            <a:endParaRPr lang="ru-RU" altLang="ru-RU" sz="4400" b="1">
              <a:solidFill>
                <a:srgbClr val="0070C0"/>
              </a:solidFill>
              <a:latin typeface="Times New Roman" panose="02020603050405020304" pitchFamily="18" charset="0"/>
              <a:cs typeface="Times New Roman" panose="02020603050405020304" pitchFamily="18" charset="0"/>
            </a:endParaRPr>
          </a:p>
          <a:p>
            <a:pPr algn="ctr" eaLnBrk="1" hangingPunct="1"/>
            <a:endParaRPr lang="ru-RU" altLang="ru-RU" sz="4400" b="1">
              <a:solidFill>
                <a:srgbClr val="0070C0"/>
              </a:solidFill>
              <a:latin typeface="Times New Roman" panose="02020603050405020304" pitchFamily="18" charset="0"/>
              <a:cs typeface="Times New Roman" panose="02020603050405020304" pitchFamily="18" charset="0"/>
            </a:endParaRPr>
          </a:p>
          <a:p>
            <a:pPr algn="ctr" eaLnBrk="1" hangingPunct="1"/>
            <a:endParaRPr lang="ru-RU" altLang="ru-RU" sz="4400" b="1">
              <a:solidFill>
                <a:srgbClr val="0070C0"/>
              </a:solidFill>
              <a:latin typeface="Times New Roman" panose="02020603050405020304" pitchFamily="18" charset="0"/>
              <a:cs typeface="Times New Roman" panose="02020603050405020304" pitchFamily="18" charset="0"/>
            </a:endParaRPr>
          </a:p>
          <a:p>
            <a:pPr algn="ctr" eaLnBrk="1" hangingPunct="1"/>
            <a:endParaRPr lang="ru-RU" altLang="ru-RU" sz="1400" b="1">
              <a:solidFill>
                <a:srgbClr val="0070C0"/>
              </a:solidFill>
              <a:latin typeface="Times New Roman" panose="02020603050405020304" pitchFamily="18" charset="0"/>
              <a:cs typeface="Times New Roman" panose="02020603050405020304" pitchFamily="18" charset="0"/>
            </a:endParaRPr>
          </a:p>
        </p:txBody>
      </p:sp>
      <p:sp>
        <p:nvSpPr>
          <p:cNvPr id="200708" name="Прямоугольник 15">
            <a:extLst>
              <a:ext uri="{FF2B5EF4-FFF2-40B4-BE49-F238E27FC236}">
                <a16:creationId xmlns:a16="http://schemas.microsoft.com/office/drawing/2014/main" id="{8CF965FD-0EF9-4AA0-A596-28DF3F58701A}"/>
              </a:ext>
            </a:extLst>
          </p:cNvPr>
          <p:cNvSpPr>
            <a:spLocks noChangeArrowheads="1"/>
          </p:cNvSpPr>
          <p:nvPr/>
        </p:nvSpPr>
        <p:spPr bwMode="auto">
          <a:xfrm>
            <a:off x="188913" y="954088"/>
            <a:ext cx="10929937"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defRPr>
            </a:lvl1pPr>
            <a:lvl2pPr marL="742950" indent="-285750">
              <a:defRPr sz="2000">
                <a:solidFill>
                  <a:schemeClr val="tx1"/>
                </a:solidFill>
                <a:latin typeface="Calibri" panose="020F0502020204030204" pitchFamily="34" charset="0"/>
              </a:defRPr>
            </a:lvl2pPr>
            <a:lvl3pPr marL="1143000" indent="-228600">
              <a:defRPr sz="2000">
                <a:solidFill>
                  <a:schemeClr val="tx1"/>
                </a:solidFill>
                <a:latin typeface="Calibri" panose="020F0502020204030204" pitchFamily="34" charset="0"/>
              </a:defRPr>
            </a:lvl3pPr>
            <a:lvl4pPr marL="1600200" indent="-228600">
              <a:defRPr sz="2000">
                <a:solidFill>
                  <a:schemeClr val="tx1"/>
                </a:solidFill>
                <a:latin typeface="Calibri" panose="020F0502020204030204" pitchFamily="34" charset="0"/>
              </a:defRPr>
            </a:lvl4pPr>
            <a:lvl5pPr marL="2057400" indent="-228600">
              <a:defRPr sz="2000">
                <a:solidFill>
                  <a:schemeClr val="tx1"/>
                </a:solidFill>
                <a:latin typeface="Calibri" panose="020F0502020204030204" pitchFamily="34" charset="0"/>
              </a:defRPr>
            </a:lvl5pPr>
            <a:lvl6pPr marL="2514600" indent="-228600" defTabSz="1022350" fontAlgn="base">
              <a:spcBef>
                <a:spcPct val="0"/>
              </a:spcBef>
              <a:spcAft>
                <a:spcPct val="0"/>
              </a:spcAft>
              <a:defRPr sz="2000">
                <a:solidFill>
                  <a:schemeClr val="tx1"/>
                </a:solidFill>
                <a:latin typeface="Calibri" panose="020F0502020204030204" pitchFamily="34" charset="0"/>
              </a:defRPr>
            </a:lvl6pPr>
            <a:lvl7pPr marL="2971800" indent="-228600" defTabSz="1022350" fontAlgn="base">
              <a:spcBef>
                <a:spcPct val="0"/>
              </a:spcBef>
              <a:spcAft>
                <a:spcPct val="0"/>
              </a:spcAft>
              <a:defRPr sz="2000">
                <a:solidFill>
                  <a:schemeClr val="tx1"/>
                </a:solidFill>
                <a:latin typeface="Calibri" panose="020F0502020204030204" pitchFamily="34" charset="0"/>
              </a:defRPr>
            </a:lvl7pPr>
            <a:lvl8pPr marL="3429000" indent="-228600" defTabSz="1022350" fontAlgn="base">
              <a:spcBef>
                <a:spcPct val="0"/>
              </a:spcBef>
              <a:spcAft>
                <a:spcPct val="0"/>
              </a:spcAft>
              <a:defRPr sz="2000">
                <a:solidFill>
                  <a:schemeClr val="tx1"/>
                </a:solidFill>
                <a:latin typeface="Calibri" panose="020F0502020204030204" pitchFamily="34" charset="0"/>
              </a:defRPr>
            </a:lvl8pPr>
            <a:lvl9pPr marL="3886200" indent="-228600" defTabSz="1022350" fontAlgn="base">
              <a:spcBef>
                <a:spcPct val="0"/>
              </a:spcBef>
              <a:spcAft>
                <a:spcPct val="0"/>
              </a:spcAft>
              <a:defRPr sz="2000">
                <a:solidFill>
                  <a:schemeClr val="tx1"/>
                </a:solidFill>
                <a:latin typeface="Calibri" panose="020F0502020204030204" pitchFamily="34" charset="0"/>
              </a:defRPr>
            </a:lvl9pPr>
          </a:lstStyle>
          <a:p>
            <a:pPr algn="ctr" eaLnBrk="1" hangingPunct="1"/>
            <a:r>
              <a:rPr lang="ru-RU" altLang="ru-RU" sz="5400" b="1">
                <a:solidFill>
                  <a:srgbClr val="4970B5"/>
                </a:solidFill>
                <a:latin typeface="Times New Roman" panose="02020603050405020304" pitchFamily="18" charset="0"/>
                <a:cs typeface="Times New Roman" panose="02020603050405020304" pitchFamily="18" charset="0"/>
              </a:rPr>
              <a:t> </a:t>
            </a:r>
            <a:endParaRPr lang="ru-RU" altLang="ru-RU" sz="4800">
              <a:solidFill>
                <a:srgbClr val="0070C0"/>
              </a:solidFill>
              <a:latin typeface="Times New Roman" panose="02020603050405020304" pitchFamily="18" charset="0"/>
              <a:cs typeface="Times New Roman" panose="02020603050405020304" pitchFamily="18" charset="0"/>
            </a:endParaRPr>
          </a:p>
          <a:p>
            <a:pPr eaLnBrk="1" hangingPunct="1"/>
            <a:r>
              <a:rPr lang="ru-RU" altLang="ru-RU" sz="5400"/>
              <a:t> </a:t>
            </a:r>
          </a:p>
          <a:p>
            <a:pPr eaLnBrk="1" hangingPunct="1"/>
            <a:endParaRPr lang="ru-RU" altLang="ru-RU" sz="5400" b="1">
              <a:solidFill>
                <a:srgbClr val="4970B5"/>
              </a:solidFill>
              <a:latin typeface="Times New Roman" panose="02020603050405020304" pitchFamily="18" charset="0"/>
              <a:cs typeface="Times New Roman" panose="02020603050405020304" pitchFamily="18" charset="0"/>
            </a:endParaRP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a:p>
            <a:pPr eaLnBrk="1" hangingPunct="1"/>
            <a:r>
              <a:rPr lang="ru-RU" altLang="ru-RU" sz="5400" b="1">
                <a:solidFill>
                  <a:srgbClr val="4970B5"/>
                </a:solidFill>
                <a:latin typeface="Times New Roman" panose="02020603050405020304" pitchFamily="18" charset="0"/>
                <a:cs typeface="Times New Roman" panose="02020603050405020304" pitchFamily="18" charset="0"/>
              </a:rPr>
              <a:t>   </a:t>
            </a:r>
          </a:p>
        </p:txBody>
      </p:sp>
      <p:pic>
        <p:nvPicPr>
          <p:cNvPr id="10" name="Picture 1" descr="C:\Users\Evgendormaster\Pictures\совет ветеранов.png">
            <a:extLst>
              <a:ext uri="{FF2B5EF4-FFF2-40B4-BE49-F238E27FC236}">
                <a16:creationId xmlns:a16="http://schemas.microsoft.com/office/drawing/2014/main" id="{84890B50-13B9-47E4-B44C-3F69C2D6781C}"/>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6163" y="96838"/>
            <a:ext cx="1006475" cy="981075"/>
          </a:xfrm>
          <a:prstGeom prst="rect">
            <a:avLst/>
          </a:prstGeom>
          <a:noFill/>
          <a:effectLst>
            <a:outerShdw blurRad="50800" dist="38100" dir="2700000" algn="tl" rotWithShape="0">
              <a:prstClr val="black">
                <a:alpha val="40000"/>
              </a:prstClr>
            </a:outerShdw>
          </a:effectLst>
        </p:spPr>
      </p:pic>
      <p:pic>
        <p:nvPicPr>
          <p:cNvPr id="11" name="Рисунок 10" descr="https://upload.wikimedia.org/wikipedia/commons/thumb/8/8b/Kemerovo_COA.svg/1200px-Kemerovo_COA.svg.png">
            <a:extLst>
              <a:ext uri="{FF2B5EF4-FFF2-40B4-BE49-F238E27FC236}">
                <a16:creationId xmlns:a16="http://schemas.microsoft.com/office/drawing/2014/main" id="{18608853-96D0-47DA-ADA9-D7B46886363E}"/>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7475" y="96838"/>
            <a:ext cx="785813" cy="10001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2" name="Рисунок 11">
            <a:extLst>
              <a:ext uri="{FF2B5EF4-FFF2-40B4-BE49-F238E27FC236}">
                <a16:creationId xmlns:a16="http://schemas.microsoft.com/office/drawing/2014/main" id="{74DE3208-DB25-46F3-B16E-FB613ADB70E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18725" y="5383213"/>
            <a:ext cx="1285875" cy="911225"/>
          </a:xfrm>
          <a:prstGeom prst="rect">
            <a:avLst/>
          </a:prstGeom>
          <a:effectLst>
            <a:outerShdw blurRad="50800" dist="38100" dir="2700000" algn="tl" rotWithShape="0">
              <a:prstClr val="black">
                <a:alpha val="40000"/>
              </a:prstClr>
            </a:outerShdw>
          </a:effectLst>
        </p:spPr>
      </p:pic>
    </p:spTree>
  </p:cSld>
  <p:clrMapOvr>
    <a:masterClrMapping/>
  </p:clrMapOvr>
  <p:transition advClick="0" advTm="10000">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iterate type="lt">
                                    <p:tmPct val="0"/>
                                  </p:iterate>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2000"/>
                                        <p:tgtEl>
                                          <p:spTgt spid="13">
                                            <p:txEl>
                                              <p:pRg st="1" end="1"/>
                                            </p:txEl>
                                          </p:spTgt>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iterate type="lt">
                                    <p:tmPct val="0"/>
                                  </p:iterate>
                                  <p:childTnLst>
                                    <p:set>
                                      <p:cBhvr>
                                        <p:cTn id="10" dur="1" fill="hold">
                                          <p:stCondLst>
                                            <p:cond delay="0"/>
                                          </p:stCondLst>
                                        </p:cTn>
                                        <p:tgtEl>
                                          <p:spTgt spid="13">
                                            <p:txEl>
                                              <p:pRg st="2" end="2"/>
                                            </p:txEl>
                                          </p:spTgt>
                                        </p:tgtEl>
                                        <p:attrNameLst>
                                          <p:attrName>style.visibility</p:attrName>
                                        </p:attrNameLst>
                                      </p:cBhvr>
                                      <p:to>
                                        <p:strVal val="visible"/>
                                      </p:to>
                                    </p:set>
                                    <p:animEffect transition="in" filter="fade">
                                      <p:cBhvr>
                                        <p:cTn id="11" dur="2000"/>
                                        <p:tgtEl>
                                          <p:spTgt spid="13">
                                            <p:txEl>
                                              <p:pRg st="2" end="2"/>
                                            </p:txEl>
                                          </p:spTgt>
                                        </p:tgtEl>
                                      </p:cBhvr>
                                    </p:animEffect>
                                  </p:childTnLst>
                                </p:cTn>
                              </p:par>
                            </p:childTnLst>
                          </p:cTn>
                        </p:par>
                        <p:par>
                          <p:cTn id="12" fill="hold" nodeType="afterGroup">
                            <p:stCondLst>
                              <p:cond delay="4000"/>
                            </p:stCondLst>
                            <p:childTnLst>
                              <p:par>
                                <p:cTn id="13" presetID="45" presetClass="exit" presetSubtype="0" fill="hold" nodeType="afterEffect">
                                  <p:stCondLst>
                                    <p:cond delay="9500"/>
                                  </p:stCondLst>
                                  <p:iterate type="lt">
                                    <p:tmPct val="10000"/>
                                  </p:iterate>
                                  <p:childTnLst>
                                    <p:animEffect transition="out" filter="fade">
                                      <p:cBhvr>
                                        <p:cTn id="14" dur="5000"/>
                                        <p:tgtEl>
                                          <p:spTgt spid="13">
                                            <p:txEl>
                                              <p:pRg st="1" end="1"/>
                                            </p:txEl>
                                          </p:spTgt>
                                        </p:tgtEl>
                                      </p:cBhvr>
                                    </p:animEffect>
                                    <p:anim calcmode="lin" valueType="num">
                                      <p:cBhvr>
                                        <p:cTn id="15" dur="5000"/>
                                        <p:tgtEl>
                                          <p:spTgt spid="13">
                                            <p:txEl>
                                              <p:pRg st="1" end="1"/>
                                            </p:txEl>
                                          </p:spTgt>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6" dur="5000"/>
                                        <p:tgtEl>
                                          <p:spTgt spid="13">
                                            <p:txEl>
                                              <p:pRg st="1" end="1"/>
                                            </p:txEl>
                                          </p:spTgt>
                                        </p:tgtEl>
                                        <p:attrNameLst>
                                          <p:attrName>ppt_h</p:attrName>
                                        </p:attrNameLst>
                                      </p:cBhvr>
                                      <p:tavLst>
                                        <p:tav tm="0">
                                          <p:val>
                                            <p:strVal val="ppt_h"/>
                                          </p:val>
                                        </p:tav>
                                        <p:tav tm="100000">
                                          <p:val>
                                            <p:strVal val="ppt_h"/>
                                          </p:val>
                                        </p:tav>
                                      </p:tavLst>
                                    </p:anim>
                                    <p:set>
                                      <p:cBhvr>
                                        <p:cTn id="17" dur="1" fill="hold">
                                          <p:stCondLst>
                                            <p:cond delay="4999"/>
                                          </p:stCondLst>
                                        </p:cTn>
                                        <p:tgtEl>
                                          <p:spTgt spid="13">
                                            <p:txEl>
                                              <p:pRg st="1" end="1"/>
                                            </p:txEl>
                                          </p:spTgt>
                                        </p:tgtEl>
                                        <p:attrNameLst>
                                          <p:attrName>style.visibility</p:attrName>
                                        </p:attrNameLst>
                                      </p:cBhvr>
                                      <p:to>
                                        <p:strVal val="hidden"/>
                                      </p:to>
                                    </p:set>
                                  </p:childTnLst>
                                </p:cTn>
                              </p:par>
                              <p:par>
                                <p:cTn id="18" presetID="45" presetClass="exit" presetSubtype="0" fill="hold" nodeType="withEffect">
                                  <p:stCondLst>
                                    <p:cond delay="4500"/>
                                  </p:stCondLst>
                                  <p:iterate type="lt">
                                    <p:tmPct val="10000"/>
                                  </p:iterate>
                                  <p:childTnLst>
                                    <p:animEffect transition="out" filter="fade">
                                      <p:cBhvr>
                                        <p:cTn id="19" dur="3000"/>
                                        <p:tgtEl>
                                          <p:spTgt spid="13">
                                            <p:txEl>
                                              <p:pRg st="2" end="2"/>
                                            </p:txEl>
                                          </p:spTgt>
                                        </p:tgtEl>
                                      </p:cBhvr>
                                    </p:animEffect>
                                    <p:anim calcmode="lin" valueType="num">
                                      <p:cBhvr>
                                        <p:cTn id="20" dur="3000"/>
                                        <p:tgtEl>
                                          <p:spTgt spid="13">
                                            <p:txEl>
                                              <p:pRg st="2" end="2"/>
                                            </p:txEl>
                                          </p:spTgt>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1" dur="3000"/>
                                        <p:tgtEl>
                                          <p:spTgt spid="13">
                                            <p:txEl>
                                              <p:pRg st="2" end="2"/>
                                            </p:txEl>
                                          </p:spTgt>
                                        </p:tgtEl>
                                        <p:attrNameLst>
                                          <p:attrName>ppt_h</p:attrName>
                                        </p:attrNameLst>
                                      </p:cBhvr>
                                      <p:tavLst>
                                        <p:tav tm="0">
                                          <p:val>
                                            <p:strVal val="ppt_h"/>
                                          </p:val>
                                        </p:tav>
                                        <p:tav tm="100000">
                                          <p:val>
                                            <p:strVal val="ppt_h"/>
                                          </p:val>
                                        </p:tav>
                                      </p:tavLst>
                                    </p:anim>
                                    <p:set>
                                      <p:cBhvr>
                                        <p:cTn id="22" dur="1" fill="hold">
                                          <p:stCondLst>
                                            <p:cond delay="2999"/>
                                          </p:stCondLst>
                                        </p:cTn>
                                        <p:tgtEl>
                                          <p:spTgt spid="1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D377276E-459F-4827-B5F1-1BDBF5A0A29F}"/>
              </a:ext>
            </a:extLst>
          </p:cNvPr>
          <p:cNvSpPr/>
          <p:nvPr/>
        </p:nvSpPr>
        <p:spPr>
          <a:xfrm>
            <a:off x="9618689" y="5383227"/>
            <a:ext cx="1338828" cy="400110"/>
          </a:xfrm>
          <a:prstGeom prst="rect">
            <a:avLst/>
          </a:prstGeom>
          <a:noFill/>
          <a:effectLst>
            <a:outerShdw blurRad="50800" dist="38100" dir="2700000" algn="tl" rotWithShape="0">
              <a:prstClr val="black">
                <a:alpha val="40000"/>
              </a:prstClr>
            </a:outerShdw>
          </a:effectLst>
        </p:spPr>
        <p:txBody>
          <a:bodyPr wrap="none">
            <a:spAutoFit/>
          </a:bodyPr>
          <a:lstStyle/>
          <a:p>
            <a:pPr algn="just" defTabSz="1022482" eaLnBrk="1" fontAlgn="auto" hangingPunct="1">
              <a:spcBef>
                <a:spcPts val="0"/>
              </a:spcBef>
              <a:spcAft>
                <a:spcPts val="0"/>
              </a:spcAft>
              <a:defRPr/>
            </a:pPr>
            <a:r>
              <a:rPr lang="ru-RU"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20.03.2020</a:t>
            </a:r>
          </a:p>
        </p:txBody>
      </p:sp>
    </p:spTree>
  </p:cSld>
  <p:clrMapOvr>
    <a:masterClrMapping/>
  </p:clrMapOvr>
  <p:transition advClick="0" advTm="10000">
    <p:randomBar/>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6577</TotalTime>
  <Words>4268</Words>
  <Application>Microsoft Office PowerPoint</Application>
  <PresentationFormat>Произвольный</PresentationFormat>
  <Paragraphs>1268</Paragraphs>
  <Slides>178</Slides>
  <Notes>18</Notes>
  <HiddenSlides>0</HiddenSlides>
  <MMClips>0</MMClips>
  <ScaleCrop>false</ScaleCrop>
  <HeadingPairs>
    <vt:vector size="8" baseType="variant">
      <vt:variant>
        <vt:lpstr>Использованные шрифты</vt:lpstr>
      </vt:variant>
      <vt:variant>
        <vt:i4>6</vt:i4>
      </vt:variant>
      <vt:variant>
        <vt:lpstr>Тема</vt:lpstr>
      </vt:variant>
      <vt:variant>
        <vt:i4>1</vt:i4>
      </vt:variant>
      <vt:variant>
        <vt:lpstr>Внедренные серверы OLE</vt:lpstr>
      </vt:variant>
      <vt:variant>
        <vt:i4>1</vt:i4>
      </vt:variant>
      <vt:variant>
        <vt:lpstr>Заголовки слайдов</vt:lpstr>
      </vt:variant>
      <vt:variant>
        <vt:i4>178</vt:i4>
      </vt:variant>
    </vt:vector>
  </HeadingPairs>
  <TitlesOfParts>
    <vt:vector size="186" baseType="lpstr">
      <vt:lpstr>Calibri</vt:lpstr>
      <vt:lpstr>Arial</vt:lpstr>
      <vt:lpstr>Times New Roman</vt:lpstr>
      <vt:lpstr>Futura PT Book</vt:lpstr>
      <vt:lpstr>Times New Yorker</vt:lpstr>
      <vt:lpstr>Wingdings</vt:lpstr>
      <vt:lpstr>Тема Office</vt:lpstr>
      <vt:lpstr>Слайд</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на 01.03.2020 г.общая численность ветеранов , пенсионеров         132004, состоит на учёте  -  99 000,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Заведующая поликлиникой ознакомила с работой учреждения, рассказала о работе медицинского учреждения: укомплектованность почти полная, есть все узкие специалисты; ведет прием гериатр, работают женская консультация, школы здоровья по заболеваниям, внимательный  персонал, который готов к сотрудничеству с  ветеранским активом для решения возникающих опросов. И, конечно же, шел разговор о возникающих в работе трудностях.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Фестиваль скандинавской ходьбы «Ходи Россия -  ходи Кузбасс!»</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Шашки, шахматы, дартс, теннис, бег,  занятия на тренажерах и фитнесом – прочно вошли в жизнь старшего поколения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Данные о количестве  обращений поступивших, в городской Совет ветеранов за  5 лет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УРОКИ ГОРОДА- особая гордость  ветеранской организации -  ведь именно в 2002-м году  Совет стал инициатором их проведения, благодаря урокам города молодое поколение приобщается к жизни. </vt:lpstr>
      <vt:lpstr>Презентация PowerPoint</vt:lpstr>
      <vt:lpstr>Презентация PowerPoint</vt:lpstr>
      <vt:lpstr>Презентация PowerPoint</vt:lpstr>
      <vt:lpstr>Презентация PowerPoint</vt:lpstr>
      <vt:lpstr>Презентация PowerPoint</vt:lpstr>
      <vt:lpstr> ФЕСТИВАЛИ ХУДОЖЕСТВЕННОГО  ТВОЧЕСТВА ВЕТЕРАНОВ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АРБАТ НА ВЕСЕННЕЙ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СТАРТУЕМ ДЛЯ ЗДОРОВЬЯ!</vt:lpstr>
      <vt:lpstr>Презентация PowerPoint</vt:lpstr>
      <vt:lpstr>Презентация PowerPoint</vt:lpstr>
      <vt:lpstr>Презентация PowerPoint</vt:lpstr>
      <vt:lpstr>МБУ «Клубы по месту жительства»  ТОНУС, Чибис .</vt:lpstr>
      <vt:lpstr>МБУ «Клубы по месту жительства Союз»</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Бахтигиреев Роман Иванович</dc:creator>
  <cp:lastModifiedBy>Press5</cp:lastModifiedBy>
  <cp:revision>653</cp:revision>
  <dcterms:created xsi:type="dcterms:W3CDTF">2018-10-19T07:56:24Z</dcterms:created>
  <dcterms:modified xsi:type="dcterms:W3CDTF">2021-10-18T08:23:53Z</dcterms:modified>
</cp:coreProperties>
</file>